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48" y="2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87CC-67D2-427C-972C-40E7ADF39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805DE-2273-4720-8A87-36ED2E446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DB759-87B0-4ABA-AC53-D5D84A3143E5}"/>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D1FD61B9-35BA-4B25-B2F8-4B99F033A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1EF7B-AFDB-46B0-96FD-A5581AFC6E56}"/>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356286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3A86-048B-4BC8-B0C9-A27AF0CC9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F4254-555D-4B73-AED6-DDEFCBD93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FE10A-89A8-446E-9D3C-0AB7ABB1DEDB}"/>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7D74E8F7-8E5B-4EB5-82D7-4E2F6DC44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EF760-0A94-439F-AE73-78E648A2CA72}"/>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284477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17474-1D18-448E-9A7C-54B0C6D007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511AF-130F-46B7-8963-FA30C4E13F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F4534-BAF1-4AFD-B8DF-77A357F2D727}"/>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9B91CB68-E64B-4397-B0CD-0BC9C8AA3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F68CB-5742-421A-A4D6-754DE5A2E360}"/>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250886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3AA9-51DB-441A-954C-878F18460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D31BC-64D4-409E-9AA7-CCDEB101B6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8DB7B-A265-4219-A875-0153BBE55F22}"/>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0105DC5E-CECE-485C-9FB4-D0668316B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5DBEF-F957-4064-B745-CB858FFCFDCB}"/>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385326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9DAD-FA94-45A8-9F5F-0D8FBE1BE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2418D-51F4-4311-95C0-440719F62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57D938-2CA0-4B94-B680-B0FC0C4C60A1}"/>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42BA9AE0-1E18-4A8B-8FFC-2ED55A40E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C3542-3EB5-4A97-84F7-0557DCFE6C56}"/>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103786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7C17-5829-487D-88AA-0FC568CA5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05A11-C7BC-465F-BF20-2C39C5DE4E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BF248-6063-4F34-9B8C-735712056D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A8757-6BBC-48E6-993C-E92FD6445349}"/>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6" name="Footer Placeholder 5">
            <a:extLst>
              <a:ext uri="{FF2B5EF4-FFF2-40B4-BE49-F238E27FC236}">
                <a16:creationId xmlns:a16="http://schemas.microsoft.com/office/drawing/2014/main" id="{169DA501-29BB-4964-9611-E2309AF76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211F8-CCCE-4B53-96A3-595801C8DCDB}"/>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412381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276F-8951-4530-8A39-E30D15761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47BDC-056F-4885-B0B1-7FEA08212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812D69-451C-436C-A052-8CAC6CA7CD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F2F39-7EB9-4E03-BD74-D56EE338F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9E131A-172A-4406-9231-EE42469400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C4B42A-BF7B-49D4-AE26-3C5360657A1F}"/>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8" name="Footer Placeholder 7">
            <a:extLst>
              <a:ext uri="{FF2B5EF4-FFF2-40B4-BE49-F238E27FC236}">
                <a16:creationId xmlns:a16="http://schemas.microsoft.com/office/drawing/2014/main" id="{376DED69-6474-485E-8320-C7943C4B45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E08E1E-2094-4FB7-9287-D6902DAD03F9}"/>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429472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D123-73FB-4727-B720-1AE7A10A41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A2DCC-F2F4-4EB3-8DD0-01A71028BAF4}"/>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4" name="Footer Placeholder 3">
            <a:extLst>
              <a:ext uri="{FF2B5EF4-FFF2-40B4-BE49-F238E27FC236}">
                <a16:creationId xmlns:a16="http://schemas.microsoft.com/office/drawing/2014/main" id="{4BD1FD04-C6B2-4A4B-9785-EA25D6110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34840C-30D4-43A2-BA76-F52FACB14A9C}"/>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35061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537226-A894-4608-9D8A-A22385712971}"/>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3" name="Footer Placeholder 2">
            <a:extLst>
              <a:ext uri="{FF2B5EF4-FFF2-40B4-BE49-F238E27FC236}">
                <a16:creationId xmlns:a16="http://schemas.microsoft.com/office/drawing/2014/main" id="{C6F484E5-3C06-408F-BC29-801DC0197D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AAB1E-BB78-45F0-8D8B-59469031A720}"/>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30326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11C4-B762-434A-B5AB-38C11E566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1641F5-652C-4A73-9C31-929F04529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EC13A-2B67-4763-9B9D-043ADC926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F03F29-E229-4E01-9560-1E4EB856FB98}"/>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6" name="Footer Placeholder 5">
            <a:extLst>
              <a:ext uri="{FF2B5EF4-FFF2-40B4-BE49-F238E27FC236}">
                <a16:creationId xmlns:a16="http://schemas.microsoft.com/office/drawing/2014/main" id="{A6751092-0098-4E5D-80A0-4035249ED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EF0E2-A051-4C5B-B0C9-BF3264C3A6EB}"/>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134497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369D-AC57-498C-9587-E96029213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0CC78-6930-414D-95D6-7B595A64E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1A158-0B71-4A9B-9BA1-9FF16AEEB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76CFAD-755E-49BD-A219-F9DBFD0F1E9C}"/>
              </a:ext>
            </a:extLst>
          </p:cNvPr>
          <p:cNvSpPr>
            <a:spLocks noGrp="1"/>
          </p:cNvSpPr>
          <p:nvPr>
            <p:ph type="dt" sz="half" idx="10"/>
          </p:nvPr>
        </p:nvSpPr>
        <p:spPr/>
        <p:txBody>
          <a:bodyPr/>
          <a:lstStyle/>
          <a:p>
            <a:fld id="{46F2468E-D953-4EBE-B706-394C80C1F4D3}" type="datetimeFigureOut">
              <a:rPr lang="en-US" smtClean="0"/>
              <a:t>10/10/2020</a:t>
            </a:fld>
            <a:endParaRPr lang="en-US"/>
          </a:p>
        </p:txBody>
      </p:sp>
      <p:sp>
        <p:nvSpPr>
          <p:cNvPr id="6" name="Footer Placeholder 5">
            <a:extLst>
              <a:ext uri="{FF2B5EF4-FFF2-40B4-BE49-F238E27FC236}">
                <a16:creationId xmlns:a16="http://schemas.microsoft.com/office/drawing/2014/main" id="{A4D344BB-67CC-49A7-B3B0-F0AD6C0AA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0158D-0C44-4889-B5D8-E96135CEE97C}"/>
              </a:ext>
            </a:extLst>
          </p:cNvPr>
          <p:cNvSpPr>
            <a:spLocks noGrp="1"/>
          </p:cNvSpPr>
          <p:nvPr>
            <p:ph type="sldNum" sz="quarter" idx="12"/>
          </p:nvPr>
        </p:nvSpPr>
        <p:spPr/>
        <p:txBody>
          <a:bodyPr/>
          <a:lstStyle/>
          <a:p>
            <a:fld id="{C80BFCF9-D771-48F9-9970-42777F8858A1}" type="slidenum">
              <a:rPr lang="en-US" smtClean="0"/>
              <a:t>‹#›</a:t>
            </a:fld>
            <a:endParaRPr lang="en-US"/>
          </a:p>
        </p:txBody>
      </p:sp>
    </p:spTree>
    <p:extLst>
      <p:ext uri="{BB962C8B-B14F-4D97-AF65-F5344CB8AC3E}">
        <p14:creationId xmlns:p14="http://schemas.microsoft.com/office/powerpoint/2010/main" val="49122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E7831-4FB7-4382-AC29-4BAF54FD0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A4BE0E-00FA-4703-BE2D-3CD5C27EF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79E89-CAF1-4997-805C-C49074D73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2468E-D953-4EBE-B706-394C80C1F4D3}" type="datetimeFigureOut">
              <a:rPr lang="en-US" smtClean="0"/>
              <a:t>10/10/2020</a:t>
            </a:fld>
            <a:endParaRPr lang="en-US"/>
          </a:p>
        </p:txBody>
      </p:sp>
      <p:sp>
        <p:nvSpPr>
          <p:cNvPr id="5" name="Footer Placeholder 4">
            <a:extLst>
              <a:ext uri="{FF2B5EF4-FFF2-40B4-BE49-F238E27FC236}">
                <a16:creationId xmlns:a16="http://schemas.microsoft.com/office/drawing/2014/main" id="{926BE0C9-02CD-47D3-AA70-0E0337460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4693EF-3B4A-4B68-B90F-ADC309935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BFCF9-D771-48F9-9970-42777F8858A1}" type="slidenum">
              <a:rPr lang="en-US" smtClean="0"/>
              <a:t>‹#›</a:t>
            </a:fld>
            <a:endParaRPr lang="en-US"/>
          </a:p>
        </p:txBody>
      </p:sp>
    </p:spTree>
    <p:extLst>
      <p:ext uri="{BB962C8B-B14F-4D97-AF65-F5344CB8AC3E}">
        <p14:creationId xmlns:p14="http://schemas.microsoft.com/office/powerpoint/2010/main" val="313974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5"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E8C5A7FD-D323-41BD-9216-E28D05488ED8}"/>
              </a:ext>
            </a:extLst>
          </p:cNvPr>
          <p:cNvPicPr>
            <a:picLocks noChangeAspect="1"/>
          </p:cNvPicPr>
          <p:nvPr/>
        </p:nvPicPr>
        <p:blipFill rotWithShape="1">
          <a:blip r:embed="rId2">
            <a:extLst>
              <a:ext uri="{28A0092B-C50C-407E-A947-70E740481C1C}">
                <a14:useLocalDpi xmlns:a14="http://schemas.microsoft.com/office/drawing/2010/main" val="0"/>
              </a:ext>
            </a:extLst>
          </a:blip>
          <a:srcRect l="24187" r="22189"/>
          <a:stretch/>
        </p:blipFill>
        <p:spPr>
          <a:xfrm>
            <a:off x="9495692" y="841664"/>
            <a:ext cx="1753269" cy="2182426"/>
          </a:xfrm>
          <a:prstGeom prst="rect">
            <a:avLst/>
          </a:prstGeom>
        </p:spPr>
      </p:pic>
      <p:grpSp>
        <p:nvGrpSpPr>
          <p:cNvPr id="58" name="Group 57">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9" name="Freeform: Shape 58">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ABB3C237-4C68-40C7-8009-353A7B913E6F}"/>
              </a:ext>
            </a:extLst>
          </p:cNvPr>
          <p:cNvSpPr>
            <a:spLocks noGrp="1"/>
          </p:cNvSpPr>
          <p:nvPr>
            <p:ph type="subTitle" idx="1"/>
          </p:nvPr>
        </p:nvSpPr>
        <p:spPr>
          <a:xfrm>
            <a:off x="838495" y="798749"/>
            <a:ext cx="8591328" cy="5362878"/>
          </a:xfrm>
        </p:spPr>
        <p:txBody>
          <a:bodyPr numCol="1" anchor="t">
            <a:normAutofit/>
          </a:bodyPr>
          <a:lstStyle/>
          <a:p>
            <a:pPr algn="l"/>
            <a:r>
              <a:rPr lang="en-US" sz="1800" dirty="0">
                <a:solidFill>
                  <a:schemeClr val="bg1"/>
                </a:solidFill>
              </a:rPr>
              <a:t>Fall Chemistry Poster session (2020)</a:t>
            </a:r>
          </a:p>
          <a:p>
            <a:pPr algn="l"/>
            <a:r>
              <a:rPr lang="en-US" sz="1800" b="1" dirty="0">
                <a:solidFill>
                  <a:schemeClr val="bg1"/>
                </a:solidFill>
              </a:rPr>
              <a:t>Sensitive Oligodeoxynucleotide Synthesis Using Dim and </a:t>
            </a:r>
            <a:r>
              <a:rPr lang="en-US" sz="1800" b="1" dirty="0" err="1">
                <a:solidFill>
                  <a:schemeClr val="bg1"/>
                </a:solidFill>
              </a:rPr>
              <a:t>Dmoc</a:t>
            </a:r>
            <a:r>
              <a:rPr lang="en-US" sz="1800" b="1" dirty="0">
                <a:solidFill>
                  <a:schemeClr val="bg1"/>
                </a:solidFill>
              </a:rPr>
              <a:t> as Protecting Groups</a:t>
            </a:r>
            <a:endParaRPr lang="en-US" sz="1800" dirty="0">
              <a:solidFill>
                <a:schemeClr val="bg1"/>
              </a:solidFill>
            </a:endParaRPr>
          </a:p>
          <a:p>
            <a:pPr algn="l"/>
            <a:r>
              <a:rPr lang="en-US" sz="1200" dirty="0">
                <a:solidFill>
                  <a:schemeClr val="bg1"/>
                </a:solidFill>
              </a:rPr>
              <a:t>Abstract</a:t>
            </a:r>
          </a:p>
          <a:p>
            <a:pPr algn="l"/>
            <a:r>
              <a:rPr lang="en-US" sz="1200" dirty="0">
                <a:solidFill>
                  <a:schemeClr val="bg1"/>
                </a:solidFill>
              </a:rPr>
              <a:t>In traditional oligodeoxynucleotide (ODN) synthesis, phosphate groups are protected with 2-cyanoethyl group, and amino groups are protected with acyl groups. At the end of ODN synthesis, deprotection is achieved with strong bases and nucleophiles. Therefore, traditional technologies are not suitable for the synthesis of ODNs containing sensitive functionalities. To address the problem, we report the use of Dim and </a:t>
            </a:r>
            <a:r>
              <a:rPr lang="en-US" sz="1200" dirty="0" err="1">
                <a:solidFill>
                  <a:schemeClr val="bg1"/>
                </a:solidFill>
              </a:rPr>
              <a:t>Dmoc</a:t>
            </a:r>
            <a:r>
              <a:rPr lang="en-US" sz="1200" dirty="0">
                <a:solidFill>
                  <a:schemeClr val="bg1"/>
                </a:solidFill>
              </a:rPr>
              <a:t> groups, which are based on the 1,3‐dithian‐2‐yl-methyl function, for phosphate and amine protection for solid phase ODN synthesis. Using the new Dim-</a:t>
            </a:r>
            <a:r>
              <a:rPr lang="en-US" sz="1200" dirty="0" err="1">
                <a:solidFill>
                  <a:schemeClr val="bg1"/>
                </a:solidFill>
              </a:rPr>
              <a:t>Dmoc</a:t>
            </a:r>
            <a:r>
              <a:rPr lang="en-US" sz="1200" dirty="0">
                <a:solidFill>
                  <a:schemeClr val="bg1"/>
                </a:solidFill>
              </a:rPr>
              <a:t> protection, deprotection was achieved under mild oxidative conditions without using any strong bases and nucleophiles. As a result, the new technology is suitable for the synthesis of ODNs containing sensitive functions. To demonstrate feasibility, seven 20-mer ODNs including four that contain the sensitive ester and alkyl chloride groups were synthesized, purified with RP HPLC and characterized with MALDI-TOF MS and enzyme digestion essays. High purity ODNs were obtained.</a:t>
            </a:r>
          </a:p>
          <a:p>
            <a:pPr algn="just"/>
            <a:r>
              <a:rPr lang="en-US" sz="1200" dirty="0">
                <a:solidFill>
                  <a:schemeClr val="bg1"/>
                </a:solidFill>
              </a:rPr>
              <a:t>Reference</a:t>
            </a:r>
          </a:p>
          <a:p>
            <a:pPr algn="just"/>
            <a:r>
              <a:rPr lang="en-US" sz="1200" dirty="0" err="1">
                <a:solidFill>
                  <a:schemeClr val="bg1"/>
                </a:solidFill>
              </a:rPr>
              <a:t>Shahien</a:t>
            </a:r>
            <a:r>
              <a:rPr lang="en-US" sz="1200" dirty="0">
                <a:solidFill>
                  <a:schemeClr val="bg1"/>
                </a:solidFill>
              </a:rPr>
              <a:t> </a:t>
            </a:r>
            <a:r>
              <a:rPr lang="en-US" sz="1200" dirty="0" err="1">
                <a:solidFill>
                  <a:schemeClr val="bg1"/>
                </a:solidFill>
              </a:rPr>
              <a:t>Shahsavari</a:t>
            </a:r>
            <a:r>
              <a:rPr lang="en-US" sz="1200" dirty="0">
                <a:solidFill>
                  <a:schemeClr val="bg1"/>
                </a:solidFill>
              </a:rPr>
              <a:t>, Dhananjani N. A. M. Eriyagama, </a:t>
            </a:r>
            <a:r>
              <a:rPr lang="en-US" sz="1200" dirty="0" err="1">
                <a:solidFill>
                  <a:schemeClr val="bg1"/>
                </a:solidFill>
              </a:rPr>
              <a:t>Jinsen</a:t>
            </a:r>
            <a:r>
              <a:rPr lang="en-US" sz="1200" dirty="0">
                <a:solidFill>
                  <a:schemeClr val="bg1"/>
                </a:solidFill>
              </a:rPr>
              <a:t> Chen, Bhaskar </a:t>
            </a:r>
            <a:r>
              <a:rPr lang="en-US" sz="1200" dirty="0" err="1">
                <a:solidFill>
                  <a:schemeClr val="bg1"/>
                </a:solidFill>
              </a:rPr>
              <a:t>Halami</a:t>
            </a:r>
            <a:r>
              <a:rPr lang="en-US" sz="1200" dirty="0">
                <a:solidFill>
                  <a:schemeClr val="bg1"/>
                </a:solidFill>
              </a:rPr>
              <a:t>, </a:t>
            </a:r>
            <a:r>
              <a:rPr lang="en-US" sz="1200" dirty="0" err="1">
                <a:solidFill>
                  <a:schemeClr val="bg1"/>
                </a:solidFill>
              </a:rPr>
              <a:t>Yipeng</a:t>
            </a:r>
            <a:r>
              <a:rPr lang="en-US" sz="1200" dirty="0">
                <a:solidFill>
                  <a:schemeClr val="bg1"/>
                </a:solidFill>
              </a:rPr>
              <a:t> Yin, Komal </a:t>
            </a:r>
            <a:r>
              <a:rPr lang="en-US" sz="1200" dirty="0" err="1">
                <a:solidFill>
                  <a:schemeClr val="bg1"/>
                </a:solidFill>
              </a:rPr>
              <a:t>Chillar</a:t>
            </a:r>
            <a:r>
              <a:rPr lang="en-US" sz="1200" dirty="0">
                <a:solidFill>
                  <a:schemeClr val="bg1"/>
                </a:solidFill>
              </a:rPr>
              <a:t> and </a:t>
            </a:r>
            <a:r>
              <a:rPr lang="en-US" sz="1200" dirty="0" err="1">
                <a:solidFill>
                  <a:schemeClr val="bg1"/>
                </a:solidFill>
              </a:rPr>
              <a:t>Shiyue</a:t>
            </a:r>
            <a:r>
              <a:rPr lang="en-US" sz="1200" dirty="0">
                <a:solidFill>
                  <a:schemeClr val="bg1"/>
                </a:solidFill>
              </a:rPr>
              <a:t> Fang "Sensitive Oligodeoxynucleotide Synthesis Using Dim and </a:t>
            </a:r>
            <a:r>
              <a:rPr lang="en-US" sz="1200" dirty="0" err="1">
                <a:solidFill>
                  <a:schemeClr val="bg1"/>
                </a:solidFill>
              </a:rPr>
              <a:t>Dmoc</a:t>
            </a:r>
            <a:r>
              <a:rPr lang="en-US" sz="1200" dirty="0">
                <a:solidFill>
                  <a:schemeClr val="bg1"/>
                </a:solidFill>
              </a:rPr>
              <a:t> as Protecting Groups, Journal of Organic Chemistry 2019,</a:t>
            </a:r>
            <a:r>
              <a:rPr lang="en-US" sz="1200" b="1" dirty="0">
                <a:solidFill>
                  <a:schemeClr val="bg1"/>
                </a:solidFill>
              </a:rPr>
              <a:t>  </a:t>
            </a:r>
            <a:r>
              <a:rPr lang="en-US" sz="1200" dirty="0">
                <a:solidFill>
                  <a:schemeClr val="bg1"/>
                </a:solidFill>
              </a:rPr>
              <a:t>10.1021/acs.joc.9b01527</a:t>
            </a:r>
          </a:p>
          <a:p>
            <a:pPr algn="l"/>
            <a:endParaRPr lang="en-US" sz="1200" dirty="0">
              <a:solidFill>
                <a:schemeClr val="bg1"/>
              </a:solidFill>
            </a:endParaRPr>
          </a:p>
          <a:p>
            <a:pPr algn="l"/>
            <a:r>
              <a:rPr lang="en-US" sz="1200" dirty="0">
                <a:solidFill>
                  <a:schemeClr val="bg1"/>
                </a:solidFill>
              </a:rPr>
              <a:t>Bio Sketch</a:t>
            </a:r>
          </a:p>
          <a:p>
            <a:pPr algn="l"/>
            <a:r>
              <a:rPr lang="en-US" sz="1200" dirty="0">
                <a:solidFill>
                  <a:schemeClr val="bg1"/>
                </a:solidFill>
              </a:rPr>
              <a:t>I, Dhananjani (DJ) Eriyagama, am a 4</a:t>
            </a:r>
            <a:r>
              <a:rPr lang="en-US" sz="1200" baseline="30000" dirty="0">
                <a:solidFill>
                  <a:schemeClr val="bg1"/>
                </a:solidFill>
              </a:rPr>
              <a:t>th</a:t>
            </a:r>
            <a:r>
              <a:rPr lang="en-US" sz="1200" dirty="0">
                <a:solidFill>
                  <a:schemeClr val="bg1"/>
                </a:solidFill>
              </a:rPr>
              <a:t> year graduate student working in Dr. Fang’s research group in the department of Chemistry, where I specialized in nucleic acid chemistry and Polyethylene Glycol. I obtained my Bs. Degree in Chemistry from University of Peradeniya, Sri Lanka. </a:t>
            </a:r>
          </a:p>
          <a:p>
            <a:pPr algn="l"/>
            <a:endParaRPr lang="en-US" sz="800" dirty="0">
              <a:solidFill>
                <a:schemeClr val="bg1"/>
              </a:solidFill>
              <a:latin typeface="Arial" panose="020B0604020202020204" pitchFamily="34" charset="0"/>
              <a:cs typeface="Arial" panose="020B0604020202020204" pitchFamily="34" charset="0"/>
            </a:endParaRPr>
          </a:p>
          <a:p>
            <a:pPr algn="l"/>
            <a:endParaRPr lang="en-US" sz="800" dirty="0">
              <a:solidFill>
                <a:schemeClr val="bg1"/>
              </a:solidFill>
            </a:endParaRPr>
          </a:p>
        </p:txBody>
      </p:sp>
    </p:spTree>
    <p:extLst>
      <p:ext uri="{BB962C8B-B14F-4D97-AF65-F5344CB8AC3E}">
        <p14:creationId xmlns:p14="http://schemas.microsoft.com/office/powerpoint/2010/main" val="341654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303</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Dhananjani Eriyagama</dc:creator>
  <cp:lastModifiedBy>Dhananjani Eriyagama</cp:lastModifiedBy>
  <cp:revision>3</cp:revision>
  <dcterms:created xsi:type="dcterms:W3CDTF">2020-10-11T01:41:31Z</dcterms:created>
  <dcterms:modified xsi:type="dcterms:W3CDTF">2020-10-11T01:50:01Z</dcterms:modified>
</cp:coreProperties>
</file>