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gan Mikesell" initials="LM" lastIdx="1" clrIdx="0">
    <p:extLst>
      <p:ext uri="{19B8F6BF-5375-455C-9EA6-DF929625EA0E}">
        <p15:presenceInfo xmlns:p15="http://schemas.microsoft.com/office/powerpoint/2012/main" userId="d6e221279990995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4" d="100"/>
          <a:sy n="104" d="100"/>
        </p:scale>
        <p:origin x="15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07T21:54:22.236" idx="1">
    <p:pos x="3766" y="44"/>
    <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A986-CA81-43F6-9AC2-45C8D9D042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3F1E1D-B204-46C2-A086-5E28F011E5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D51DA5-8853-4738-941F-546055723FDD}"/>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5" name="Footer Placeholder 4">
            <a:extLst>
              <a:ext uri="{FF2B5EF4-FFF2-40B4-BE49-F238E27FC236}">
                <a16:creationId xmlns:a16="http://schemas.microsoft.com/office/drawing/2014/main" id="{7735BBB1-6014-48AA-81DE-4360823BBD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99EDF-8204-4E62-B712-4078A8C00500}"/>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318949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A5D0-C1D4-49CE-9C0A-6762E56F08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6A8542-3472-4CB9-A22A-0C3FE4CF1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4510A-EA38-4C56-B6B5-DDD98B1E1DA7}"/>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5" name="Footer Placeholder 4">
            <a:extLst>
              <a:ext uri="{FF2B5EF4-FFF2-40B4-BE49-F238E27FC236}">
                <a16:creationId xmlns:a16="http://schemas.microsoft.com/office/drawing/2014/main" id="{CAB4389F-EA36-42FA-831D-E71DCDB30F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D795CE-2B93-43D4-B8CB-DA2B6853C32B}"/>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265628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29AC1-C578-4BE5-8242-46FDEADECE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A2E6F6-4153-4C2C-97F5-7755F79904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0D3F6-6897-4FFE-B13F-BE025A39ACEB}"/>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5" name="Footer Placeholder 4">
            <a:extLst>
              <a:ext uri="{FF2B5EF4-FFF2-40B4-BE49-F238E27FC236}">
                <a16:creationId xmlns:a16="http://schemas.microsoft.com/office/drawing/2014/main" id="{86943FF3-9C8C-4486-BF02-A7818D3A0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A47A9-C563-4458-9934-C7EA7BC24072}"/>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163191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1B2D9-03C6-4855-8CD8-C8DFA086A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3F4FB-F586-439F-A48C-C83B7D20BF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873E9-1A20-45DB-BE83-04480DF00F45}"/>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5" name="Footer Placeholder 4">
            <a:extLst>
              <a:ext uri="{FF2B5EF4-FFF2-40B4-BE49-F238E27FC236}">
                <a16:creationId xmlns:a16="http://schemas.microsoft.com/office/drawing/2014/main" id="{F2DB1EA9-992B-4FEA-BC72-694893BDE3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35225-8A3B-46C8-A01D-26CE9F7B36ED}"/>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262918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EEA0A-55CC-4AE0-AC34-6CA3C033D2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8C059A-243A-4842-A749-A7734C0D15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8329D-C700-4052-8ED3-3BFCAD63F253}"/>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5" name="Footer Placeholder 4">
            <a:extLst>
              <a:ext uri="{FF2B5EF4-FFF2-40B4-BE49-F238E27FC236}">
                <a16:creationId xmlns:a16="http://schemas.microsoft.com/office/drawing/2014/main" id="{B15677CD-E895-4073-A9ED-CC8778E9AA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6EFAE-1728-4E1B-BBBA-15D298511852}"/>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365294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7457-6851-4FF5-B256-715DF61481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DD1A3-CE08-45CB-AE3C-328647F654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A7540C-69C0-4D0A-B26F-DADE4E1117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900D48-A920-43F4-92BE-5BE13DE245B1}"/>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6" name="Footer Placeholder 5">
            <a:extLst>
              <a:ext uri="{FF2B5EF4-FFF2-40B4-BE49-F238E27FC236}">
                <a16:creationId xmlns:a16="http://schemas.microsoft.com/office/drawing/2014/main" id="{411695A0-AAE8-4840-A613-470C56137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6AF7A-A208-4A32-A145-E9EBB04BD927}"/>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3303577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E4D93-1908-47D5-A05E-AD71A9375CE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CDA6DE-4FD3-47BC-9753-838A228F5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73E252-E563-44F9-BC28-8A3AF2C426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E5B2B80-36AD-4D35-A902-CA8A32F721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E73A11-F25F-44E5-94B2-A6DF795368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F9C145-D477-4BA7-9A78-6A1960390C58}"/>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8" name="Footer Placeholder 7">
            <a:extLst>
              <a:ext uri="{FF2B5EF4-FFF2-40B4-BE49-F238E27FC236}">
                <a16:creationId xmlns:a16="http://schemas.microsoft.com/office/drawing/2014/main" id="{736F5722-40F8-47A2-931B-A5C4CD0380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62D575-835B-419D-86C7-C69CDA199A35}"/>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4103693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674D3-126F-4D97-9C25-607394A751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E09DC4-E5F6-4BB9-B430-EBAC346447F3}"/>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4" name="Footer Placeholder 3">
            <a:extLst>
              <a:ext uri="{FF2B5EF4-FFF2-40B4-BE49-F238E27FC236}">
                <a16:creationId xmlns:a16="http://schemas.microsoft.com/office/drawing/2014/main" id="{2157460A-E65B-4740-AEA0-A8DEEB004C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65D329-0FF8-485E-85B5-A6C1655825E4}"/>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16572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69AB3-D667-4EBC-9BC3-59C3C1C8BC5C}"/>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3" name="Footer Placeholder 2">
            <a:extLst>
              <a:ext uri="{FF2B5EF4-FFF2-40B4-BE49-F238E27FC236}">
                <a16:creationId xmlns:a16="http://schemas.microsoft.com/office/drawing/2014/main" id="{87A90DF9-28C6-456B-B98F-563CBD92B7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718ACD-BAF8-436E-BA8C-6761CF2C9D74}"/>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2365065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B98E-EB23-4444-9B77-13C2BF47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EA20CD-F26C-48B6-AEA7-35BD8DD9D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347AB81-410F-4790-9D43-F1516D1F64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C9B2C8-7795-4143-946D-369DF5B06977}"/>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6" name="Footer Placeholder 5">
            <a:extLst>
              <a:ext uri="{FF2B5EF4-FFF2-40B4-BE49-F238E27FC236}">
                <a16:creationId xmlns:a16="http://schemas.microsoft.com/office/drawing/2014/main" id="{5A333168-FD49-46F1-9751-EA0B7BBCCB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1EFDD2-8236-4A98-A305-08A3A589427C}"/>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3060481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90DFE-92B1-4E82-B49C-9964BB4B1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BEE6F1-487E-404D-B858-992AB5F07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720097-02BC-4840-ADD9-A1D273E01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391C7-596C-41A2-8409-CA44B0DF409E}"/>
              </a:ext>
            </a:extLst>
          </p:cNvPr>
          <p:cNvSpPr>
            <a:spLocks noGrp="1"/>
          </p:cNvSpPr>
          <p:nvPr>
            <p:ph type="dt" sz="half" idx="10"/>
          </p:nvPr>
        </p:nvSpPr>
        <p:spPr/>
        <p:txBody>
          <a:bodyPr/>
          <a:lstStyle/>
          <a:p>
            <a:fld id="{E949AF35-7A86-410A-8DDD-BC5E0FD82F44}" type="datetimeFigureOut">
              <a:rPr lang="en-US" smtClean="0"/>
              <a:t>10/7/2020</a:t>
            </a:fld>
            <a:endParaRPr lang="en-US"/>
          </a:p>
        </p:txBody>
      </p:sp>
      <p:sp>
        <p:nvSpPr>
          <p:cNvPr id="6" name="Footer Placeholder 5">
            <a:extLst>
              <a:ext uri="{FF2B5EF4-FFF2-40B4-BE49-F238E27FC236}">
                <a16:creationId xmlns:a16="http://schemas.microsoft.com/office/drawing/2014/main" id="{5BE1EABB-66C8-4994-AC2C-AC351C0418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4DE338-8EA8-47B4-810F-DCCDEE6E3E48}"/>
              </a:ext>
            </a:extLst>
          </p:cNvPr>
          <p:cNvSpPr>
            <a:spLocks noGrp="1"/>
          </p:cNvSpPr>
          <p:nvPr>
            <p:ph type="sldNum" sz="quarter" idx="12"/>
          </p:nvPr>
        </p:nvSpPr>
        <p:spPr/>
        <p:txBody>
          <a:bodyPr/>
          <a:lstStyle/>
          <a:p>
            <a:fld id="{E7DCD731-6F5B-4787-B5FB-CAC7539A7894}" type="slidenum">
              <a:rPr lang="en-US" smtClean="0"/>
              <a:t>‹#›</a:t>
            </a:fld>
            <a:endParaRPr lang="en-US"/>
          </a:p>
        </p:txBody>
      </p:sp>
    </p:spTree>
    <p:extLst>
      <p:ext uri="{BB962C8B-B14F-4D97-AF65-F5344CB8AC3E}">
        <p14:creationId xmlns:p14="http://schemas.microsoft.com/office/powerpoint/2010/main" val="2538382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F17A1F-C991-4E30-93D1-9CB96B7695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0B1DEB-F6F1-475F-ADBD-3D589FA22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41A1B-076F-4D0F-AE84-5EBF8F4D8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9AF35-7A86-410A-8DDD-BC5E0FD82F44}" type="datetimeFigureOut">
              <a:rPr lang="en-US" smtClean="0"/>
              <a:t>10/7/2020</a:t>
            </a:fld>
            <a:endParaRPr lang="en-US"/>
          </a:p>
        </p:txBody>
      </p:sp>
      <p:sp>
        <p:nvSpPr>
          <p:cNvPr id="5" name="Footer Placeholder 4">
            <a:extLst>
              <a:ext uri="{FF2B5EF4-FFF2-40B4-BE49-F238E27FC236}">
                <a16:creationId xmlns:a16="http://schemas.microsoft.com/office/drawing/2014/main" id="{ACAA5269-2E23-4C33-84C5-64D2D75EA9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5AE6BD-A2F6-449B-9288-ED6100E0F1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CD731-6F5B-4787-B5FB-CAC7539A7894}" type="slidenum">
              <a:rPr lang="en-US" smtClean="0"/>
              <a:t>‹#›</a:t>
            </a:fld>
            <a:endParaRPr lang="en-US"/>
          </a:p>
        </p:txBody>
      </p:sp>
    </p:spTree>
    <p:extLst>
      <p:ext uri="{BB962C8B-B14F-4D97-AF65-F5344CB8AC3E}">
        <p14:creationId xmlns:p14="http://schemas.microsoft.com/office/powerpoint/2010/main" val="2518289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comments" Target="../comments/commen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https://doi.org/10.1002/chem.201703004"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462F1B-2797-476E-91C1-12685B3E4162}"/>
              </a:ext>
            </a:extLst>
          </p:cNvPr>
          <p:cNvSpPr/>
          <p:nvPr/>
        </p:nvSpPr>
        <p:spPr>
          <a:xfrm>
            <a:off x="0" y="0"/>
            <a:ext cx="6096000" cy="6858000"/>
          </a:xfrm>
          <a:prstGeom prst="rect">
            <a:avLst/>
          </a:prstGeom>
        </p:spPr>
        <p:style>
          <a:lnRef idx="3">
            <a:schemeClr val="lt1"/>
          </a:lnRef>
          <a:fillRef idx="1">
            <a:schemeClr val="dk1"/>
          </a:fillRef>
          <a:effectRef idx="1">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a:extLst>
              <a:ext uri="{FF2B5EF4-FFF2-40B4-BE49-F238E27FC236}">
                <a16:creationId xmlns:a16="http://schemas.microsoft.com/office/drawing/2014/main" id="{1483B922-2CE8-4936-9CAC-A728E7E3E8E7}"/>
              </a:ext>
            </a:extLst>
          </p:cNvPr>
          <p:cNvSpPr/>
          <p:nvPr/>
        </p:nvSpPr>
        <p:spPr>
          <a:xfrm>
            <a:off x="76200" y="69272"/>
            <a:ext cx="5943600" cy="6719455"/>
          </a:xfrm>
          <a:prstGeom prst="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8" name="Text Box 16">
            <a:extLst>
              <a:ext uri="{FF2B5EF4-FFF2-40B4-BE49-F238E27FC236}">
                <a16:creationId xmlns:a16="http://schemas.microsoft.com/office/drawing/2014/main" id="{C2936673-6968-4ECA-B43C-B2E685E86424}"/>
              </a:ext>
            </a:extLst>
          </p:cNvPr>
          <p:cNvSpPr txBox="1"/>
          <p:nvPr/>
        </p:nvSpPr>
        <p:spPr>
          <a:xfrm>
            <a:off x="1641965" y="154897"/>
            <a:ext cx="2916180" cy="1742267"/>
          </a:xfrm>
          <a:prstGeom prst="rect">
            <a:avLst/>
          </a:prstGeom>
          <a:solidFill>
            <a:schemeClr val="accent4"/>
          </a:solidFill>
          <a:ln>
            <a:solidFill>
              <a:schemeClr val="accent4"/>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Virtual Chemistry Poster Session </a:t>
            </a:r>
            <a:br>
              <a:rPr lang="en-US" sz="16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br>
            <a:r>
              <a:rPr lang="en-US" sz="16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Friday, October 23</a:t>
            </a:r>
            <a:r>
              <a:rPr lang="en-US" sz="1600" baseline="300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rd</a:t>
            </a:r>
            <a:r>
              <a:rPr lang="en-US" sz="16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 </a:t>
            </a:r>
            <a:br>
              <a:rPr lang="en-US" sz="16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br>
            <a:r>
              <a:rPr lang="en-US" sz="1600" dirty="0">
                <a:solidFill>
                  <a:srgbClr val="000000"/>
                </a:solidFill>
                <a:effectLst/>
                <a:latin typeface="Abadi" panose="020B0604020104020204" pitchFamily="34" charset="0"/>
                <a:ea typeface="Calibri" panose="020F0502020204030204" pitchFamily="34" charset="0"/>
                <a:cs typeface="Times New Roman" panose="02020603050405020304" pitchFamily="18" charset="0"/>
              </a:rPr>
              <a:t>3:00 PM – 5:00 PM </a:t>
            </a:r>
            <a:endParaRPr lang="en-US" sz="1600" dirty="0">
              <a:effectLst/>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7C29BC81-15CB-4634-82F3-F288BF6A0E67}"/>
              </a:ext>
            </a:extLst>
          </p:cNvPr>
          <p:cNvPicPr>
            <a:picLocks noChangeAspect="1"/>
          </p:cNvPicPr>
          <p:nvPr/>
        </p:nvPicPr>
        <p:blipFill>
          <a:blip r:embed="rId4"/>
          <a:stretch>
            <a:fillRect/>
          </a:stretch>
        </p:blipFill>
        <p:spPr>
          <a:xfrm>
            <a:off x="2063645" y="1417473"/>
            <a:ext cx="2072820" cy="2859272"/>
          </a:xfrm>
          <a:prstGeom prst="rect">
            <a:avLst/>
          </a:prstGeom>
        </p:spPr>
      </p:pic>
      <p:sp>
        <p:nvSpPr>
          <p:cNvPr id="10" name="Text Box 17">
            <a:extLst>
              <a:ext uri="{FF2B5EF4-FFF2-40B4-BE49-F238E27FC236}">
                <a16:creationId xmlns:a16="http://schemas.microsoft.com/office/drawing/2014/main" id="{65169916-0ED9-4D53-86F5-272E6FC16756}"/>
              </a:ext>
            </a:extLst>
          </p:cNvPr>
          <p:cNvSpPr txBox="1"/>
          <p:nvPr/>
        </p:nvSpPr>
        <p:spPr>
          <a:xfrm>
            <a:off x="221773" y="4346017"/>
            <a:ext cx="5756564" cy="1926688"/>
          </a:xfrm>
          <a:prstGeom prst="rect">
            <a:avLst/>
          </a:prstGeom>
          <a:solidFill>
            <a:srgbClr val="FFC000"/>
          </a:solidFill>
          <a:ln w="12700" cap="flat" cmpd="sng" algn="ctr">
            <a:solidFill>
              <a:srgbClr val="FFC00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t>Logan Mikesell Virtually Presents:</a:t>
            </a:r>
            <a:br>
              <a:rPr kumimoji="0" lang="en-US" sz="1600" b="0" i="0" u="none" strike="noStrike" kern="0" cap="none" spc="0" normalizeH="0" baseline="0" noProof="0" dirty="0">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br>
            <a:r>
              <a:rPr kumimoji="0" lang="en-US" sz="1600" b="0" i="0" u="none" strike="noStrike" kern="0" cap="none" spc="0" normalizeH="0" baseline="0" noProof="0" dirty="0">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t>Solid Phase Stepwise Synthesis of Polyethylene Glycols</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t>Authors:</a:t>
            </a:r>
            <a:br>
              <a:rPr kumimoji="0" lang="en-US" sz="1600" b="0" i="0" u="none" strike="noStrike" kern="0" cap="none" spc="0" normalizeH="0" baseline="0" noProof="0" dirty="0">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br>
            <a:r>
              <a:rPr kumimoji="0" lang="en-US" sz="1600" b="0" i="0" u="none" strike="noStrike" kern="0" cap="none" spc="0" normalizeH="0" baseline="0" noProof="0" dirty="0">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t>Ashok </a:t>
            </a:r>
            <a:r>
              <a:rPr kumimoji="0" lang="en-US" sz="1600" b="0" i="0" u="none" strike="noStrike" kern="0" cap="none" spc="0" normalizeH="0" baseline="0" noProof="0" dirty="0" err="1">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t>Khanal</a:t>
            </a:r>
            <a:r>
              <a:rPr kumimoji="0" lang="en-US" sz="1600" b="0" i="0" u="none" strike="noStrike" kern="0" cap="none" spc="0" normalizeH="0" baseline="0" noProof="0" dirty="0">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t>, </a:t>
            </a:r>
            <a:r>
              <a:rPr kumimoji="0" lang="en-US" sz="1600" b="0" i="0" u="none" strike="noStrike" kern="0" cap="none" spc="0" normalizeH="0" baseline="0" noProof="0" dirty="0" err="1">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t>Shiyue</a:t>
            </a:r>
            <a:r>
              <a:rPr kumimoji="0" lang="en-US" sz="1600" b="0" i="0" u="none" strike="noStrike" kern="0" cap="none" spc="0" normalizeH="0" baseline="0" noProof="0" dirty="0">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t> Fang</a:t>
            </a:r>
            <a:br>
              <a:rPr kumimoji="0" lang="en-US" sz="1600" b="0" i="0" u="none" strike="noStrike" kern="0" cap="none" spc="0" normalizeH="0" baseline="0" noProof="0" dirty="0">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br>
            <a:br>
              <a:rPr lang="en-US" sz="1600" kern="0" dirty="0">
                <a:solidFill>
                  <a:sysClr val="windowText" lastClr="000000"/>
                </a:solidFill>
                <a:latin typeface="Calibri" panose="020F0502020204030204"/>
                <a:ea typeface="Calibri" panose="020F0502020204030204" pitchFamily="34" charset="0"/>
                <a:cs typeface="Times New Roman" panose="02020603050405020304" pitchFamily="18" charset="0"/>
              </a:rPr>
            </a:br>
            <a:r>
              <a:rPr lang="en-US" sz="1600" kern="0" dirty="0">
                <a:solidFill>
                  <a:sysClr val="windowText" lastClr="000000"/>
                </a:solidFill>
                <a:latin typeface="Calibri" panose="020F0502020204030204"/>
                <a:ea typeface="Calibri" panose="020F0502020204030204" pitchFamily="34" charset="0"/>
                <a:cs typeface="Times New Roman" panose="02020603050405020304" pitchFamily="18" charset="0"/>
              </a:rPr>
              <a:t>Solid Phase Stepwise Synthesis of Polyethylene Glycol. Chemistry—A European Journal 2017, 23, 1533-1542. </a:t>
            </a:r>
            <a:r>
              <a:rPr kumimoji="0" lang="en-US" sz="1600" b="0" i="0" u="sng" strike="noStrike" kern="0" cap="none" spc="0" normalizeH="0" baseline="0" noProof="0" dirty="0">
                <a:ln>
                  <a:noFill/>
                </a:ln>
                <a:solidFill>
                  <a:srgbClr val="0563C1"/>
                </a:solidFill>
                <a:effectLst/>
                <a:uLnTx/>
                <a:uFillTx/>
                <a:latin typeface="Abadi" panose="020B0604020104020204" pitchFamily="34" charset="0"/>
                <a:ea typeface="Calibri" panose="020F0502020204030204" pitchFamily="34" charset="0"/>
                <a:cs typeface="Times New Roman" panose="02020603050405020304" pitchFamily="18" charset="0"/>
                <a:hlinkClick r:id="rId5"/>
              </a:rPr>
              <a:t>https://doi.org/10.1002/chem.201703004</a:t>
            </a: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Abadi" panose="020B060402010402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Text Box 18">
            <a:extLst>
              <a:ext uri="{FF2B5EF4-FFF2-40B4-BE49-F238E27FC236}">
                <a16:creationId xmlns:a16="http://schemas.microsoft.com/office/drawing/2014/main" id="{436F3C5B-29F3-452F-8522-63F7332C21A1}"/>
              </a:ext>
            </a:extLst>
          </p:cNvPr>
          <p:cNvSpPr txBox="1"/>
          <p:nvPr/>
        </p:nvSpPr>
        <p:spPr>
          <a:xfrm>
            <a:off x="6096000" y="0"/>
            <a:ext cx="6019800" cy="6719454"/>
          </a:xfrm>
          <a:prstGeom prst="rect">
            <a:avLst/>
          </a:prstGeom>
          <a:solidFill>
            <a:sysClr val="window" lastClr="FFFFFF"/>
          </a:solidFill>
          <a:ln w="6350">
            <a:solidFill>
              <a:sysClr val="window" lastClr="FFFFFF"/>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Abstract: </a:t>
            </a:r>
            <a:br>
              <a:rPr lang="en-US" sz="20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b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Polyethylene glycol (PEG) and derivatives with eight and twelve ethylene glycol units were synthesized by stepwise addition of </a:t>
            </a:r>
            <a:r>
              <a:rPr kumimoji="0" lang="en-US" sz="16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tetraethylene</a:t>
            </a: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glycol monomers on a polystyrene solid support. The monomer contains a </a:t>
            </a:r>
            <a:r>
              <a:rPr kumimoji="0" lang="en-US" sz="16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tosyl</a:t>
            </a: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group at one end and a </a:t>
            </a:r>
            <a:r>
              <a:rPr kumimoji="0" lang="en-US" sz="16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dimethoxytrityl</a:t>
            </a: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group at the other. The Wang resin, which contains the 4‐benzyloxy benzyl alcohol function, was used as the support. The synthetic cycle consists of deprotonation, Williamson ether formation (coupling), and detritylation. Cleavage of PEGs from solid support was achieved with trifluoroacetic acid. The synthesis including monomer synthesis was entirely chromatography‐free. PEG products including those with different functionalities at the two termini were obtained in high yields. The products were analyzed with ESI and MALDI‐TOF MS and were found close to </a:t>
            </a:r>
            <a:r>
              <a:rPr kumimoji="0" lang="en-US" sz="16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monodispersity</a:t>
            </a: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b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br>
            <a:br>
              <a:rPr lang="en-US" sz="1600" kern="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br>
            <a:r>
              <a:rPr kumimoji="0" lang="en-US" sz="2000" b="1"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BioSketch</a:t>
            </a:r>
            <a:r>
              <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br>
              <a:rPr kumimoji="0" lang="en-US" sz="20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Logan Mikesell is from a village called Onsted, Mi. He began his academic career at Michigan Technological University in 2016 and graduated with a B.S. in chemistry. Respectively, after receiving his B.S., he decided to enroll in the accelerated master’s program at Michigan Tech. Since enrolling in the program, Logan does research under Dr. </a:t>
            </a:r>
            <a:r>
              <a:rPr kumimoji="0" lang="en-US" sz="1600" b="0" i="0" u="none" strike="noStrike" kern="0" cap="none" spc="0" normalizeH="0" baseline="0" noProof="0" dirty="0" err="1">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Shiyue</a:t>
            </a:r>
            <a:r>
              <a:rPr kumimoji="0" lang="en-US" sz="16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Fang, where he works on innovative approaches of stepwise synthesis of mono-dispersed polyethylene glycols (PEG) in solution-phase as well as in solid-phase.</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EG summary">
            <a:hlinkClick r:id="" action="ppaction://media"/>
            <a:extLst>
              <a:ext uri="{FF2B5EF4-FFF2-40B4-BE49-F238E27FC236}">
                <a16:creationId xmlns:a16="http://schemas.microsoft.com/office/drawing/2014/main" id="{B5601219-FD11-48ED-B917-6970F6CB85E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51233" y="6429968"/>
            <a:ext cx="386919" cy="369332"/>
          </a:xfrm>
          <a:prstGeom prst="rect">
            <a:avLst/>
          </a:prstGeom>
        </p:spPr>
      </p:pic>
      <p:sp>
        <p:nvSpPr>
          <p:cNvPr id="13" name="TextBox 12">
            <a:extLst>
              <a:ext uri="{FF2B5EF4-FFF2-40B4-BE49-F238E27FC236}">
                <a16:creationId xmlns:a16="http://schemas.microsoft.com/office/drawing/2014/main" id="{07BDEA3F-B500-4B6E-A737-B48BDE14BEFB}"/>
              </a:ext>
            </a:extLst>
          </p:cNvPr>
          <p:cNvSpPr txBox="1"/>
          <p:nvPr/>
        </p:nvSpPr>
        <p:spPr>
          <a:xfrm>
            <a:off x="7192408" y="6419395"/>
            <a:ext cx="3826984" cy="369332"/>
          </a:xfrm>
          <a:prstGeom prst="rect">
            <a:avLst/>
          </a:prstGeom>
          <a:noFill/>
        </p:spPr>
        <p:txBody>
          <a:bodyPr wrap="square" rtlCol="0">
            <a:spAutoFit/>
          </a:bodyPr>
          <a:lstStyle/>
          <a:p>
            <a:pPr algn="ctr"/>
            <a:r>
              <a:rPr lang="en-US" b="1" dirty="0"/>
              <a:t>Summary:</a:t>
            </a:r>
          </a:p>
        </p:txBody>
      </p:sp>
    </p:spTree>
    <p:extLst>
      <p:ext uri="{BB962C8B-B14F-4D97-AF65-F5344CB8AC3E}">
        <p14:creationId xmlns:p14="http://schemas.microsoft.com/office/powerpoint/2010/main" val="3694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97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314</Words>
  <Application>Microsoft Office PowerPoint</Application>
  <PresentationFormat>Widescreen</PresentationFormat>
  <Paragraphs>7</Paragraphs>
  <Slides>1</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Abadi</vt: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Logan Mikesell</dc:creator>
  <cp:lastModifiedBy>Logan Mikesell</cp:lastModifiedBy>
  <cp:revision>4</cp:revision>
  <dcterms:created xsi:type="dcterms:W3CDTF">2020-10-08T01:01:16Z</dcterms:created>
  <dcterms:modified xsi:type="dcterms:W3CDTF">2020-10-08T02:06:15Z</dcterms:modified>
</cp:coreProperties>
</file>