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309" r:id="rId3"/>
    <p:sldId id="281" r:id="rId4"/>
    <p:sldId id="282" r:id="rId5"/>
    <p:sldId id="283" r:id="rId6"/>
    <p:sldId id="284" r:id="rId7"/>
    <p:sldId id="306" r:id="rId8"/>
    <p:sldId id="285" r:id="rId9"/>
    <p:sldId id="286" r:id="rId10"/>
    <p:sldId id="299" r:id="rId11"/>
    <p:sldId id="287" r:id="rId12"/>
    <p:sldId id="289" r:id="rId13"/>
    <p:sldId id="290" r:id="rId14"/>
    <p:sldId id="297" r:id="rId15"/>
    <p:sldId id="291" r:id="rId16"/>
    <p:sldId id="293" r:id="rId17"/>
    <p:sldId id="296" r:id="rId18"/>
    <p:sldId id="294" r:id="rId19"/>
    <p:sldId id="307" r:id="rId20"/>
    <p:sldId id="308" r:id="rId21"/>
    <p:sldId id="301" r:id="rId22"/>
    <p:sldId id="300" r:id="rId23"/>
    <p:sldId id="304" r:id="rId24"/>
    <p:sldId id="302" r:id="rId25"/>
    <p:sldId id="298" r:id="rId26"/>
    <p:sldId id="303" r:id="rId27"/>
    <p:sldId id="268" r:id="rId28"/>
    <p:sldId id="30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446" autoAdjust="0"/>
  </p:normalViewPr>
  <p:slideViewPr>
    <p:cSldViewPr>
      <p:cViewPr varScale="1">
        <p:scale>
          <a:sx n="51" d="100"/>
          <a:sy n="51" d="100"/>
        </p:scale>
        <p:origin x="-2362"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FEC41-7E2B-451B-90E6-F88BF679F85B}" type="datetimeFigureOut">
              <a:rPr lang="en-US" smtClean="0"/>
              <a:t>9/10/2012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C5D96-9485-4B61-BFD3-8F24C0D981DC}" type="slidenum">
              <a:rPr lang="en-US" smtClean="0"/>
              <a:t>‹#›</a:t>
            </a:fld>
            <a:endParaRPr lang="en-US"/>
          </a:p>
        </p:txBody>
      </p:sp>
    </p:spTree>
    <p:extLst>
      <p:ext uri="{BB962C8B-B14F-4D97-AF65-F5344CB8AC3E}">
        <p14:creationId xmlns:p14="http://schemas.microsoft.com/office/powerpoint/2010/main" val="126136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Announcements:</a:t>
            </a:r>
          </a:p>
          <a:p>
            <a:r>
              <a:rPr lang="en-US" dirty="0" smtClean="0"/>
              <a:t>1- I added some additional resources to the course module for this week</a:t>
            </a:r>
            <a:r>
              <a:rPr lang="en-US" baseline="0" dirty="0" smtClean="0"/>
              <a:t> that you may find useful for your group projects.  </a:t>
            </a:r>
            <a:r>
              <a:rPr lang="en-US" baseline="0" dirty="0" smtClean="0"/>
              <a:t>These are websites with data </a:t>
            </a:r>
            <a:r>
              <a:rPr lang="en-US" baseline="0" dirty="0" smtClean="0"/>
              <a:t>on suicide and research and resources on prevention</a:t>
            </a:r>
            <a:r>
              <a:rPr lang="en-US" baseline="0" dirty="0" smtClean="0"/>
              <a:t>.  I encourage you to explore these websites.</a:t>
            </a:r>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10</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Durkheim</a:t>
            </a:r>
            <a:r>
              <a:rPr lang="en-US" baseline="0" dirty="0" smtClean="0"/>
              <a:t> formally established sociology as a </a:t>
            </a:r>
            <a:r>
              <a:rPr lang="en-US" baseline="0" dirty="0" smtClean="0"/>
              <a:t>discipline of study.  </a:t>
            </a:r>
          </a:p>
          <a:p>
            <a:r>
              <a:rPr lang="en-US" baseline="0" dirty="0" smtClean="0"/>
              <a:t>One of his major works (Le Suicide) analyzed suicide from a sociological perspective.  </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pPr>
            <a:r>
              <a:rPr lang="en-US" sz="1200" dirty="0" smtClean="0">
                <a:ea typeface="ＭＳ Ｐゴシック" charset="-128"/>
              </a:rPr>
              <a:t>Why does</a:t>
            </a:r>
            <a:r>
              <a:rPr lang="en-US" sz="1200" baseline="0" dirty="0" smtClean="0">
                <a:ea typeface="ＭＳ Ｐゴシック" charset="-128"/>
              </a:rPr>
              <a:t> Durkheim study suicide?</a:t>
            </a:r>
            <a:endParaRPr lang="en-US" sz="1200" dirty="0" smtClean="0">
              <a:ea typeface="ＭＳ Ｐゴシック" charset="-128"/>
            </a:endParaRPr>
          </a:p>
          <a:p>
            <a:pPr>
              <a:lnSpc>
                <a:spcPct val="90000"/>
              </a:lnSpc>
              <a:spcBef>
                <a:spcPts val="1200"/>
              </a:spcBef>
            </a:pPr>
            <a:r>
              <a:rPr lang="en-US" sz="1200" dirty="0" smtClean="0">
                <a:ea typeface="ＭＳ Ｐゴシック" charset="-128"/>
              </a:rPr>
              <a:t>He chose</a:t>
            </a:r>
            <a:r>
              <a:rPr lang="en-US" sz="1200" baseline="0" dirty="0" smtClean="0">
                <a:ea typeface="ＭＳ Ｐゴシック" charset="-128"/>
              </a:rPr>
              <a:t> suicide, because his main point was to demonstrate the importance of sociology, even more than really learning anything about suicide in particular.  So, he chose suicide because it was something that was widely presumed to be very private.  People were thought to commit suicide because of biological mental illness, climate, and weather – things that are not social.  Durkheim took up the challenge of disproving that these asocial things explain suicide rates.  He used a process of elimination to disprove nonsocial explanations (mental alienation, race, heredity, climate, temperate, and imitation).  Instead, Durkheim finds that suicide rates correlate with social phenomena, including: family, political and economic society, and religion.  Thus, he makes the case for needing sociology. </a:t>
            </a:r>
          </a:p>
          <a:p>
            <a:pPr>
              <a:lnSpc>
                <a:spcPct val="90000"/>
              </a:lnSpc>
              <a:spcBef>
                <a:spcPts val="1200"/>
              </a:spcBef>
            </a:pPr>
            <a:endParaRPr lang="en-US" sz="1200" baseline="0" dirty="0" smtClean="0">
              <a:ea typeface="ＭＳ Ｐゴシック" charset="-128"/>
            </a:endParaRPr>
          </a:p>
          <a:p>
            <a:pPr>
              <a:lnSpc>
                <a:spcPct val="90000"/>
              </a:lnSpc>
              <a:spcBef>
                <a:spcPts val="1200"/>
              </a:spcBef>
            </a:pPr>
            <a:r>
              <a:rPr lang="en-US" sz="1200" dirty="0" smtClean="0">
                <a:ea typeface="ＭＳ Ｐゴシック" charset="-128"/>
              </a:rPr>
              <a:t>In</a:t>
            </a:r>
            <a:r>
              <a:rPr lang="en-US" sz="1200" baseline="0" dirty="0" smtClean="0">
                <a:ea typeface="ＭＳ Ｐゴシック" charset="-128"/>
              </a:rPr>
              <a:t> other words,</a:t>
            </a:r>
            <a:r>
              <a:rPr lang="en-US" sz="1200" dirty="0" smtClean="0">
                <a:ea typeface="ＭＳ Ｐゴシック" charset="-128"/>
              </a:rPr>
              <a:t> </a:t>
            </a:r>
            <a:r>
              <a:rPr lang="en-US" sz="1200" dirty="0" smtClean="0">
                <a:ea typeface="ＭＳ Ｐゴシック" charset="-128"/>
              </a:rPr>
              <a:t>Durkheim illustrates that </a:t>
            </a:r>
            <a:r>
              <a:rPr lang="en-US" sz="1200" dirty="0" smtClean="0">
                <a:ea typeface="ＭＳ Ｐゴシック" charset="-128"/>
              </a:rPr>
              <a:t>this very</a:t>
            </a:r>
            <a:r>
              <a:rPr lang="en-US" sz="1200" baseline="0" dirty="0" smtClean="0">
                <a:ea typeface="ＭＳ Ｐゴシック" charset="-128"/>
              </a:rPr>
              <a:t> private issue (</a:t>
            </a:r>
            <a:r>
              <a:rPr lang="en-US" sz="1200" dirty="0" smtClean="0">
                <a:ea typeface="ＭＳ Ｐゴシック" charset="-128"/>
              </a:rPr>
              <a:t>suicide) </a:t>
            </a:r>
            <a:r>
              <a:rPr lang="en-US" sz="1200" dirty="0" smtClean="0">
                <a:ea typeface="ＭＳ Ｐゴシック" charset="-128"/>
              </a:rPr>
              <a:t>is, in fact, social.  </a:t>
            </a:r>
            <a:r>
              <a:rPr lang="en-US" sz="1200" dirty="0" smtClean="0">
                <a:ea typeface="ＭＳ Ｐゴシック" charset="-128"/>
              </a:rPr>
              <a:t>It</a:t>
            </a:r>
            <a:r>
              <a:rPr lang="en-US" sz="1200" baseline="0" dirty="0" smtClean="0">
                <a:ea typeface="ＭＳ Ｐゴシック" charset="-128"/>
              </a:rPr>
              <a:t> d</a:t>
            </a:r>
            <a:r>
              <a:rPr lang="en-US" sz="1200" dirty="0" smtClean="0">
                <a:ea typeface="ＭＳ Ｐゴシック" charset="-128"/>
              </a:rPr>
              <a:t>emonstrates</a:t>
            </a:r>
            <a:r>
              <a:rPr lang="en-US" sz="1200" baseline="0" dirty="0" smtClean="0">
                <a:ea typeface="ＭＳ Ｐゴシック" charset="-128"/>
              </a:rPr>
              <a:t> </a:t>
            </a:r>
            <a:r>
              <a:rPr lang="en-US" sz="1200" baseline="0" dirty="0" smtClean="0">
                <a:ea typeface="ＭＳ Ｐゴシック" charset="-128"/>
              </a:rPr>
              <a:t>the importance of sociology, because if something so private as suicide is really sociological, then everything is.</a:t>
            </a:r>
          </a:p>
          <a:p>
            <a:pPr>
              <a:lnSpc>
                <a:spcPct val="90000"/>
              </a:lnSpc>
              <a:spcBef>
                <a:spcPts val="1200"/>
              </a:spcBef>
            </a:pPr>
            <a:endParaRPr lang="en-US" sz="1200" baseline="0" dirty="0" smtClean="0">
              <a:ea typeface="ＭＳ Ｐゴシック" charset="-128"/>
            </a:endParaRPr>
          </a:p>
          <a:p>
            <a:pPr>
              <a:lnSpc>
                <a:spcPct val="90000"/>
              </a:lnSpc>
              <a:spcBef>
                <a:spcPts val="1200"/>
              </a:spcBef>
            </a:pPr>
            <a:r>
              <a:rPr lang="en-US" sz="1200" baseline="0" dirty="0" smtClean="0">
                <a:ea typeface="ＭＳ Ｐゴシック" charset="-128"/>
              </a:rPr>
              <a:t>Today, sociologists </a:t>
            </a:r>
            <a:r>
              <a:rPr lang="en-US" sz="1200" baseline="0" dirty="0" smtClean="0">
                <a:ea typeface="ＭＳ Ｐゴシック" charset="-128"/>
              </a:rPr>
              <a:t>might take many different approaches to studying suicide.  </a:t>
            </a:r>
            <a:r>
              <a:rPr lang="en-US" sz="1200" baseline="0" dirty="0" smtClean="0">
                <a:ea typeface="ＭＳ Ｐゴシック" charset="-128"/>
              </a:rPr>
              <a:t>We could study it at the micro level (looking at impact of small group interactions), the </a:t>
            </a:r>
            <a:r>
              <a:rPr lang="en-US" sz="1200" baseline="0" dirty="0" err="1" smtClean="0">
                <a:ea typeface="ＭＳ Ｐゴシック" charset="-128"/>
              </a:rPr>
              <a:t>meso</a:t>
            </a:r>
            <a:r>
              <a:rPr lang="en-US" sz="1200" baseline="0" dirty="0" smtClean="0">
                <a:ea typeface="ＭＳ Ｐゴシック" charset="-128"/>
              </a:rPr>
              <a:t> scale (examining community institutions) or the macro scale comparing rates across societies and cultures around the globe.  Durkheim takes this macro scale approach.  This means that he is not interested in explaining why individual people commit suicide, but rather on explaining the totality of suicides in a society (the suicide rate).  </a:t>
            </a:r>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12</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Durkheim</a:t>
            </a:r>
            <a:r>
              <a:rPr lang="en-US" baseline="0" dirty="0" smtClean="0"/>
              <a:t> collected data on suicide rates for different groups and societies by country, gender, religion, etc.  He compared rates to one another and he examined how they vary in relations to social variables (religion, family, political and economic organization, etc.). </a:t>
            </a:r>
          </a:p>
          <a:p>
            <a:endParaRPr lang="en-US" baseline="0" dirty="0" smtClean="0"/>
          </a:p>
          <a:p>
            <a:r>
              <a:rPr lang="en-US" baseline="0" dirty="0" smtClean="0"/>
              <a:t>As he examined all of these data and began to find correlations, he needed to be able to explain how/why social factors explain suicide.  To do this, he developed a theory that would explain variation in suicide rates between social groups.  He then tested this theory as his hypothesis by further reviewing the data to make sure the theory holds.  The theory he came up with is that there are four different types of suicide, each of which is more of less common among different groups and societies.  These are Durkheim’s social explanations for suicide.   The four types include:  egoistic, altruistic, fatalistic, and anomic.  They are explained in this slide and the next one. </a:t>
            </a:r>
          </a:p>
          <a:p>
            <a:endParaRPr lang="en-US" baseline="0" dirty="0" smtClean="0"/>
          </a:p>
          <a:p>
            <a:r>
              <a:rPr lang="en-US" baseline="0" dirty="0" smtClean="0"/>
              <a:t>Its important to understand Durkheim’s theory, because it is still today the most important sociological explanation of suicide. </a:t>
            </a:r>
          </a:p>
          <a:p>
            <a:endParaRPr lang="en-US" baseline="0" dirty="0" smtClean="0"/>
          </a:p>
          <a:p>
            <a:r>
              <a:rPr lang="en-US" baseline="0" dirty="0" smtClean="0"/>
              <a:t>Egoistic suicide is common in societies that are highly individualistic and have weak social bonds.  The US and Australia are these kinds of societies. The trouble here is that individuals are not well enough integrated into the social fabric of life.  They are not well enough connected. </a:t>
            </a:r>
          </a:p>
          <a:p>
            <a:endParaRPr lang="en-US" baseline="0" dirty="0" smtClean="0"/>
          </a:p>
          <a:p>
            <a:r>
              <a:rPr lang="en-US" baseline="0" dirty="0" smtClean="0"/>
              <a:t>Altruistic suicide is the opposite.  It is common in societies with very strong social bonds and little regard for individual needs.  Here, people commit suicide for the good of the whole.  For instance, if there is not enough food for all to eat, one member may commit suicide to ensure that others in the community have more to eat.  Another example is suicide bombers who sacrifice their life for a communal cause they believe deeply in. </a:t>
            </a:r>
          </a:p>
          <a:p>
            <a:endParaRPr lang="en-US" baseline="0" dirty="0" smtClean="0"/>
          </a:p>
          <a:p>
            <a:r>
              <a:rPr lang="en-US" baseline="0" dirty="0" smtClean="0"/>
              <a:t>So…weak bond societies may have some problems, but strong bond societies may also.  For instance, i</a:t>
            </a:r>
            <a:r>
              <a:rPr lang="en-US" dirty="0" smtClean="0"/>
              <a:t>n a research study,</a:t>
            </a:r>
            <a:r>
              <a:rPr lang="en-US" baseline="0" dirty="0" smtClean="0"/>
              <a:t> </a:t>
            </a:r>
            <a:r>
              <a:rPr lang="en-US" dirty="0" smtClean="0"/>
              <a:t>Henry </a:t>
            </a:r>
            <a:r>
              <a:rPr lang="en-US" dirty="0" smtClean="0"/>
              <a:t>and Short (1954) </a:t>
            </a:r>
            <a:r>
              <a:rPr lang="en-US" dirty="0" smtClean="0"/>
              <a:t>fond</a:t>
            </a:r>
            <a:r>
              <a:rPr lang="en-US" baseline="0" dirty="0" smtClean="0"/>
              <a:t> that</a:t>
            </a:r>
            <a:r>
              <a:rPr lang="en-US" dirty="0" smtClean="0"/>
              <a:t> </a:t>
            </a:r>
            <a:r>
              <a:rPr lang="en-US" dirty="0" smtClean="0"/>
              <a:t>suicide rates </a:t>
            </a:r>
            <a:r>
              <a:rPr lang="en-US" dirty="0" smtClean="0"/>
              <a:t>are lower </a:t>
            </a:r>
            <a:r>
              <a:rPr lang="en-US" dirty="0" smtClean="0"/>
              <a:t>in cohesive groups, but homicide rates </a:t>
            </a:r>
            <a:r>
              <a:rPr lang="en-US" dirty="0" smtClean="0"/>
              <a:t>higher.  </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Durkheim’s other 2 types are</a:t>
            </a:r>
            <a:r>
              <a:rPr lang="en-US" baseline="0" dirty="0" smtClean="0"/>
              <a:t> fatalistic and anomic. </a:t>
            </a:r>
          </a:p>
          <a:p>
            <a:endParaRPr lang="en-US" baseline="0" dirty="0" smtClean="0"/>
          </a:p>
          <a:p>
            <a:r>
              <a:rPr lang="en-US" baseline="0" dirty="0" smtClean="0"/>
              <a:t>Fatalistic suicide is common when people feel they are so doomed by social conditions, they may as well die.  It is common among heavily oppressed groups.</a:t>
            </a:r>
          </a:p>
          <a:p>
            <a:endParaRPr lang="en-US" baseline="0" dirty="0" smtClean="0"/>
          </a:p>
          <a:p>
            <a:r>
              <a:rPr lang="en-US" baseline="0" dirty="0" smtClean="0"/>
              <a:t>Anomic suicide is associated with social changes associated with modernity/industrial life.  Durkheim lived at a time where life was rapidly transitioning away from rural agricultural society toward industrial urbanization.  He was critical of these patterns.  He believed that anomic suicide occurs when social life changes so quickly that people cannot cope.  It would be expected in societies undergoing a lot of change, or in societies where everyday patterns are disrupted by things like divorce, job loss, etc.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summarizes Durkheim’s theory.</a:t>
            </a:r>
          </a:p>
          <a:p>
            <a:endParaRPr lang="en-US" baseline="0" dirty="0" smtClean="0"/>
          </a:p>
          <a:p>
            <a:r>
              <a:rPr lang="en-US" baseline="0" dirty="0" smtClean="0"/>
              <a:t>The key factors here are (1) social integration (weak bonds/strong bonds, connectivity) and (2) modernity (modern industrial/globalized living).  Social integration is key because human interaction is so important to individuals.  We NEED our social connections.  Modernization can erode  the ties of the individual to society.  These factors are still very important explanations of suicide today.  See the Stack reading Part 2, assigned for this week. </a:t>
            </a:r>
          </a:p>
          <a:p>
            <a:endParaRPr lang="en-US" baseline="0" dirty="0" smtClean="0"/>
          </a:p>
          <a:p>
            <a:r>
              <a:rPr lang="en-US" baseline="0" dirty="0" smtClean="0"/>
              <a:t>Social factors can affect individuals’ and societies’ degree of social integration and thus tend to be correlated with suicide rates:  moving, age, religion, divorce, social change, homosexuality, and political organizing. </a:t>
            </a:r>
          </a:p>
          <a:p>
            <a:endParaRPr lang="en-US" baseline="0" dirty="0" smtClean="0"/>
          </a:p>
          <a:p>
            <a:r>
              <a:rPr lang="en-US" baseline="0" dirty="0" smtClean="0"/>
              <a:t>In the end, we might think of the observation of high suicide rates as signifying a flaw in the social fabric.  In this sense, suicide tells us something about our society.  It could be thought of as a kind of warning sign that there are things we need to work on.</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Durkheim’s work</a:t>
            </a:r>
            <a:r>
              <a:rPr lang="en-US" baseline="0" dirty="0" smtClean="0"/>
              <a:t> was a hundred years ago.  What about more recent sociological explanations?</a:t>
            </a:r>
            <a:endParaRPr lang="en-US" dirty="0" smtClean="0"/>
          </a:p>
          <a:p>
            <a:endParaRPr lang="en-US" dirty="0" smtClean="0"/>
          </a:p>
          <a:p>
            <a:r>
              <a:rPr lang="en-US" dirty="0" smtClean="0"/>
              <a:t>There</a:t>
            </a:r>
            <a:r>
              <a:rPr lang="en-US" baseline="0" dirty="0" smtClean="0"/>
              <a:t> is still a lot we don’t understand.  There are several studies, but n</a:t>
            </a:r>
            <a:r>
              <a:rPr lang="en-US" dirty="0" smtClean="0"/>
              <a:t>ot</a:t>
            </a:r>
            <a:r>
              <a:rPr lang="en-US" baseline="0" dirty="0" smtClean="0"/>
              <a:t> </a:t>
            </a:r>
            <a:r>
              <a:rPr lang="en-US" baseline="0" dirty="0" smtClean="0"/>
              <a:t>much </a:t>
            </a:r>
            <a:r>
              <a:rPr lang="en-US" baseline="0" dirty="0" smtClean="0"/>
              <a:t>coming to any kind of definitive conclusions.</a:t>
            </a:r>
          </a:p>
          <a:p>
            <a:endParaRPr lang="en-US" baseline="0" dirty="0" smtClean="0"/>
          </a:p>
          <a:p>
            <a:r>
              <a:rPr lang="en-US" baseline="0" dirty="0" smtClean="0"/>
              <a:t>Some generally accepted facts:</a:t>
            </a:r>
          </a:p>
          <a:p>
            <a:pPr marL="171450" indent="-171450">
              <a:buFontTx/>
              <a:buChar char="-"/>
            </a:pPr>
            <a:r>
              <a:rPr lang="en-US" baseline="0" dirty="0" smtClean="0"/>
              <a:t>Biology/psychology is important, but so is sociology.  Durkheim went a bit overboard stressing the social.  </a:t>
            </a:r>
          </a:p>
          <a:p>
            <a:pPr marL="171450" indent="-171450">
              <a:buFontTx/>
              <a:buChar char="-"/>
            </a:pPr>
            <a:r>
              <a:rPr lang="en-US" baseline="0" dirty="0" smtClean="0"/>
              <a:t>Social integration is still seen as major contributing factor to both individual suicides and explaining macro suicide rates</a:t>
            </a:r>
          </a:p>
          <a:p>
            <a:pPr marL="171450" indent="-171450">
              <a:buFontTx/>
              <a:buChar char="-"/>
            </a:pPr>
            <a:r>
              <a:rPr lang="en-US" baseline="0" dirty="0" smtClean="0"/>
              <a:t>Cultural explanations shown to be important include:</a:t>
            </a:r>
          </a:p>
          <a:p>
            <a:pPr marL="628650" lvl="1" indent="-171450">
              <a:buFontTx/>
              <a:buChar char="-"/>
            </a:pPr>
            <a:r>
              <a:rPr lang="en-US" baseline="0" dirty="0" smtClean="0"/>
              <a:t>Gender Roles.  The ways in which males and females are socialized matters.  Males use more deadly methods because socialized to be strong, toward violence, never show weakness. </a:t>
            </a:r>
          </a:p>
          <a:p>
            <a:pPr marL="628650" lvl="1" indent="-171450">
              <a:buFontTx/>
              <a:buChar char="-"/>
            </a:pPr>
            <a:r>
              <a:rPr lang="en-US" baseline="0" dirty="0" smtClean="0"/>
              <a:t>Culture of violence.  Media attention to violence desensitizes us to guns and violent acts.  Dramatic events on TV can glorify.</a:t>
            </a:r>
          </a:p>
          <a:p>
            <a:pPr marL="628650" lvl="1" indent="-171450">
              <a:buFontTx/>
              <a:buChar char="-"/>
            </a:pPr>
            <a:r>
              <a:rPr lang="en-US" baseline="0" dirty="0" smtClean="0"/>
              <a:t>Opportunity Theory.  Access to firearms makes suicide an available option.</a:t>
            </a:r>
          </a:p>
          <a:p>
            <a:pPr marL="171450" indent="-171450">
              <a:buFontTx/>
              <a:buChar char="-"/>
            </a:pPr>
            <a:r>
              <a:rPr lang="en-US" baseline="0" dirty="0" smtClean="0"/>
              <a:t>Socioeconomic explanations shown to be important include:</a:t>
            </a:r>
          </a:p>
          <a:p>
            <a:pPr marL="628650" lvl="1" indent="-171450">
              <a:buFontTx/>
              <a:buChar char="-"/>
            </a:pPr>
            <a:r>
              <a:rPr lang="en-US" baseline="0" dirty="0" smtClean="0"/>
              <a:t>Economic stress and unemployment</a:t>
            </a:r>
          </a:p>
          <a:p>
            <a:pPr marL="628650" lvl="1" indent="-171450">
              <a:buFontTx/>
              <a:buChar char="-"/>
            </a:pPr>
            <a:r>
              <a:rPr lang="en-US" baseline="0" dirty="0" smtClean="0"/>
              <a:t>Relative deprivation (income inequality) may also play a role</a:t>
            </a:r>
          </a:p>
          <a:p>
            <a:pPr marL="628650" lvl="1" indent="-171450">
              <a:buFontTx/>
              <a:buChar char="-"/>
            </a:pPr>
            <a:r>
              <a:rPr lang="en-US" baseline="0" dirty="0" smtClean="0"/>
              <a:t>Socioeconomic trouble may directly affect suicide, but it may also affect other variables that in turn, affect suicide.  For instance, economic trouble is associated with marital trouble.  Divorce is associated with suicide.  So, economic trouble may lead to marital trouble (or alcohol abuse or moving to find a new job, etc.) which then leads to less social connection and suicide.</a:t>
            </a:r>
          </a:p>
          <a:p>
            <a:pPr marL="457200" lvl="1" indent="0">
              <a:buFontTx/>
              <a:buNone/>
            </a:pPr>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back to the Our Social World model, there are ways that social life affects suicide at each level, from the micro to the macro.</a:t>
            </a:r>
            <a:r>
              <a:rPr lang="en-US" baseline="0" dirty="0" smtClean="0"/>
              <a:t>  </a:t>
            </a:r>
          </a:p>
          <a:p>
            <a:r>
              <a:rPr lang="en-US" baseline="0" dirty="0" smtClean="0"/>
              <a:t>Reflect back on your Discussion question for today.  How is suicide a public issue at each of these levels within the Social World model?  Think about each level. </a:t>
            </a:r>
            <a:endParaRPr lang="en-US" dirty="0" smtClean="0"/>
          </a:p>
          <a:p>
            <a:endParaRPr lang="en-US" dirty="0" smtClean="0"/>
          </a:p>
          <a:p>
            <a:r>
              <a:rPr lang="en-US" dirty="0" smtClean="0"/>
              <a:t>If social integration is key, our inner circle </a:t>
            </a:r>
            <a:r>
              <a:rPr lang="en-US" dirty="0" smtClean="0"/>
              <a:t>matters, as well as some</a:t>
            </a:r>
            <a:r>
              <a:rPr lang="en-US" baseline="0" dirty="0" smtClean="0"/>
              <a:t> of the macro issues we’ve been focusing on so far today.</a:t>
            </a:r>
            <a:endParaRPr lang="en-US" dirty="0" smtClean="0"/>
          </a:p>
          <a:p>
            <a:r>
              <a:rPr lang="en-US" dirty="0" smtClean="0"/>
              <a:t>The micro level is especially important </a:t>
            </a:r>
            <a:r>
              <a:rPr lang="en-US" dirty="0" smtClean="0"/>
              <a:t>for prevention, which is what we’ll discuss</a:t>
            </a:r>
            <a:r>
              <a:rPr lang="en-US" baseline="0" dirty="0" smtClean="0"/>
              <a:t> on Thursday</a:t>
            </a:r>
            <a:r>
              <a:rPr lang="en-US" baseline="0" dirty="0" smtClean="0"/>
              <a:t>.</a:t>
            </a:r>
          </a:p>
          <a:p>
            <a:endParaRPr lang="en-US" baseline="0" dirty="0" smtClean="0"/>
          </a:p>
          <a:p>
            <a:r>
              <a:rPr lang="en-US" baseline="0" dirty="0" smtClean="0"/>
              <a:t>How might the social theories of suicide in this slideshow apply in the Copper Country?  Think about multiple levels from micro to macro.  Brainstorm your ideas.  Write them down!  These will inform your group project.</a:t>
            </a:r>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17</a:t>
            </a:fld>
            <a:endParaRPr lang="en-US"/>
          </a:p>
        </p:txBody>
      </p:sp>
    </p:spTree>
    <p:extLst>
      <p:ext uri="{BB962C8B-B14F-4D97-AF65-F5344CB8AC3E}">
        <p14:creationId xmlns:p14="http://schemas.microsoft.com/office/powerpoint/2010/main" val="2450327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want to</a:t>
            </a:r>
            <a:r>
              <a:rPr lang="en-US" baseline="0" dirty="0" smtClean="0"/>
              <a:t> move away from the theory and turn to the data.  But…keep the theory in mind as you interpret these data. </a:t>
            </a:r>
          </a:p>
          <a:p>
            <a:endParaRPr lang="en-US" baseline="0" dirty="0" smtClean="0"/>
          </a:p>
          <a:p>
            <a:r>
              <a:rPr lang="en-US" baseline="0" dirty="0" smtClean="0"/>
              <a:t>What state do you think has the highest rate?  Why would that be the case?</a:t>
            </a:r>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18</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a:t>
            </a:r>
            <a:r>
              <a:rPr lang="en-US" baseline="0" dirty="0" smtClean="0"/>
              <a:t> in the map are from </a:t>
            </a:r>
            <a:r>
              <a:rPr lang="en-US" dirty="0" smtClean="0"/>
              <a:t>National </a:t>
            </a:r>
            <a:r>
              <a:rPr lang="en-US" dirty="0" smtClean="0"/>
              <a:t>Institute of Mental Health website, </a:t>
            </a:r>
            <a:r>
              <a:rPr lang="en-US" dirty="0" smtClean="0"/>
              <a:t>which uses data </a:t>
            </a:r>
            <a:r>
              <a:rPr lang="en-US" dirty="0" smtClean="0"/>
              <a:t>from US Center for Disease</a:t>
            </a:r>
            <a:r>
              <a:rPr lang="en-US" baseline="0" dirty="0" smtClean="0"/>
              <a:t> </a:t>
            </a:r>
            <a:r>
              <a:rPr lang="en-US" baseline="0" dirty="0" smtClean="0"/>
              <a:t>Control, </a:t>
            </a:r>
            <a:r>
              <a:rPr lang="en-US" baseline="0" dirty="0" smtClean="0"/>
              <a:t>which keeps tracks of mortality statistics.</a:t>
            </a:r>
          </a:p>
          <a:p>
            <a:endParaRPr lang="en-US" baseline="0" dirty="0" smtClean="0"/>
          </a:p>
          <a:p>
            <a:r>
              <a:rPr lang="en-US" baseline="0" dirty="0" smtClean="0"/>
              <a:t>Data </a:t>
            </a:r>
            <a:r>
              <a:rPr lang="en-US" baseline="0" dirty="0" smtClean="0"/>
              <a:t>on right are from </a:t>
            </a:r>
            <a:r>
              <a:rPr lang="en-US" baseline="0" dirty="0" smtClean="0"/>
              <a:t>2009.  Montana is highest.  Montana through Nevada are the top 5 highest rates.   Washington DC is lowest.  New Jersey and New York are second  and third lowest.  Michigan does pretty well (around 15 lowest).  Wisconsin is only a little higher.  </a:t>
            </a:r>
          </a:p>
          <a:p>
            <a:endParaRPr lang="en-US" baseline="0" dirty="0" smtClean="0"/>
          </a:p>
          <a:p>
            <a:r>
              <a:rPr lang="en-US" baseline="0" dirty="0" smtClean="0"/>
              <a:t>Did you guess correct?  Did you have the right idea?  </a:t>
            </a:r>
            <a:endParaRPr lang="en-US" baseline="0" dirty="0" smtClean="0"/>
          </a:p>
          <a:p>
            <a:endParaRPr lang="en-US" baseline="0" dirty="0" smtClean="0"/>
          </a:p>
          <a:p>
            <a:r>
              <a:rPr lang="en-US" baseline="0" dirty="0" smtClean="0"/>
              <a:t>Thinking sociologically, how might we explain these </a:t>
            </a:r>
            <a:r>
              <a:rPr lang="en-US" baseline="0" dirty="0" smtClean="0"/>
              <a:t>patterns in the data?  Think back on the theories we’ve been reviewing.  Do any of these theories seem consistent with these rates?</a:t>
            </a:r>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19</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2</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Which country in the world do you think has the highest rate?  Why would that be the case?</a:t>
            </a:r>
          </a:p>
          <a:p>
            <a:r>
              <a:rPr lang="en-US" baseline="0" dirty="0" smtClean="0"/>
              <a:t>Which country do you think has the lowest rate?  Why?</a:t>
            </a:r>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20</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Did you guess correctly this time?  Did you have the right general idea?</a:t>
            </a:r>
          </a:p>
          <a:p>
            <a:endParaRPr lang="en-US" baseline="0" dirty="0" smtClean="0"/>
          </a:p>
          <a:p>
            <a:r>
              <a:rPr lang="en-US" baseline="0" dirty="0" smtClean="0"/>
              <a:t>What </a:t>
            </a:r>
            <a:r>
              <a:rPr lang="en-US" baseline="0" dirty="0" smtClean="0"/>
              <a:t>is surprising? Why</a:t>
            </a:r>
            <a:r>
              <a:rPr lang="en-US" baseline="0" dirty="0" smtClean="0"/>
              <a:t>?</a:t>
            </a:r>
          </a:p>
          <a:p>
            <a:endParaRPr lang="en-US" baseline="0" dirty="0" smtClean="0"/>
          </a:p>
          <a:p>
            <a:r>
              <a:rPr lang="en-US" baseline="0" dirty="0" smtClean="0"/>
              <a:t>The next slide includes the numerical data on some high and low suicide rate countries.</a:t>
            </a:r>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21</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Countries in this table are ranked from highest suicide rate to lowest.  Of course,</a:t>
            </a:r>
            <a:r>
              <a:rPr lang="en-US" baseline="0" dirty="0" smtClean="0"/>
              <a:t> there are lots of countries not included in this slide.  I tried to pick some key ones.  Rates are broken down by male and female. </a:t>
            </a:r>
          </a:p>
          <a:p>
            <a:endParaRPr lang="en-US" dirty="0" smtClean="0"/>
          </a:p>
          <a:p>
            <a:r>
              <a:rPr lang="en-US" dirty="0" smtClean="0"/>
              <a:t>How </a:t>
            </a:r>
            <a:r>
              <a:rPr lang="en-US" dirty="0" smtClean="0"/>
              <a:t>might</a:t>
            </a:r>
            <a:r>
              <a:rPr lang="en-US" baseline="0" dirty="0" smtClean="0"/>
              <a:t> we explain these patterns?</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22</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back to the US only now.  Let’s look at suicide rates for</a:t>
            </a:r>
            <a:r>
              <a:rPr lang="en-US" baseline="0" dirty="0" smtClean="0"/>
              <a:t> different social groups.  </a:t>
            </a:r>
          </a:p>
          <a:p>
            <a:r>
              <a:rPr lang="en-US" baseline="0" dirty="0" smtClean="0"/>
              <a:t>This slide shows rates broken down by sex.</a:t>
            </a:r>
            <a:endParaRPr lang="en-US" dirty="0" smtClean="0"/>
          </a:p>
          <a:p>
            <a:endParaRPr lang="en-US" dirty="0" smtClean="0"/>
          </a:p>
          <a:p>
            <a:r>
              <a:rPr lang="en-US" dirty="0" smtClean="0"/>
              <a:t>How </a:t>
            </a:r>
            <a:r>
              <a:rPr lang="en-US" dirty="0" smtClean="0"/>
              <a:t>might</a:t>
            </a:r>
            <a:r>
              <a:rPr lang="en-US" baseline="0" dirty="0" smtClean="0"/>
              <a:t> we explain these patterns</a:t>
            </a:r>
            <a:r>
              <a:rPr lang="en-US" baseline="0" dirty="0" smtClean="0"/>
              <a:t>?</a:t>
            </a:r>
            <a:r>
              <a:rPr lang="en-US" baseline="0" dirty="0"/>
              <a:t> </a:t>
            </a:r>
            <a:r>
              <a:rPr lang="en-US" baseline="0" dirty="0" smtClean="0"/>
              <a:t> What is it about society that makes male rates so much higher than females?</a:t>
            </a:r>
          </a:p>
          <a:p>
            <a:endParaRPr lang="en-US" baseline="0" dirty="0" smtClean="0"/>
          </a:p>
          <a:p>
            <a:r>
              <a:rPr lang="en-US" baseline="0" dirty="0" smtClean="0"/>
              <a:t>We’ve learned from readings that although male deaths from suicide are much higher than females, females are more likely to attempt suicide.  Why might this be the case?  Think sociologically, and keep thinking about those multiple levels of influence. </a:t>
            </a:r>
          </a:p>
        </p:txBody>
      </p:sp>
      <p:sp>
        <p:nvSpPr>
          <p:cNvPr id="4" name="Slide Number Placeholder 3"/>
          <p:cNvSpPr>
            <a:spLocks noGrp="1"/>
          </p:cNvSpPr>
          <p:nvPr>
            <p:ph type="sldNum" sz="quarter" idx="10"/>
          </p:nvPr>
        </p:nvSpPr>
        <p:spPr/>
        <p:txBody>
          <a:bodyPr/>
          <a:lstStyle/>
          <a:p>
            <a:fld id="{434C5D96-9485-4B61-BFD3-8F24C0D981DC}" type="slidenum">
              <a:rPr lang="en-US" smtClean="0"/>
              <a:t>23</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might we explain these patterns?</a:t>
            </a:r>
          </a:p>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24</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a:t>
            </a:r>
            <a:r>
              <a:rPr lang="en-US" baseline="0" dirty="0" err="1" smtClean="0"/>
              <a:t>Portner</a:t>
            </a:r>
            <a:r>
              <a:rPr lang="en-US" baseline="0" dirty="0" smtClean="0"/>
              <a:t> reading really emphasized teen suicide.  But this chart puts it in better perspective with all age groups.  Even though teen rates have increased tremendously since the 1950s, they are still significantly lower than rates for older adults.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trouble with this chart that we have to note is that it does not consider male/female differences (which we’ve seen to be a big difference) and it lumps age 15-24 all </a:t>
            </a:r>
            <a:r>
              <a:rPr lang="en-US" baseline="0" dirty="0" err="1" smtClean="0"/>
              <a:t>togther</a:t>
            </a:r>
            <a:r>
              <a:rPr lang="en-US" baseline="0" dirty="0" smtClean="0"/>
              <a:t>, when rates are quite different for 15-19 than 20-24.  Rates are higher at age 20-24.</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a:t>
            </a:r>
            <a:r>
              <a:rPr lang="en-US" dirty="0" smtClean="0"/>
              <a:t>might we explain these patterns</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25</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can help to look</a:t>
            </a:r>
            <a:r>
              <a:rPr lang="en-US" baseline="0" dirty="0" smtClean="0"/>
              <a:t> at changes in suicide rates by age over time.  This chart shows how rates have changed since 2000.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 give you a deeper context, b</a:t>
            </a:r>
            <a:r>
              <a:rPr lang="en-US" dirty="0" smtClean="0"/>
              <a:t>etween </a:t>
            </a:r>
            <a:r>
              <a:rPr lang="en-US" dirty="0" smtClean="0"/>
              <a:t>the mid-1950s and the late 1970s, the suicide rate among U.S. males aged 15-24 more than tripled (from 6.3 per 100,000 in 1955 to 21.3 in 1977). Among females aged 15-24, the rate more than doubled during this period (from 2.0 to 5.2). The youth suicide rate generally leveled off during the 1980s and early 1990s, and decreased in the late 1990s.  </a:t>
            </a:r>
            <a:r>
              <a:rPr lang="en-US" dirty="0" smtClean="0"/>
              <a:t>Since 2000, the rates</a:t>
            </a:r>
            <a:r>
              <a:rPr lang="en-US" baseline="0" dirty="0" smtClean="0"/>
              <a:t> among young adults have been stable, but there was a </a:t>
            </a:r>
            <a:r>
              <a:rPr lang="en-US" baseline="0" dirty="0" err="1" smtClean="0"/>
              <a:t>noticable</a:t>
            </a:r>
            <a:r>
              <a:rPr lang="en-US" baseline="0" dirty="0" smtClean="0"/>
              <a:t> bump </a:t>
            </a:r>
            <a:r>
              <a:rPr lang="en-US" baseline="0" dirty="0" smtClean="0"/>
              <a:t>up between 2003 and 2004.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the decline in suicide rates among age 85 plus.  Also note increase among age 45-64.  Think about what was going on in the social world 2000-2009.  What might explain these changes?</a:t>
            </a:r>
            <a:endParaRPr lang="en-US" dirty="0" smtClean="0"/>
          </a:p>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26</a:t>
            </a:fld>
            <a:endParaRPr lang="en-US"/>
          </a:p>
        </p:txBody>
      </p:sp>
    </p:spTree>
    <p:extLst>
      <p:ext uri="{BB962C8B-B14F-4D97-AF65-F5344CB8AC3E}">
        <p14:creationId xmlns:p14="http://schemas.microsoft.com/office/powerpoint/2010/main" val="4219167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a:t>
            </a:r>
            <a:r>
              <a:rPr lang="en-US" baseline="0" dirty="0" smtClean="0"/>
              <a:t> your ideas about this down.  This will help to inform hypotheses you’ll need to make in your group project.</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27</a:t>
            </a:fld>
            <a:endParaRPr lang="en-US"/>
          </a:p>
        </p:txBody>
      </p:sp>
    </p:spTree>
    <p:extLst>
      <p:ext uri="{BB962C8B-B14F-4D97-AF65-F5344CB8AC3E}">
        <p14:creationId xmlns:p14="http://schemas.microsoft.com/office/powerpoint/2010/main" val="3351614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a:t>
            </a:r>
            <a:r>
              <a:rPr lang="en-US" dirty="0" err="1" smtClean="0"/>
              <a:t>Portner</a:t>
            </a:r>
            <a:r>
              <a:rPr lang="en-US" dirty="0" smtClean="0"/>
              <a:t>,</a:t>
            </a:r>
            <a:r>
              <a:rPr lang="en-US" baseline="0" dirty="0" smtClean="0"/>
              <a:t> Part 3.  Also, explore the websites I added to Canvas regarding suicide prevention and awareness.</a:t>
            </a:r>
          </a:p>
          <a:p>
            <a:endParaRPr lang="en-US" baseline="0" dirty="0" smtClean="0"/>
          </a:p>
          <a:p>
            <a:r>
              <a:rPr lang="en-US" baseline="0" dirty="0" smtClean="0"/>
              <a:t>Although I said you didn’t need to focus on the Stack readings for this week, keep them in mind.  There is a lot of research in those readings that can help you inform your group projects. </a:t>
            </a:r>
          </a:p>
          <a:p>
            <a:endParaRPr lang="en-US" baseline="0" dirty="0" smtClean="0"/>
          </a:p>
          <a:p>
            <a:r>
              <a:rPr lang="en-US" baseline="0" dirty="0" smtClean="0"/>
              <a:t>Please email me if you have any questions.  Or we’ll also have time in class on Thursday for you to raise questions. </a:t>
            </a:r>
          </a:p>
          <a:p>
            <a:endParaRPr lang="en-US" baseline="0" dirty="0" smtClean="0"/>
          </a:p>
          <a:p>
            <a:r>
              <a:rPr lang="en-US" baseline="0" dirty="0" smtClean="0"/>
              <a:t>After completing this </a:t>
            </a:r>
            <a:r>
              <a:rPr lang="en-US" baseline="0" dirty="0" err="1" smtClean="0"/>
              <a:t>powerpoint</a:t>
            </a:r>
            <a:r>
              <a:rPr lang="en-US" baseline="0" dirty="0" smtClean="0"/>
              <a:t>, take your quiz on Canvas.</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28</a:t>
            </a:fld>
            <a:endParaRPr lang="en-US"/>
          </a:p>
        </p:txBody>
      </p:sp>
    </p:spTree>
    <p:extLst>
      <p:ext uri="{BB962C8B-B14F-4D97-AF65-F5344CB8AC3E}">
        <p14:creationId xmlns:p14="http://schemas.microsoft.com/office/powerpoint/2010/main" val="3119171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get into the Sociology of Suicide</a:t>
            </a:r>
            <a:r>
              <a:rPr lang="en-US" baseline="0" dirty="0" smtClean="0"/>
              <a:t> (main topic of this lecture), </a:t>
            </a:r>
            <a:r>
              <a:rPr lang="en-US" dirty="0" smtClean="0"/>
              <a:t>I</a:t>
            </a:r>
            <a:r>
              <a:rPr lang="en-US" baseline="0" dirty="0" smtClean="0"/>
              <a:t> want to clarify a few points that I’m afraid I didn’t explain well last week. </a:t>
            </a:r>
          </a:p>
          <a:p>
            <a:endParaRPr lang="en-US" baseline="0" dirty="0" smtClean="0"/>
          </a:p>
          <a:p>
            <a:r>
              <a:rPr lang="en-US" baseline="0" dirty="0" smtClean="0"/>
              <a:t>We ran through a series of T/F questions, where students commented on whether you thought these statements were true or false.  I never really explained the point of this.  The purpose was to illustrate the difference between thinking about society from a common sense perspective compared to thinking sociologically and knowing the social facts.  So, the common sense view is more about the general ideas that a lot of people in society hold, what gets talked about in media, and some assumptions that most people have.  Most of the statements I showed are things that people would generally assume to be true.  But, in reality if you look at the data and gather evidence, they are false. </a:t>
            </a:r>
          </a:p>
          <a:p>
            <a:endParaRPr lang="en-US" baseline="0" dirty="0" smtClean="0"/>
          </a:p>
          <a:p>
            <a:r>
              <a:rPr lang="en-US" baseline="0" dirty="0" smtClean="0"/>
              <a:t>You all did a nice job of thinking critically about these statements and talking through them!</a:t>
            </a:r>
          </a:p>
          <a:p>
            <a:endParaRPr lang="en-US" baseline="0" dirty="0" smtClean="0"/>
          </a:p>
          <a:p>
            <a:r>
              <a:rPr lang="en-US" baseline="0" dirty="0" smtClean="0"/>
              <a:t>Also, I want to mention that because EVERYTHING  in the world is social, sociologists study the sociology of just about anything.  So, sociologists study all sorts of things, including:  race, class, gender, inequality, marriage, sports, population change, community, cities, </a:t>
            </a:r>
            <a:r>
              <a:rPr lang="en-US" baseline="0" dirty="0" err="1" smtClean="0"/>
              <a:t>rurality</a:t>
            </a:r>
            <a:r>
              <a:rPr lang="en-US" baseline="0" dirty="0" smtClean="0"/>
              <a:t>, sexuality, poverty, socialization, family, crime, education, religion, natural resources, sustainability, identity, relationships, conflict, power, government and politics, culture, media, economics, health, community organizations, social movements, protests, and more.  This is, in fact, one of the reasons why I decided to major in sociology as an undergrad. I didn’t want to have to choose and was having a hard time making up my mind.  Sociology allowed me to study just about anything, but from a sociological perspective.  In other words, the topic of study can be about anything, but the approach is what is the sociology.</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of the key</a:t>
            </a:r>
            <a:r>
              <a:rPr lang="en-US" baseline="0" dirty="0" smtClean="0"/>
              <a:t> points that I want to be sure you take home from class last week.</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a:t>
            </a:r>
            <a:r>
              <a:rPr lang="en-US" baseline="0" dirty="0" smtClean="0"/>
              <a:t> of the key concepts that you should remember.  Sociologists rely on these concepts to help us understand the social world.</a:t>
            </a:r>
          </a:p>
          <a:p>
            <a:endParaRPr lang="en-US" baseline="0" dirty="0" smtClean="0"/>
          </a:p>
          <a:p>
            <a:r>
              <a:rPr lang="en-US" baseline="0" dirty="0" smtClean="0"/>
              <a:t>Social structure includes all of the social interactions we have with people, groups, and organizations at all of those levels from the micro to the macro.  We talk about it as the overarching set of social systems that structure our lives.  Social structure tells us how to behave and constrains our activities into particular choices.</a:t>
            </a:r>
          </a:p>
          <a:p>
            <a:endParaRPr lang="en-US" baseline="0" dirty="0" smtClean="0"/>
          </a:p>
          <a:p>
            <a:r>
              <a:rPr lang="en-US" baseline="0" dirty="0" smtClean="0"/>
              <a:t>Social institutions include family, education, religion, politics, economics, science, sports, and health care.  They are the parts of the social structure through which organized social activities take place. </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t>
            </a:r>
            <a:r>
              <a:rPr lang="en-US" dirty="0" smtClean="0"/>
              <a:t>thinking back</a:t>
            </a:r>
            <a:r>
              <a:rPr lang="en-US" baseline="0" dirty="0" smtClean="0"/>
              <a:t> on the sociological imagination that </a:t>
            </a:r>
            <a:r>
              <a:rPr lang="en-US" dirty="0" smtClean="0"/>
              <a:t>we </a:t>
            </a:r>
            <a:r>
              <a:rPr lang="en-US" dirty="0" smtClean="0"/>
              <a:t>discussed at the end of class on </a:t>
            </a:r>
            <a:r>
              <a:rPr lang="en-US" dirty="0" smtClean="0"/>
              <a:t>Thursday…</a:t>
            </a:r>
          </a:p>
        </p:txBody>
      </p:sp>
      <p:sp>
        <p:nvSpPr>
          <p:cNvPr id="4" name="Slide Number Placeholder 3"/>
          <p:cNvSpPr>
            <a:spLocks noGrp="1"/>
          </p:cNvSpPr>
          <p:nvPr>
            <p:ph type="sldNum" sz="quarter" idx="10"/>
          </p:nvPr>
        </p:nvSpPr>
        <p:spPr/>
        <p:txBody>
          <a:bodyPr/>
          <a:lstStyle/>
          <a:p>
            <a:fld id="{434C5D96-9485-4B61-BFD3-8F24C0D981DC}" type="slidenum">
              <a:rPr lang="en-US" smtClean="0"/>
              <a:t>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statement on this slide demonstrates how suicide is sociological, even though it may seem at first thought to be a very private issue.  We can use the sociological imagination to understand this public nature of the issue.</a:t>
            </a:r>
          </a:p>
          <a:p>
            <a:endParaRPr lang="en-US" dirty="0" smtClean="0"/>
          </a:p>
          <a:p>
            <a:r>
              <a:rPr lang="en-US" dirty="0" smtClean="0"/>
              <a:t>An important take home point</a:t>
            </a:r>
            <a:r>
              <a:rPr lang="en-US" baseline="0" dirty="0" smtClean="0"/>
              <a:t> about the sociological imagination:</a:t>
            </a:r>
          </a:p>
          <a:p>
            <a:r>
              <a:rPr lang="en-US" dirty="0" smtClean="0"/>
              <a:t>We </a:t>
            </a:r>
            <a:r>
              <a:rPr lang="en-US" dirty="0" smtClean="0"/>
              <a:t>have this</a:t>
            </a:r>
            <a:r>
              <a:rPr lang="en-US" baseline="0" dirty="0" smtClean="0"/>
              <a:t> whole big complex world, and sociology (using our sociological imagination) can help us to understand the social roots of the suicide problem so that we can identify where and how there are possibilities to make positive change. </a:t>
            </a:r>
          </a:p>
          <a:p>
            <a:endParaRPr lang="en-US" baseline="0" dirty="0" smtClean="0"/>
          </a:p>
          <a:p>
            <a:r>
              <a:rPr lang="en-US" baseline="0" dirty="0" smtClean="0"/>
              <a:t>This is exactly what Copper Country Mental Health has asked </a:t>
            </a:r>
            <a:r>
              <a:rPr lang="en-US" baseline="0" dirty="0" smtClean="0"/>
              <a:t>of us for our group project. </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question</a:t>
            </a:r>
            <a:r>
              <a:rPr lang="en-US" baseline="0" dirty="0" smtClean="0"/>
              <a:t> that Copper Country Mental Health has asked us to address for our group project is here:  What can the Copper Country local community do better to reduce young adult suicide risk?  </a:t>
            </a:r>
          </a:p>
          <a:p>
            <a:endParaRPr lang="en-US" baseline="0" dirty="0" smtClean="0"/>
          </a:p>
          <a:p>
            <a:r>
              <a:rPr lang="en-US" baseline="0" dirty="0" smtClean="0"/>
              <a:t>Some definitions:</a:t>
            </a:r>
          </a:p>
          <a:p>
            <a:r>
              <a:rPr lang="en-US" baseline="0" dirty="0" smtClean="0"/>
              <a:t>When we talk about the “Copper Country” for this project, we are referring to Houghton, Keweenaw, Baraga, and Ontonagon Counties.</a:t>
            </a:r>
          </a:p>
          <a:p>
            <a:r>
              <a:rPr lang="en-US" baseline="0" dirty="0" smtClean="0"/>
              <a:t>By “young adults” we are talking generally about people age 10-24.</a:t>
            </a:r>
          </a:p>
          <a:p>
            <a:endParaRPr lang="en-US" dirty="0" smtClean="0"/>
          </a:p>
          <a:p>
            <a:r>
              <a:rPr lang="en-US" dirty="0" smtClean="0"/>
              <a:t>Ultimately</a:t>
            </a:r>
            <a:r>
              <a:rPr lang="en-US" dirty="0" smtClean="0"/>
              <a:t>,</a:t>
            </a:r>
            <a:r>
              <a:rPr lang="en-US" baseline="0" dirty="0" smtClean="0"/>
              <a:t> our question is about prevention.  And so we’ll learn more about prevention on Thursday.  But our question is also clearly about the sociological reasons for suicide– communities cannot do anything about the part of suicide that is due to psychological workings </a:t>
            </a:r>
            <a:r>
              <a:rPr lang="en-US" baseline="0" dirty="0" smtClean="0"/>
              <a:t>within </a:t>
            </a:r>
            <a:r>
              <a:rPr lang="en-US" baseline="0" dirty="0" smtClean="0"/>
              <a:t>an </a:t>
            </a:r>
            <a:r>
              <a:rPr lang="en-US" baseline="0" dirty="0" smtClean="0"/>
              <a:t>individual’s </a:t>
            </a:r>
            <a:r>
              <a:rPr lang="en-US" baseline="0" dirty="0" smtClean="0"/>
              <a:t>brain.  But communities DO have a say at the </a:t>
            </a:r>
            <a:r>
              <a:rPr lang="en-US" baseline="0" dirty="0" err="1" smtClean="0"/>
              <a:t>meso</a:t>
            </a:r>
            <a:r>
              <a:rPr lang="en-US" baseline="0" dirty="0" smtClean="0"/>
              <a:t> level.  They help to construct the social world that we live and operate within and that might affect suicide risk. </a:t>
            </a:r>
          </a:p>
          <a:p>
            <a:endParaRPr lang="en-US" baseline="0" dirty="0" smtClean="0"/>
          </a:p>
          <a:p>
            <a:r>
              <a:rPr lang="en-US" baseline="0" dirty="0" smtClean="0"/>
              <a:t>So the first step in our approach is to learn more about the sociological reasons for suicide so that we can develop appropriate hypotheses. </a:t>
            </a:r>
            <a:r>
              <a:rPr lang="en-US" baseline="0" dirty="0" smtClean="0"/>
              <a:t> We will learn more about our research approach and the methods, data, etc. next week.  For now, we’ll focus on the theory that can help guide us to make hypotheses.</a:t>
            </a:r>
          </a:p>
          <a:p>
            <a:endParaRPr lang="en-US" baseline="0" dirty="0" smtClean="0"/>
          </a:p>
          <a:p>
            <a:r>
              <a:rPr lang="en-US" baseline="0" dirty="0" smtClean="0"/>
              <a:t>Hypotheses are essentially informed guesses about how and why society affects suicide.  What might we expect from suicide rates in the Copper Country?  Why? If we know more about the social influences of young adult suicide in the local area, we can start to make suggestions about what might need to change or do better to prevent it.</a:t>
            </a:r>
          </a:p>
          <a:p>
            <a:endParaRPr lang="en-US" baseline="0" dirty="0" smtClean="0"/>
          </a:p>
          <a:p>
            <a:r>
              <a:rPr lang="en-US" baseline="0" dirty="0" smtClean="0"/>
              <a:t>For the group project, the class will be divided into 8 groups of 4-5 people each.  I will be choosing 8 group leaders.  Think of these folks like team captains.  The group leaders will have some say in who group members will be. We’ll have time in class next week for forming groups.  If you would like to be a group leader, please contact me this week.  I’ve already got some folks in mind and I’ll be contacting those of you I’m considering this week.</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8</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Primary</a:t>
            </a:r>
            <a:r>
              <a:rPr lang="en-US" baseline="0" dirty="0" smtClean="0"/>
              <a:t> objective for today is to understand the social basis of suicide.  The reasons for this are:</a:t>
            </a:r>
          </a:p>
          <a:p>
            <a:r>
              <a:rPr lang="en-US" baseline="0" dirty="0" smtClean="0"/>
              <a:t>1- demonstrate sociological thinking applied to a particular topic (how sociology works)</a:t>
            </a:r>
          </a:p>
          <a:p>
            <a:r>
              <a:rPr lang="en-US" baseline="0" dirty="0" smtClean="0"/>
              <a:t>2- get you thinking about reasons for suicide that might affect the Copper Country for your group project</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9</a:t>
            </a:fld>
            <a:endParaRPr lang="en-US"/>
          </a:p>
        </p:txBody>
      </p:sp>
    </p:spTree>
    <p:extLst>
      <p:ext uri="{BB962C8B-B14F-4D97-AF65-F5344CB8AC3E}">
        <p14:creationId xmlns:p14="http://schemas.microsoft.com/office/powerpoint/2010/main" val="88914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9/10/2012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DD81A9-42F1-499A-87B4-E1CF7BE67E19}"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DD81A9-42F1-499A-87B4-E1CF7BE67E19}"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DD81A9-42F1-499A-87B4-E1CF7BE67E19}" type="datetimeFigureOut">
              <a:rPr lang="en-US" smtClean="0"/>
              <a:pPr/>
              <a:t>9/10/2012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DD81A9-42F1-499A-87B4-E1CF7BE67E19}" type="datetimeFigureOut">
              <a:rPr lang="en-US" smtClean="0"/>
              <a:pPr/>
              <a:t>9/10/2012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81A9-42F1-499A-87B4-E1CF7BE67E19}" type="datetimeFigureOut">
              <a:rPr lang="en-US" smtClean="0"/>
              <a:pPr/>
              <a:t>9/10/2012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DD81A9-42F1-499A-87B4-E1CF7BE67E19}"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DDD81A9-42F1-499A-87B4-E1CF7BE67E19}" type="datetimeFigureOut">
              <a:rPr lang="en-US" smtClean="0"/>
              <a:pPr/>
              <a:t>9/10/2012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F72ED0-27C0-4E68-B106-DC5DF8E055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DD81A9-42F1-499A-87B4-E1CF7BE67E19}" type="datetimeFigureOut">
              <a:rPr lang="en-US" smtClean="0"/>
              <a:pPr/>
              <a:t>9/10/2012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F72ED0-27C0-4E68-B106-DC5DF8E055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Social_environm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JPG"/><Relationship Id="rId9" Type="http://schemas.openxmlformats.org/officeDocument/2006/relationships/image" Target="../media/image11.png"/><Relationship Id="rId14" Type="http://schemas.openxmlformats.org/officeDocument/2006/relationships/image" Target="../media/image16.png"/></Relationships>
</file>

<file path=ppt/slides/_rels/slide22.xml.rels><?xml version="1.0" encoding="UTF-8" standalone="yes"?>
<Relationships xmlns="http://schemas.openxmlformats.org/package/2006/relationships"><Relationship Id="rId8" Type="http://schemas.openxmlformats.org/officeDocument/2006/relationships/hyperlink" Target="http://en.wikipedia.org/wiki/Hungary" TargetMode="External"/><Relationship Id="rId13" Type="http://schemas.openxmlformats.org/officeDocument/2006/relationships/hyperlink" Target="http://en.wikipedia.org/wiki/Canada" TargetMode="External"/><Relationship Id="rId3" Type="http://schemas.openxmlformats.org/officeDocument/2006/relationships/hyperlink" Target="http://en.wikipedia.org/wiki/Lithuania" TargetMode="External"/><Relationship Id="rId7" Type="http://schemas.openxmlformats.org/officeDocument/2006/relationships/hyperlink" Target="http://en.wikipedia.org/wiki/Belarus" TargetMode="External"/><Relationship Id="rId12" Type="http://schemas.openxmlformats.org/officeDocument/2006/relationships/hyperlink" Target="http://en.wikipedia.org/wiki/Finland"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hyperlink" Target="http://en.wikipedia.org/wiki/Kazakhstan" TargetMode="External"/><Relationship Id="rId11" Type="http://schemas.openxmlformats.org/officeDocument/2006/relationships/hyperlink" Target="http://en.wikipedia.org/wiki/Slovenia" TargetMode="External"/><Relationship Id="rId5" Type="http://schemas.openxmlformats.org/officeDocument/2006/relationships/hyperlink" Target="http://en.wikipedia.org/wiki/Guyana" TargetMode="External"/><Relationship Id="rId15" Type="http://schemas.openxmlformats.org/officeDocument/2006/relationships/hyperlink" Target="http://en.wikipedia.org/wiki/Peru" TargetMode="External"/><Relationship Id="rId10" Type="http://schemas.openxmlformats.org/officeDocument/2006/relationships/hyperlink" Target="http://en.wikipedia.org/wiki/Latvia" TargetMode="External"/><Relationship Id="rId4" Type="http://schemas.openxmlformats.org/officeDocument/2006/relationships/hyperlink" Target="http://en.wikipedia.org/wiki/South_Korea" TargetMode="External"/><Relationship Id="rId9" Type="http://schemas.openxmlformats.org/officeDocument/2006/relationships/hyperlink" Target="http://en.wikipedia.org/wiki/Japan" TargetMode="External"/><Relationship Id="rId14" Type="http://schemas.openxmlformats.org/officeDocument/2006/relationships/hyperlink" Target="http://en.wikipedia.org/wiki/United_State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8382000" cy="1905000"/>
          </a:xfrm>
        </p:spPr>
        <p:txBody>
          <a:bodyPr>
            <a:normAutofit/>
          </a:bodyPr>
          <a:lstStyle/>
          <a:p>
            <a:pPr>
              <a:spcBef>
                <a:spcPts val="1800"/>
              </a:spcBef>
            </a:pPr>
            <a:r>
              <a:rPr lang="en-US" dirty="0" smtClean="0">
                <a:solidFill>
                  <a:schemeClr val="accent1"/>
                </a:solidFill>
              </a:rPr>
              <a:t>Sociology of Suicide</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
        <p:nvSpPr>
          <p:cNvPr id="3" name="Subtitle 2"/>
          <p:cNvSpPr>
            <a:spLocks noGrp="1"/>
          </p:cNvSpPr>
          <p:nvPr>
            <p:ph type="subTitle" idx="1"/>
          </p:nvPr>
        </p:nvSpPr>
        <p:spPr>
          <a:xfrm>
            <a:off x="381000" y="3352800"/>
            <a:ext cx="8077200" cy="1423416"/>
          </a:xfrm>
        </p:spPr>
        <p:txBody>
          <a:bodyPr>
            <a:normAutofit/>
          </a:bodyPr>
          <a:lstStyle/>
          <a:p>
            <a:r>
              <a:rPr lang="en-US" sz="3200" dirty="0" smtClean="0">
                <a:solidFill>
                  <a:schemeClr val="tx1"/>
                </a:solidFill>
              </a:rPr>
              <a:t>Sept 11,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800" dirty="0" smtClean="0"/>
              <a:t>Worldwide:  </a:t>
            </a:r>
            <a:r>
              <a:rPr lang="en-US" sz="2800" b="1" dirty="0" smtClean="0">
                <a:solidFill>
                  <a:schemeClr val="accent1"/>
                </a:solidFill>
              </a:rPr>
              <a:t>1 million </a:t>
            </a:r>
            <a:r>
              <a:rPr lang="en-US" sz="2800" dirty="0" smtClean="0"/>
              <a:t>suicide deaths a year</a:t>
            </a:r>
          </a:p>
          <a:p>
            <a:pPr>
              <a:lnSpc>
                <a:spcPct val="90000"/>
              </a:lnSpc>
            </a:pPr>
            <a:r>
              <a:rPr lang="en-US" sz="2800" dirty="0" smtClean="0"/>
              <a:t>Over </a:t>
            </a:r>
            <a:r>
              <a:rPr lang="en-US" sz="2800" dirty="0"/>
              <a:t>36,000 people in the </a:t>
            </a:r>
            <a:r>
              <a:rPr lang="en-US" sz="2800" dirty="0" smtClean="0"/>
              <a:t>US die </a:t>
            </a:r>
            <a:r>
              <a:rPr lang="en-US" sz="2800" dirty="0"/>
              <a:t>by suicide every year</a:t>
            </a:r>
            <a:r>
              <a:rPr lang="en-US" sz="2800" dirty="0" smtClean="0"/>
              <a:t>.</a:t>
            </a:r>
          </a:p>
          <a:p>
            <a:pPr>
              <a:lnSpc>
                <a:spcPct val="90000"/>
              </a:lnSpc>
            </a:pPr>
            <a:r>
              <a:rPr lang="en-US" sz="2800" dirty="0"/>
              <a:t>8 to 25 suicides are attempted for every suicide death.</a:t>
            </a:r>
          </a:p>
          <a:p>
            <a:pPr marL="118872" indent="0">
              <a:lnSpc>
                <a:spcPct val="90000"/>
              </a:lnSpc>
              <a:buNone/>
            </a:pPr>
            <a:endParaRPr lang="en-US" sz="2800" dirty="0" smtClean="0"/>
          </a:p>
          <a:p>
            <a:pPr>
              <a:lnSpc>
                <a:spcPct val="90000"/>
              </a:lnSpc>
            </a:pPr>
            <a:r>
              <a:rPr lang="en-US" sz="2800" dirty="0" smtClean="0"/>
              <a:t>4</a:t>
            </a:r>
            <a:r>
              <a:rPr lang="en-US" sz="2800" baseline="30000" dirty="0" smtClean="0"/>
              <a:t>th</a:t>
            </a:r>
            <a:r>
              <a:rPr lang="en-US" sz="2800" dirty="0" smtClean="0"/>
              <a:t> leading </a:t>
            </a:r>
            <a:r>
              <a:rPr lang="en-US" sz="2800" dirty="0"/>
              <a:t>cause of death </a:t>
            </a:r>
            <a:r>
              <a:rPr lang="en-US" sz="2800" dirty="0" smtClean="0"/>
              <a:t>for ages 18-65 in US</a:t>
            </a:r>
          </a:p>
          <a:p>
            <a:pPr>
              <a:lnSpc>
                <a:spcPct val="90000"/>
              </a:lnSpc>
            </a:pPr>
            <a:r>
              <a:rPr lang="en-US" sz="2800" dirty="0" smtClean="0"/>
              <a:t>3</a:t>
            </a:r>
            <a:r>
              <a:rPr lang="en-US" sz="2800" baseline="30000" dirty="0" smtClean="0"/>
              <a:t>rd</a:t>
            </a:r>
            <a:r>
              <a:rPr lang="en-US" sz="2800" dirty="0" smtClean="0"/>
              <a:t> leading </a:t>
            </a:r>
            <a:r>
              <a:rPr lang="en-US" sz="2800" dirty="0"/>
              <a:t>cause of death </a:t>
            </a:r>
            <a:r>
              <a:rPr lang="en-US" sz="2800" dirty="0" smtClean="0"/>
              <a:t>ages 15-24</a:t>
            </a:r>
          </a:p>
          <a:p>
            <a:pPr>
              <a:lnSpc>
                <a:spcPct val="90000"/>
              </a:lnSpc>
            </a:pPr>
            <a:r>
              <a:rPr lang="en-US" sz="2800" dirty="0" smtClean="0"/>
              <a:t>2</a:t>
            </a:r>
            <a:r>
              <a:rPr lang="en-US" sz="2800" baseline="30000" dirty="0" smtClean="0"/>
              <a:t>nd</a:t>
            </a:r>
            <a:r>
              <a:rPr lang="en-US" sz="2800" dirty="0" smtClean="0"/>
              <a:t> leading cause of death among college students</a:t>
            </a:r>
          </a:p>
          <a:p>
            <a:pPr>
              <a:lnSpc>
                <a:spcPct val="90000"/>
              </a:lnSpc>
            </a:pPr>
            <a:endParaRPr lang="en-US" sz="2800" dirty="0"/>
          </a:p>
          <a:p>
            <a:pPr>
              <a:lnSpc>
                <a:spcPct val="90000"/>
              </a:lnSpc>
            </a:pPr>
            <a:r>
              <a:rPr lang="en-US" sz="2800" dirty="0" smtClean="0"/>
              <a:t>According to National College Health Association survey, about 8% of college students in 2011 had at some point made a suicide attempt, and 20% had at some point seriously considered suicide.  7% had considered within last year.</a:t>
            </a:r>
          </a:p>
          <a:p>
            <a:pPr>
              <a:lnSpc>
                <a:spcPct val="90000"/>
              </a:lnSpc>
            </a:pPr>
            <a:endParaRPr lang="en-US" sz="2800" dirty="0" smtClean="0"/>
          </a:p>
          <a:p>
            <a:pPr>
              <a:lnSpc>
                <a:spcPct val="90000"/>
              </a:lnSpc>
            </a:pPr>
            <a:endParaRPr lang="en-US" sz="2900" dirty="0">
              <a:ea typeface="ＭＳ Ｐゴシック" charset="-128"/>
            </a:endParaRPr>
          </a:p>
        </p:txBody>
      </p:sp>
      <p:sp>
        <p:nvSpPr>
          <p:cNvPr id="6" name="Title 5"/>
          <p:cNvSpPr>
            <a:spLocks noGrp="1"/>
          </p:cNvSpPr>
          <p:nvPr>
            <p:ph type="title"/>
          </p:nvPr>
        </p:nvSpPr>
        <p:spPr/>
        <p:txBody>
          <a:bodyPr>
            <a:normAutofit/>
          </a:bodyPr>
          <a:lstStyle/>
          <a:p>
            <a:r>
              <a:rPr lang="en-US" dirty="0" smtClean="0"/>
              <a:t>Some Stats</a:t>
            </a:r>
            <a:endParaRPr lang="en-US" dirty="0"/>
          </a:p>
        </p:txBody>
      </p:sp>
    </p:spTree>
    <p:extLst>
      <p:ext uri="{BB962C8B-B14F-4D97-AF65-F5344CB8AC3E}">
        <p14:creationId xmlns:p14="http://schemas.microsoft.com/office/powerpoint/2010/main" val="360263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500"/>
                                        <p:tgtEl>
                                          <p:spTgt spid="5">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8" end="8"/>
                                            </p:txEl>
                                          </p:spTgt>
                                        </p:tgtEl>
                                        <p:attrNameLst>
                                          <p:attrName>style.visibility</p:attrName>
                                        </p:attrNameLst>
                                      </p:cBhvr>
                                      <p:to>
                                        <p:strVal val="visible"/>
                                      </p:to>
                                    </p:set>
                                    <p:animEffect transition="in" filter="fade">
                                      <p:cBhvr>
                                        <p:cTn id="1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4343400" cy="51054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Emile Durkheim</a:t>
            </a:r>
          </a:p>
          <a:p>
            <a:pPr marL="118872" indent="0">
              <a:lnSpc>
                <a:spcPct val="90000"/>
              </a:lnSpc>
              <a:buNone/>
            </a:pPr>
            <a:r>
              <a:rPr lang="en-US" sz="2900" dirty="0" smtClean="0">
                <a:ea typeface="ＭＳ Ｐゴシック" charset="-128"/>
              </a:rPr>
              <a:t>	(1858-1947)</a:t>
            </a:r>
          </a:p>
          <a:p>
            <a:pPr>
              <a:lnSpc>
                <a:spcPct val="90000"/>
              </a:lnSpc>
              <a:spcBef>
                <a:spcPts val="1200"/>
              </a:spcBef>
            </a:pPr>
            <a:r>
              <a:rPr lang="en-US" sz="2900" dirty="0" smtClean="0">
                <a:ea typeface="ＭＳ Ｐゴシック" charset="-128"/>
              </a:rPr>
              <a:t>Made case for sociology as a science</a:t>
            </a:r>
          </a:p>
          <a:p>
            <a:pPr>
              <a:lnSpc>
                <a:spcPct val="90000"/>
              </a:lnSpc>
              <a:spcBef>
                <a:spcPts val="1200"/>
              </a:spcBef>
            </a:pPr>
            <a:r>
              <a:rPr lang="en-US" sz="2900" dirty="0" smtClean="0">
                <a:ea typeface="ＭＳ Ｐゴシック" charset="-128"/>
              </a:rPr>
              <a:t>Le Suicide (1897)</a:t>
            </a:r>
          </a:p>
          <a:p>
            <a:pPr lvl="1">
              <a:lnSpc>
                <a:spcPct val="90000"/>
              </a:lnSpc>
              <a:spcBef>
                <a:spcPts val="1200"/>
              </a:spcBef>
            </a:pPr>
            <a:r>
              <a:rPr lang="en-US" sz="2500" dirty="0" smtClean="0">
                <a:ea typeface="ＭＳ Ｐゴシック" charset="-128"/>
              </a:rPr>
              <a:t>One of his major works</a:t>
            </a:r>
          </a:p>
          <a:p>
            <a:pPr lvl="1">
              <a:lnSpc>
                <a:spcPct val="90000"/>
              </a:lnSpc>
              <a:spcBef>
                <a:spcPts val="1200"/>
              </a:spcBef>
            </a:pPr>
            <a:r>
              <a:rPr lang="en-US" sz="2500" dirty="0" smtClean="0">
                <a:ea typeface="ＭＳ Ｐゴシック" charset="-128"/>
              </a:rPr>
              <a:t>Used study of suicide to demonstrate importance of sociology</a:t>
            </a:r>
          </a:p>
          <a:p>
            <a:pPr lvl="1">
              <a:lnSpc>
                <a:spcPct val="90000"/>
              </a:lnSpc>
              <a:spcBef>
                <a:spcPts val="1200"/>
              </a:spcBef>
            </a:pPr>
            <a:r>
              <a:rPr lang="en-US" sz="2500" dirty="0" smtClean="0">
                <a:ea typeface="ＭＳ Ｐゴシック" charset="-128"/>
              </a:rPr>
              <a:t>Still most important sociology of suicide research</a:t>
            </a:r>
            <a:endParaRPr lang="en-US" sz="2500" dirty="0">
              <a:ea typeface="ＭＳ Ｐゴシック" charset="-128"/>
            </a:endParaRPr>
          </a:p>
          <a:p>
            <a:pPr marL="118872" indent="0">
              <a:lnSpc>
                <a:spcPct val="90000"/>
              </a:lnSpc>
              <a:buNone/>
            </a:pPr>
            <a:endParaRPr lang="en-US" sz="2900" dirty="0" smtClean="0">
              <a:ea typeface="ＭＳ Ｐゴシック" charset="-128"/>
            </a:endParaRPr>
          </a:p>
        </p:txBody>
      </p:sp>
      <p:sp>
        <p:nvSpPr>
          <p:cNvPr id="6" name="Title 5"/>
          <p:cNvSpPr>
            <a:spLocks noGrp="1"/>
          </p:cNvSpPr>
          <p:nvPr>
            <p:ph type="title"/>
          </p:nvPr>
        </p:nvSpPr>
        <p:spPr>
          <a:xfrm>
            <a:off x="228600" y="155448"/>
            <a:ext cx="8610600" cy="1252728"/>
          </a:xfrm>
        </p:spPr>
        <p:txBody>
          <a:bodyPr>
            <a:normAutofit/>
          </a:bodyPr>
          <a:lstStyle/>
          <a:p>
            <a:r>
              <a:rPr lang="en-US" dirty="0" smtClean="0"/>
              <a:t>Durkheim– Father of Sociology</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4087" y="1515902"/>
            <a:ext cx="4434673" cy="5342098"/>
          </a:xfrm>
          <a:prstGeom prst="rect">
            <a:avLst/>
          </a:prstGeom>
        </p:spPr>
      </p:pic>
    </p:spTree>
    <p:extLst>
      <p:ext uri="{BB962C8B-B14F-4D97-AF65-F5344CB8AC3E}">
        <p14:creationId xmlns:p14="http://schemas.microsoft.com/office/powerpoint/2010/main" val="3102440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fontScale="92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spcBef>
                <a:spcPts val="1200"/>
              </a:spcBef>
            </a:pPr>
            <a:r>
              <a:rPr lang="en-US" sz="2900" dirty="0" smtClean="0">
                <a:ea typeface="ＭＳ Ｐゴシック" charset="-128"/>
              </a:rPr>
              <a:t>Private…but… SOCIAL</a:t>
            </a:r>
          </a:p>
          <a:p>
            <a:pPr>
              <a:lnSpc>
                <a:spcPct val="90000"/>
              </a:lnSpc>
              <a:spcBef>
                <a:spcPts val="1200"/>
              </a:spcBef>
            </a:pPr>
            <a:r>
              <a:rPr lang="en-US" sz="2900" dirty="0" smtClean="0">
                <a:ea typeface="ＭＳ Ｐゴシック" charset="-128"/>
              </a:rPr>
              <a:t>Approach:  Statistics and scientific method.  MACRO</a:t>
            </a:r>
          </a:p>
          <a:p>
            <a:pPr>
              <a:lnSpc>
                <a:spcPct val="90000"/>
              </a:lnSpc>
              <a:spcBef>
                <a:spcPts val="1200"/>
              </a:spcBef>
            </a:pPr>
            <a:r>
              <a:rPr lang="en-US" sz="2900" dirty="0" smtClean="0">
                <a:ea typeface="ＭＳ Ｐゴシック" charset="-128"/>
              </a:rPr>
              <a:t>Examined and explained variations in suicide rates amongst different groups and cultures</a:t>
            </a:r>
          </a:p>
          <a:p>
            <a:pPr>
              <a:lnSpc>
                <a:spcPct val="90000"/>
              </a:lnSpc>
              <a:spcBef>
                <a:spcPts val="1200"/>
              </a:spcBef>
            </a:pPr>
            <a:r>
              <a:rPr lang="en-US" sz="2900" dirty="0" smtClean="0">
                <a:ea typeface="ＭＳ Ｐゴシック" charset="-128"/>
              </a:rPr>
              <a:t>Finds stats to correlate with social phenomena (family, political and economic society, religion), rather than biological or cosmic phenomena.</a:t>
            </a:r>
          </a:p>
          <a:p>
            <a:pPr>
              <a:lnSpc>
                <a:spcPct val="90000"/>
              </a:lnSpc>
              <a:spcBef>
                <a:spcPts val="1200"/>
              </a:spcBef>
            </a:pPr>
            <a:r>
              <a:rPr lang="en-US" sz="2900" dirty="0" smtClean="0">
                <a:ea typeface="ＭＳ Ｐゴシック" charset="-128"/>
              </a:rPr>
              <a:t>The totality of suicides is topic of investigation, not individual suicides (Macro)</a:t>
            </a:r>
          </a:p>
          <a:p>
            <a:pPr>
              <a:lnSpc>
                <a:spcPct val="90000"/>
              </a:lnSpc>
              <a:spcBef>
                <a:spcPts val="1200"/>
              </a:spcBef>
            </a:pPr>
            <a:r>
              <a:rPr lang="en-US" sz="2800" dirty="0">
                <a:ea typeface="ＭＳ Ｐゴシック" charset="-128"/>
              </a:rPr>
              <a:t>Goal– to </a:t>
            </a:r>
            <a:r>
              <a:rPr lang="en-US" sz="2800" dirty="0"/>
              <a:t>explain variation among </a:t>
            </a:r>
            <a:r>
              <a:rPr lang="en-US" sz="2800" dirty="0">
                <a:hlinkClick r:id="rId3" tooltip="Social environment"/>
              </a:rPr>
              <a:t>social environments</a:t>
            </a:r>
            <a:r>
              <a:rPr lang="en-US" sz="2800" dirty="0"/>
              <a:t> in the incidence of suicide, not the suicides of particular individuals</a:t>
            </a:r>
            <a:endParaRPr lang="en-US" sz="4000" dirty="0">
              <a:ea typeface="ＭＳ Ｐゴシック" charset="-128"/>
            </a:endParaRPr>
          </a:p>
          <a:p>
            <a:pPr>
              <a:lnSpc>
                <a:spcPct val="90000"/>
              </a:lnSpc>
              <a:spcBef>
                <a:spcPts val="1200"/>
              </a:spcBef>
            </a:pPr>
            <a:r>
              <a:rPr lang="en-US" sz="2900" dirty="0" smtClean="0">
                <a:ea typeface="ＭＳ Ｐゴシック" charset="-128"/>
              </a:rPr>
              <a:t>Suicides (private trouble) occur within social context (public issue)</a:t>
            </a:r>
          </a:p>
          <a:p>
            <a:pPr>
              <a:lnSpc>
                <a:spcPct val="90000"/>
              </a:lnSpc>
              <a:spcBef>
                <a:spcPts val="1200"/>
              </a:spcBef>
            </a:pPr>
            <a:endParaRPr lang="en-US" sz="2900" dirty="0" smtClean="0">
              <a:ea typeface="ＭＳ Ｐゴシック" charset="-128"/>
            </a:endParaRPr>
          </a:p>
          <a:p>
            <a:pPr>
              <a:lnSpc>
                <a:spcPct val="90000"/>
              </a:lnSpc>
            </a:pPr>
            <a:endParaRPr lang="en-US" sz="2900" dirty="0" smtClean="0">
              <a:ea typeface="ＭＳ Ｐゴシック" charset="-128"/>
            </a:endParaRPr>
          </a:p>
          <a:p>
            <a:pPr>
              <a:lnSpc>
                <a:spcPct val="90000"/>
              </a:lnSpc>
            </a:pPr>
            <a:endParaRPr lang="en-US" sz="2900" dirty="0" smtClean="0">
              <a:ea typeface="ＭＳ Ｐゴシック" charset="-128"/>
            </a:endParaRPr>
          </a:p>
        </p:txBody>
      </p:sp>
      <p:sp>
        <p:nvSpPr>
          <p:cNvPr id="6" name="Title 5"/>
          <p:cNvSpPr>
            <a:spLocks noGrp="1"/>
          </p:cNvSpPr>
          <p:nvPr>
            <p:ph type="title"/>
          </p:nvPr>
        </p:nvSpPr>
        <p:spPr/>
        <p:txBody>
          <a:bodyPr>
            <a:normAutofit/>
          </a:bodyPr>
          <a:lstStyle/>
          <a:p>
            <a:r>
              <a:rPr lang="en-US" dirty="0" smtClean="0"/>
              <a:t>Durkheim’s Study of Suicide</a:t>
            </a:r>
            <a:endParaRPr lang="en-US" dirty="0"/>
          </a:p>
        </p:txBody>
      </p:sp>
    </p:spTree>
    <p:extLst>
      <p:ext uri="{BB962C8B-B14F-4D97-AF65-F5344CB8AC3E}">
        <p14:creationId xmlns:p14="http://schemas.microsoft.com/office/powerpoint/2010/main" val="167002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Egoistic (Weak Bonds)</a:t>
            </a:r>
          </a:p>
          <a:p>
            <a:pPr lvl="1">
              <a:lnSpc>
                <a:spcPct val="90000"/>
              </a:lnSpc>
            </a:pPr>
            <a:r>
              <a:rPr lang="en-US" sz="2500" dirty="0" smtClean="0">
                <a:ea typeface="ＭＳ Ｐゴシック" charset="-128"/>
              </a:rPr>
              <a:t>Lack of integration of individual into society/family</a:t>
            </a:r>
          </a:p>
          <a:p>
            <a:pPr lvl="1">
              <a:lnSpc>
                <a:spcPct val="90000"/>
              </a:lnSpc>
            </a:pPr>
            <a:r>
              <a:rPr lang="en-US" sz="2500" dirty="0" smtClean="0">
                <a:ea typeface="ＭＳ Ｐゴシック" charset="-128"/>
              </a:rPr>
              <a:t>Occurs in more individualistic societies</a:t>
            </a:r>
          </a:p>
          <a:p>
            <a:pPr marL="457200" lvl="1" indent="0">
              <a:lnSpc>
                <a:spcPct val="90000"/>
              </a:lnSpc>
              <a:buNone/>
            </a:pPr>
            <a:endParaRPr lang="en-US" sz="2100" dirty="0" smtClean="0">
              <a:ea typeface="ＭＳ Ｐゴシック" charset="-128"/>
            </a:endParaRPr>
          </a:p>
          <a:p>
            <a:pPr>
              <a:lnSpc>
                <a:spcPct val="90000"/>
              </a:lnSpc>
            </a:pPr>
            <a:r>
              <a:rPr lang="en-US" sz="2900" dirty="0" smtClean="0">
                <a:ea typeface="ＭＳ Ｐゴシック" charset="-128"/>
              </a:rPr>
              <a:t>Altruistic (Strong Bonds)</a:t>
            </a:r>
          </a:p>
          <a:p>
            <a:pPr lvl="1">
              <a:lnSpc>
                <a:spcPct val="90000"/>
              </a:lnSpc>
            </a:pPr>
            <a:r>
              <a:rPr lang="en-US" sz="2500" dirty="0" smtClean="0">
                <a:ea typeface="ＭＳ Ｐゴシック" charset="-128"/>
              </a:rPr>
              <a:t>Sacrifice for the good of the whole</a:t>
            </a:r>
          </a:p>
          <a:p>
            <a:pPr lvl="1">
              <a:lnSpc>
                <a:spcPct val="90000"/>
              </a:lnSpc>
            </a:pPr>
            <a:r>
              <a:rPr lang="en-US" sz="2500" dirty="0" smtClean="0">
                <a:ea typeface="ＭＳ Ｐゴシック" charset="-128"/>
              </a:rPr>
              <a:t>Societies governed by custom or obedience </a:t>
            </a:r>
            <a:r>
              <a:rPr lang="en-US" sz="2500" dirty="0" smtClean="0">
                <a:ea typeface="ＭＳ Ｐゴシック" charset="-128"/>
              </a:rPr>
              <a:t>(traditional cultures, military</a:t>
            </a:r>
            <a:r>
              <a:rPr lang="en-US" sz="2500" dirty="0" smtClean="0">
                <a:ea typeface="ＭＳ Ｐゴシック" charset="-128"/>
              </a:rPr>
              <a:t>)</a:t>
            </a:r>
          </a:p>
          <a:p>
            <a:pPr marL="457200" lvl="1" indent="0">
              <a:lnSpc>
                <a:spcPct val="90000"/>
              </a:lnSpc>
              <a:buNone/>
            </a:pPr>
            <a:endParaRPr lang="en-US" sz="2500" dirty="0" smtClean="0">
              <a:ea typeface="ＭＳ Ｐゴシック" charset="-128"/>
            </a:endParaRPr>
          </a:p>
        </p:txBody>
      </p:sp>
      <p:sp>
        <p:nvSpPr>
          <p:cNvPr id="6" name="Title 5"/>
          <p:cNvSpPr>
            <a:spLocks noGrp="1"/>
          </p:cNvSpPr>
          <p:nvPr>
            <p:ph type="title"/>
          </p:nvPr>
        </p:nvSpPr>
        <p:spPr/>
        <p:txBody>
          <a:bodyPr>
            <a:normAutofit/>
          </a:bodyPr>
          <a:lstStyle/>
          <a:p>
            <a:r>
              <a:rPr lang="en-US" dirty="0" smtClean="0"/>
              <a:t>Durkheim’s Theory of Suicide</a:t>
            </a:r>
            <a:endParaRPr lang="en-US" dirty="0"/>
          </a:p>
        </p:txBody>
      </p:sp>
    </p:spTree>
    <p:extLst>
      <p:ext uri="{BB962C8B-B14F-4D97-AF65-F5344CB8AC3E}">
        <p14:creationId xmlns:p14="http://schemas.microsoft.com/office/powerpoint/2010/main" val="1654090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Fatalistic</a:t>
            </a:r>
          </a:p>
          <a:p>
            <a:pPr lvl="1">
              <a:lnSpc>
                <a:spcPct val="90000"/>
              </a:lnSpc>
            </a:pPr>
            <a:r>
              <a:rPr lang="en-US" sz="2500" dirty="0" smtClean="0">
                <a:ea typeface="ＭＳ Ｐゴシック" charset="-128"/>
              </a:rPr>
              <a:t>Oppressive conditions</a:t>
            </a:r>
          </a:p>
          <a:p>
            <a:pPr lvl="1">
              <a:lnSpc>
                <a:spcPct val="90000"/>
              </a:lnSpc>
            </a:pPr>
            <a:r>
              <a:rPr lang="en-US" sz="2500" dirty="0" smtClean="0">
                <a:ea typeface="ＭＳ Ｐゴシック" charset="-128"/>
              </a:rPr>
              <a:t>Slavery, sentenced to </a:t>
            </a:r>
            <a:r>
              <a:rPr lang="en-US" sz="2500" dirty="0" smtClean="0">
                <a:ea typeface="ＭＳ Ｐゴシック" charset="-128"/>
              </a:rPr>
              <a:t>death</a:t>
            </a:r>
          </a:p>
          <a:p>
            <a:pPr lvl="1">
              <a:lnSpc>
                <a:spcPct val="90000"/>
              </a:lnSpc>
            </a:pPr>
            <a:endParaRPr lang="en-US" sz="2100" dirty="0" smtClean="0">
              <a:ea typeface="ＭＳ Ｐゴシック" charset="-128"/>
            </a:endParaRPr>
          </a:p>
          <a:p>
            <a:pPr>
              <a:lnSpc>
                <a:spcPct val="90000"/>
              </a:lnSpc>
            </a:pPr>
            <a:r>
              <a:rPr lang="en-US" sz="2900" dirty="0" smtClean="0">
                <a:ea typeface="ＭＳ Ｐゴシック" charset="-128"/>
              </a:rPr>
              <a:t>Anomic</a:t>
            </a:r>
          </a:p>
          <a:p>
            <a:pPr lvl="1">
              <a:lnSpc>
                <a:spcPct val="90000"/>
              </a:lnSpc>
            </a:pPr>
            <a:r>
              <a:rPr lang="en-US" sz="2500" dirty="0" smtClean="0">
                <a:ea typeface="ＭＳ Ｐゴシック" charset="-128"/>
              </a:rPr>
              <a:t>Rapid change in social position produces discord within self and understanding of social role.  Unable to cope with change</a:t>
            </a:r>
          </a:p>
          <a:p>
            <a:pPr lvl="1">
              <a:lnSpc>
                <a:spcPct val="90000"/>
              </a:lnSpc>
            </a:pPr>
            <a:r>
              <a:rPr lang="en-US" sz="2500" dirty="0" smtClean="0">
                <a:ea typeface="ＭＳ Ｐゴシック" charset="-128"/>
              </a:rPr>
              <a:t>Modernity</a:t>
            </a:r>
          </a:p>
          <a:p>
            <a:pPr lvl="1">
              <a:lnSpc>
                <a:spcPct val="90000"/>
              </a:lnSpc>
            </a:pPr>
            <a:r>
              <a:rPr lang="en-US" sz="2500" dirty="0" smtClean="0">
                <a:ea typeface="ＭＳ Ｐゴシック" charset="-128"/>
              </a:rPr>
              <a:t>Divorce, fast economic rise or fall</a:t>
            </a:r>
          </a:p>
        </p:txBody>
      </p:sp>
      <p:sp>
        <p:nvSpPr>
          <p:cNvPr id="6" name="Title 5"/>
          <p:cNvSpPr>
            <a:spLocks noGrp="1"/>
          </p:cNvSpPr>
          <p:nvPr>
            <p:ph type="title"/>
          </p:nvPr>
        </p:nvSpPr>
        <p:spPr/>
        <p:txBody>
          <a:bodyPr>
            <a:normAutofit/>
          </a:bodyPr>
          <a:lstStyle/>
          <a:p>
            <a:r>
              <a:rPr lang="en-US" dirty="0" smtClean="0"/>
              <a:t>Durkheim’s Theory of Suicide</a:t>
            </a:r>
            <a:endParaRPr lang="en-US" dirty="0"/>
          </a:p>
        </p:txBody>
      </p:sp>
    </p:spTree>
    <p:extLst>
      <p:ext uri="{BB962C8B-B14F-4D97-AF65-F5344CB8AC3E}">
        <p14:creationId xmlns:p14="http://schemas.microsoft.com/office/powerpoint/2010/main" val="833477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Different societies/groups have different levels of social bonds and modernity.  This explains variations in suicide rates.</a:t>
            </a:r>
          </a:p>
          <a:p>
            <a:pPr>
              <a:lnSpc>
                <a:spcPct val="90000"/>
              </a:lnSpc>
              <a:spcBef>
                <a:spcPts val="1200"/>
              </a:spcBef>
            </a:pPr>
            <a:r>
              <a:rPr lang="en-US" sz="2900" b="1" dirty="0" smtClean="0">
                <a:solidFill>
                  <a:schemeClr val="accent1"/>
                </a:solidFill>
                <a:ea typeface="ＭＳ Ｐゴシック" charset="-128"/>
              </a:rPr>
              <a:t>Social integration</a:t>
            </a:r>
          </a:p>
          <a:p>
            <a:pPr>
              <a:lnSpc>
                <a:spcPct val="90000"/>
              </a:lnSpc>
              <a:spcBef>
                <a:spcPts val="1200"/>
              </a:spcBef>
            </a:pPr>
            <a:r>
              <a:rPr lang="en-US" sz="2900" b="1" dirty="0" smtClean="0">
                <a:solidFill>
                  <a:schemeClr val="accent1"/>
                </a:solidFill>
                <a:ea typeface="ＭＳ Ｐゴシック" charset="-128"/>
              </a:rPr>
              <a:t>Modernity</a:t>
            </a:r>
          </a:p>
          <a:p>
            <a:pPr>
              <a:lnSpc>
                <a:spcPct val="90000"/>
              </a:lnSpc>
              <a:spcBef>
                <a:spcPts val="1200"/>
              </a:spcBef>
            </a:pPr>
            <a:r>
              <a:rPr lang="en-US" sz="2900" dirty="0" smtClean="0">
                <a:ea typeface="ＭＳ Ｐゴシック" charset="-128"/>
              </a:rPr>
              <a:t>High suicide rates signify a flaw in the social fabric</a:t>
            </a:r>
          </a:p>
        </p:txBody>
      </p:sp>
      <p:sp>
        <p:nvSpPr>
          <p:cNvPr id="6" name="Title 5"/>
          <p:cNvSpPr>
            <a:spLocks noGrp="1"/>
          </p:cNvSpPr>
          <p:nvPr>
            <p:ph type="title"/>
          </p:nvPr>
        </p:nvSpPr>
        <p:spPr/>
        <p:txBody>
          <a:bodyPr>
            <a:normAutofit/>
          </a:bodyPr>
          <a:lstStyle/>
          <a:p>
            <a:r>
              <a:rPr lang="en-US" dirty="0" smtClean="0"/>
              <a:t>Durkheim’s Theory of Suicide</a:t>
            </a:r>
            <a:endParaRPr lang="en-US" dirty="0"/>
          </a:p>
        </p:txBody>
      </p:sp>
    </p:spTree>
    <p:extLst>
      <p:ext uri="{BB962C8B-B14F-4D97-AF65-F5344CB8AC3E}">
        <p14:creationId xmlns:p14="http://schemas.microsoft.com/office/powerpoint/2010/main" val="1991676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Still much we don’t understand</a:t>
            </a:r>
          </a:p>
          <a:p>
            <a:pPr>
              <a:lnSpc>
                <a:spcPct val="90000"/>
              </a:lnSpc>
              <a:spcBef>
                <a:spcPts val="1200"/>
              </a:spcBef>
            </a:pPr>
            <a:r>
              <a:rPr lang="en-US" sz="2900" dirty="0">
                <a:ea typeface="ＭＳ Ｐゴシック" charset="-128"/>
              </a:rPr>
              <a:t>B</a:t>
            </a:r>
            <a:r>
              <a:rPr lang="en-US" sz="2900" dirty="0" smtClean="0">
                <a:ea typeface="ＭＳ Ｐゴシック" charset="-128"/>
              </a:rPr>
              <a:t>iology/psychology is </a:t>
            </a:r>
            <a:r>
              <a:rPr lang="en-US" sz="2900" dirty="0">
                <a:ea typeface="ＭＳ Ｐゴシック" charset="-128"/>
              </a:rPr>
              <a:t>important, but so is sociology</a:t>
            </a:r>
          </a:p>
          <a:p>
            <a:pPr>
              <a:lnSpc>
                <a:spcPct val="90000"/>
              </a:lnSpc>
              <a:spcBef>
                <a:spcPts val="1200"/>
              </a:spcBef>
            </a:pPr>
            <a:r>
              <a:rPr lang="en-US" sz="2900" dirty="0">
                <a:ea typeface="ＭＳ Ｐゴシック" charset="-128"/>
              </a:rPr>
              <a:t>Durkheim’s theories regarding types and emphasis on social integration </a:t>
            </a:r>
            <a:r>
              <a:rPr lang="en-US" sz="2900" dirty="0" smtClean="0">
                <a:ea typeface="ＭＳ Ｐゴシック" charset="-128"/>
              </a:rPr>
              <a:t>and modernity stand today</a:t>
            </a:r>
          </a:p>
          <a:p>
            <a:pPr>
              <a:lnSpc>
                <a:spcPct val="90000"/>
              </a:lnSpc>
              <a:spcBef>
                <a:spcPts val="1200"/>
              </a:spcBef>
            </a:pPr>
            <a:r>
              <a:rPr lang="en-US" sz="2900" dirty="0" smtClean="0">
                <a:ea typeface="ＭＳ Ｐゴシック" charset="-128"/>
              </a:rPr>
              <a:t>Cultural Explanations</a:t>
            </a:r>
          </a:p>
          <a:p>
            <a:pPr lvl="1">
              <a:lnSpc>
                <a:spcPct val="90000"/>
              </a:lnSpc>
              <a:spcBef>
                <a:spcPts val="1200"/>
              </a:spcBef>
            </a:pPr>
            <a:r>
              <a:rPr lang="en-US" sz="2500" dirty="0" smtClean="0">
                <a:ea typeface="ＭＳ Ｐゴシック" charset="-128"/>
              </a:rPr>
              <a:t>Gender roles, violence/gun access (opportunity)</a:t>
            </a:r>
          </a:p>
          <a:p>
            <a:pPr>
              <a:lnSpc>
                <a:spcPct val="90000"/>
              </a:lnSpc>
              <a:spcBef>
                <a:spcPts val="1200"/>
              </a:spcBef>
            </a:pPr>
            <a:r>
              <a:rPr lang="en-US" sz="2900" dirty="0" smtClean="0">
                <a:ea typeface="ＭＳ Ｐゴシック" charset="-128"/>
              </a:rPr>
              <a:t>Socioeconomic Explanations</a:t>
            </a:r>
          </a:p>
          <a:p>
            <a:pPr lvl="1">
              <a:lnSpc>
                <a:spcPct val="90000"/>
              </a:lnSpc>
              <a:spcBef>
                <a:spcPts val="1200"/>
              </a:spcBef>
            </a:pPr>
            <a:r>
              <a:rPr lang="en-US" sz="2500" dirty="0" smtClean="0">
                <a:ea typeface="ＭＳ Ｐゴシック" charset="-128"/>
              </a:rPr>
              <a:t>Direct or indirect effects (marital trouble, alcohol, moving)</a:t>
            </a:r>
          </a:p>
          <a:p>
            <a:pPr lvl="1">
              <a:lnSpc>
                <a:spcPct val="90000"/>
              </a:lnSpc>
              <a:spcBef>
                <a:spcPts val="1200"/>
              </a:spcBef>
            </a:pPr>
            <a:r>
              <a:rPr lang="en-US" sz="2500" dirty="0" smtClean="0">
                <a:ea typeface="ＭＳ Ｐゴシック" charset="-128"/>
              </a:rPr>
              <a:t>Economic stress and unemployment are important correlates.  Relative deprivation may also play role.</a:t>
            </a:r>
          </a:p>
        </p:txBody>
      </p:sp>
      <p:sp>
        <p:nvSpPr>
          <p:cNvPr id="6" name="Title 5"/>
          <p:cNvSpPr>
            <a:spLocks noGrp="1"/>
          </p:cNvSpPr>
          <p:nvPr>
            <p:ph type="title"/>
          </p:nvPr>
        </p:nvSpPr>
        <p:spPr/>
        <p:txBody>
          <a:bodyPr>
            <a:normAutofit/>
          </a:bodyPr>
          <a:lstStyle/>
          <a:p>
            <a:r>
              <a:rPr lang="en-US" dirty="0" smtClean="0"/>
              <a:t>Modern Explanations</a:t>
            </a:r>
            <a:endParaRPr lang="en-US" dirty="0"/>
          </a:p>
        </p:txBody>
      </p:sp>
    </p:spTree>
    <p:extLst>
      <p:ext uri="{BB962C8B-B14F-4D97-AF65-F5344CB8AC3E}">
        <p14:creationId xmlns:p14="http://schemas.microsoft.com/office/powerpoint/2010/main" val="8883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0"/>
            <a:ext cx="6705600" cy="6878648"/>
          </a:xfrm>
          <a:prstGeom prst="rect">
            <a:avLst/>
          </a:prstGeom>
        </p:spPr>
      </p:pic>
    </p:spTree>
    <p:extLst>
      <p:ext uri="{BB962C8B-B14F-4D97-AF65-F5344CB8AC3E}">
        <p14:creationId xmlns:p14="http://schemas.microsoft.com/office/powerpoint/2010/main" val="2390348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What State in US has highest </a:t>
            </a:r>
            <a:r>
              <a:rPr lang="en-US" dirty="0" smtClean="0"/>
              <a:t>suicide rate</a:t>
            </a:r>
            <a:r>
              <a:rPr lang="en-US" dirty="0" smtClean="0"/>
              <a:t>?</a:t>
            </a:r>
            <a:endParaRPr lang="en-US" dirty="0"/>
          </a:p>
        </p:txBody>
      </p:sp>
    </p:spTree>
    <p:extLst>
      <p:ext uri="{BB962C8B-B14F-4D97-AF65-F5344CB8AC3E}">
        <p14:creationId xmlns:p14="http://schemas.microsoft.com/office/powerpoint/2010/main" val="1308249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State in US has highest rate?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08" y="1524000"/>
            <a:ext cx="6468291" cy="5297078"/>
          </a:xfrm>
        </p:spPr>
      </p:pic>
      <p:sp>
        <p:nvSpPr>
          <p:cNvPr id="5" name="Rectangle 3"/>
          <p:cNvSpPr txBox="1">
            <a:spLocks noChangeArrowheads="1"/>
          </p:cNvSpPr>
          <p:nvPr/>
        </p:nvSpPr>
        <p:spPr>
          <a:xfrm>
            <a:off x="6400800" y="1524000"/>
            <a:ext cx="2819400" cy="52578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lnSpc>
                <a:spcPct val="150000"/>
              </a:lnSpc>
              <a:buNone/>
            </a:pPr>
            <a:r>
              <a:rPr lang="en-US" sz="2400" dirty="0">
                <a:ea typeface="ＭＳ Ｐゴシック" charset="-128"/>
              </a:rPr>
              <a:t>Montana- </a:t>
            </a:r>
            <a:r>
              <a:rPr lang="en-US" sz="2400" dirty="0" smtClean="0">
                <a:ea typeface="ＭＳ Ｐゴシック" charset="-128"/>
              </a:rPr>
              <a:t>22.5</a:t>
            </a:r>
          </a:p>
          <a:p>
            <a:pPr marL="118872" indent="0">
              <a:lnSpc>
                <a:spcPct val="150000"/>
              </a:lnSpc>
              <a:buNone/>
            </a:pPr>
            <a:r>
              <a:rPr lang="en-US" sz="2400" dirty="0" smtClean="0">
                <a:ea typeface="ＭＳ Ｐゴシック" charset="-128"/>
              </a:rPr>
              <a:t>Alaska- 20.5</a:t>
            </a:r>
          </a:p>
          <a:p>
            <a:pPr marL="118872" indent="0">
              <a:lnSpc>
                <a:spcPct val="150000"/>
              </a:lnSpc>
              <a:buNone/>
            </a:pPr>
            <a:r>
              <a:rPr lang="en-US" sz="2400" dirty="0">
                <a:ea typeface="ＭＳ Ｐゴシック" charset="-128"/>
              </a:rPr>
              <a:t>Wyoming- </a:t>
            </a:r>
            <a:r>
              <a:rPr lang="en-US" sz="2400" dirty="0" smtClean="0">
                <a:ea typeface="ＭＳ Ｐゴシック" charset="-128"/>
              </a:rPr>
              <a:t>20.4</a:t>
            </a:r>
            <a:endParaRPr lang="en-US" sz="2400" dirty="0">
              <a:ea typeface="ＭＳ Ｐゴシック" charset="-128"/>
            </a:endParaRPr>
          </a:p>
          <a:p>
            <a:pPr marL="118872" indent="0">
              <a:lnSpc>
                <a:spcPct val="150000"/>
              </a:lnSpc>
              <a:buNone/>
            </a:pPr>
            <a:r>
              <a:rPr lang="en-US" sz="2400" dirty="0">
                <a:ea typeface="ＭＳ Ｐゴシック" charset="-128"/>
              </a:rPr>
              <a:t>Idaho- </a:t>
            </a:r>
            <a:r>
              <a:rPr lang="en-US" sz="2400" dirty="0" smtClean="0">
                <a:ea typeface="ＭＳ Ｐゴシック" charset="-128"/>
              </a:rPr>
              <a:t>19.7</a:t>
            </a:r>
            <a:endParaRPr lang="en-US" sz="2400" dirty="0">
              <a:ea typeface="ＭＳ Ｐゴシック" charset="-128"/>
            </a:endParaRPr>
          </a:p>
          <a:p>
            <a:pPr marL="118872" indent="0">
              <a:lnSpc>
                <a:spcPct val="150000"/>
              </a:lnSpc>
              <a:buNone/>
            </a:pPr>
            <a:r>
              <a:rPr lang="en-US" sz="2400" u="sng" dirty="0" smtClean="0">
                <a:ea typeface="ＭＳ Ｐゴシック" charset="-128"/>
              </a:rPr>
              <a:t>Nevada- 19.1</a:t>
            </a:r>
          </a:p>
          <a:p>
            <a:pPr marL="118872" indent="0">
              <a:lnSpc>
                <a:spcPct val="150000"/>
              </a:lnSpc>
              <a:buNone/>
            </a:pPr>
            <a:r>
              <a:rPr lang="en-US" sz="2400" dirty="0" smtClean="0">
                <a:ea typeface="ＭＳ Ｐゴシック" charset="-128"/>
              </a:rPr>
              <a:t>Wisconsin- 12.8</a:t>
            </a:r>
            <a:br>
              <a:rPr lang="en-US" sz="2400" dirty="0" smtClean="0">
                <a:ea typeface="ＭＳ Ｐゴシック" charset="-128"/>
              </a:rPr>
            </a:br>
            <a:r>
              <a:rPr lang="en-US" sz="2400" dirty="0" smtClean="0">
                <a:ea typeface="ＭＳ Ｐゴシック" charset="-128"/>
              </a:rPr>
              <a:t>Michigan- 11.7</a:t>
            </a:r>
          </a:p>
          <a:p>
            <a:pPr marL="118872" indent="0">
              <a:lnSpc>
                <a:spcPct val="150000"/>
              </a:lnSpc>
              <a:buNone/>
            </a:pPr>
            <a:r>
              <a:rPr lang="en-US" sz="2400" dirty="0" smtClean="0">
                <a:ea typeface="ＭＳ Ｐゴシック" charset="-128"/>
              </a:rPr>
              <a:t>New York- 7.3</a:t>
            </a:r>
          </a:p>
          <a:p>
            <a:pPr marL="118872" indent="0">
              <a:lnSpc>
                <a:spcPct val="150000"/>
              </a:lnSpc>
              <a:buNone/>
            </a:pPr>
            <a:r>
              <a:rPr lang="en-US" sz="2400" dirty="0" smtClean="0">
                <a:ea typeface="ＭＳ Ｐゴシック" charset="-128"/>
              </a:rPr>
              <a:t>New Jersey- 6.4</a:t>
            </a:r>
          </a:p>
          <a:p>
            <a:pPr marL="118872" indent="0">
              <a:lnSpc>
                <a:spcPct val="150000"/>
              </a:lnSpc>
              <a:buNone/>
            </a:pPr>
            <a:r>
              <a:rPr lang="en-US" sz="2400" dirty="0" smtClean="0">
                <a:ea typeface="ＭＳ Ｐゴシック" charset="-128"/>
              </a:rPr>
              <a:t>Washington DC- 4.8 </a:t>
            </a:r>
          </a:p>
          <a:p>
            <a:pPr marL="118872" indent="0">
              <a:lnSpc>
                <a:spcPct val="90000"/>
              </a:lnSpc>
              <a:buNone/>
            </a:pPr>
            <a:endParaRPr lang="en-US" sz="2900" dirty="0">
              <a:ea typeface="ＭＳ Ｐゴシック" charset="-128"/>
            </a:endParaRPr>
          </a:p>
        </p:txBody>
      </p:sp>
    </p:spTree>
    <p:extLst>
      <p:ext uri="{BB962C8B-B14F-4D97-AF65-F5344CB8AC3E}">
        <p14:creationId xmlns:p14="http://schemas.microsoft.com/office/powerpoint/2010/main" val="364054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0"/>
            <a:ext cx="8382000" cy="2971800"/>
          </a:xfrm>
        </p:spPr>
        <p:txBody>
          <a:bodyPr>
            <a:normAutofit fontScale="90000"/>
          </a:bodyPr>
          <a:lstStyle/>
          <a:p>
            <a:pPr>
              <a:spcBef>
                <a:spcPts val="0"/>
              </a:spcBef>
              <a:spcAft>
                <a:spcPts val="4200"/>
              </a:spcAft>
            </a:pPr>
            <a:r>
              <a:rPr lang="en-US" dirty="0" smtClean="0">
                <a:solidFill>
                  <a:schemeClr val="accent1"/>
                </a:solidFill>
              </a:rPr>
              <a:t>Please go SLOWLY through this slide show. </a:t>
            </a:r>
            <a:br>
              <a:rPr lang="en-US" dirty="0" smtClean="0">
                <a:solidFill>
                  <a:schemeClr val="accent1"/>
                </a:solidFill>
              </a:rPr>
            </a:br>
            <a:r>
              <a:rPr lang="en-US" dirty="0" smtClean="0">
                <a:solidFill>
                  <a:schemeClr val="accent1"/>
                </a:solidFill>
              </a:rPr>
              <a:t>Take time to reflect when I ask a question.  </a:t>
            </a:r>
            <a:br>
              <a:rPr lang="en-US" dirty="0" smtClean="0">
                <a:solidFill>
                  <a:schemeClr val="accent1"/>
                </a:solidFill>
              </a:rPr>
            </a:br>
            <a:r>
              <a:rPr lang="en-US" dirty="0" smtClean="0">
                <a:solidFill>
                  <a:schemeClr val="accent1"/>
                </a:solidFill>
              </a:rPr>
              <a:t>Read the notes associated with the slides!</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Tree>
    <p:extLst>
      <p:ext uri="{BB962C8B-B14F-4D97-AF65-F5344CB8AC3E}">
        <p14:creationId xmlns:p14="http://schemas.microsoft.com/office/powerpoint/2010/main" val="4248916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Which country do you think has the highest suicide rate</a:t>
            </a:r>
            <a:r>
              <a:rPr lang="en-US" dirty="0" smtClean="0"/>
              <a:t>?</a:t>
            </a:r>
            <a:endParaRPr lang="en-US" dirty="0"/>
          </a:p>
        </p:txBody>
      </p:sp>
    </p:spTree>
    <p:extLst>
      <p:ext uri="{BB962C8B-B14F-4D97-AF65-F5344CB8AC3E}">
        <p14:creationId xmlns:p14="http://schemas.microsoft.com/office/powerpoint/2010/main" val="19406688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52400"/>
            <a:ext cx="9152635" cy="4038600"/>
          </a:xfrm>
          <a:prstGeom prst="rect">
            <a:avLst/>
          </a:prstGeom>
        </p:spPr>
      </p:pic>
      <p:sp>
        <p:nvSpPr>
          <p:cNvPr id="8" name="TextBox 7"/>
          <p:cNvSpPr txBox="1"/>
          <p:nvPr/>
        </p:nvSpPr>
        <p:spPr>
          <a:xfrm>
            <a:off x="1986510" y="4191000"/>
            <a:ext cx="4648200" cy="369332"/>
          </a:xfrm>
          <a:prstGeom prst="rect">
            <a:avLst/>
          </a:prstGeom>
          <a:noFill/>
        </p:spPr>
        <p:txBody>
          <a:bodyPr wrap="square" rtlCol="0">
            <a:spAutoFit/>
          </a:bodyPr>
          <a:lstStyle/>
          <a:p>
            <a:r>
              <a:rPr lang="en-US" dirty="0" smtClean="0"/>
              <a:t>Source:  World Health Organization, 2011</a:t>
            </a:r>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438400"/>
            <a:ext cx="1986510" cy="4419600"/>
          </a:xfrm>
          <a:prstGeom prst="rect">
            <a:avLst/>
          </a:prstGeom>
        </p:spPr>
      </p:pic>
      <p:pic>
        <p:nvPicPr>
          <p:cNvPr id="1025" name="Picture 1" descr="http://upload.wikimedia.org/wikipedia/commons/thumb/1/11/Flag_of_Lithuania.svg/22px-Flag_of_Lithuania.sv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3563" y="1771650"/>
            <a:ext cx="209550"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upload.wikimedia.org/wikipedia/commons/thumb/0/09/Flag_of_South_Korea.svg/22px-Flag_of_South_Korea.sv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3563" y="177165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upload.wikimedia.org/wikipedia/commons/thumb/9/99/Flag_of_Guyana.svg/22px-Flag_of_Guyana.svg.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3563" y="1771650"/>
            <a:ext cx="209550"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d/d3/Flag_of_Kazakhstan.svg/22px-Flag_of_Kazakhstan.svg.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upload.wikimedia.org/wikipedia/commons/thumb/8/85/Flag_of_Belarus.svg/22px-Flag_of_Belarus.svg.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c/c1/Flag_of_Hungary.svg/22px-Flag_of_Hungary.svg.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upload.wikimedia.org/wikipedia/en/thumb/9/9e/Flag_of_Japan.svg/22px-Flag_of_Japan.svg.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33563" y="177165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upload.wikimedia.org/wikipedia/commons/thumb/8/84/Flag_of_Latvia.svg/22px-Flag_of_Latvia.svg.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upload.wikimedia.org/wikipedia/commons/thumb/f/fa/Flag_of_the_People%27s_Republic_of_China.svg/22px-Flag_of_the_People%27s_Republic_of_China.svg.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33563" y="1771650"/>
            <a:ext cx="2095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upload.wikimedia.org/wikipedia/commons/thumb/f/f0/Flag_of_Slovenia.svg/22px-Flag_of_Slovenia.svg.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33563" y="1771650"/>
            <a:ext cx="209550"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157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89488977"/>
              </p:ext>
            </p:extLst>
          </p:nvPr>
        </p:nvGraphicFramePr>
        <p:xfrm>
          <a:off x="76199" y="274083"/>
          <a:ext cx="9067800" cy="6431517"/>
        </p:xfrm>
        <a:graphic>
          <a:graphicData uri="http://schemas.openxmlformats.org/drawingml/2006/table">
            <a:tbl>
              <a:tblPr/>
              <a:tblGrid>
                <a:gridCol w="753671"/>
                <a:gridCol w="2268929"/>
                <a:gridCol w="1511300"/>
                <a:gridCol w="1511300"/>
                <a:gridCol w="1511300"/>
                <a:gridCol w="1511300"/>
              </a:tblGrid>
              <a:tr h="491984">
                <a:tc gridSpan="6">
                  <a:txBody>
                    <a:bodyPr/>
                    <a:lstStyle/>
                    <a:p>
                      <a:r>
                        <a:rPr lang="en-US" sz="2800" b="1" dirty="0"/>
                        <a:t>Suicides per 100,000 people per </a:t>
                      </a:r>
                      <a:r>
                        <a:rPr lang="en-US" sz="2800" b="1" dirty="0" smtClean="0"/>
                        <a:t>year</a:t>
                      </a:r>
                      <a:endParaRPr lang="en-US" sz="2800" b="1" dirty="0"/>
                    </a:p>
                  </a:txBody>
                  <a:tcPr marL="60868" marR="60868" marT="30434" marB="30434"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8965">
                <a:tc>
                  <a:txBody>
                    <a:bodyPr/>
                    <a:lstStyle/>
                    <a:p>
                      <a:r>
                        <a:rPr lang="en-US" sz="2000" dirty="0"/>
                        <a:t>Rank</a:t>
                      </a:r>
                    </a:p>
                  </a:txBody>
                  <a:tcPr marL="60868" marR="60868" marT="30434" marB="30434" anchor="ctr">
                    <a:lnL>
                      <a:noFill/>
                    </a:lnL>
                    <a:lnR>
                      <a:noFill/>
                    </a:lnR>
                    <a:lnB>
                      <a:noFill/>
                    </a:lnB>
                    <a:solidFill>
                      <a:srgbClr val="ECECEC"/>
                    </a:solidFill>
                  </a:tcPr>
                </a:tc>
                <a:tc>
                  <a:txBody>
                    <a:bodyPr/>
                    <a:lstStyle/>
                    <a:p>
                      <a:r>
                        <a:rPr lang="en-US" sz="2000"/>
                        <a:t>Country</a:t>
                      </a:r>
                    </a:p>
                  </a:txBody>
                  <a:tcPr marL="60868" marR="60868" marT="30434" marB="30434" anchor="ctr">
                    <a:lnL>
                      <a:noFill/>
                    </a:lnL>
                    <a:lnR>
                      <a:noFill/>
                    </a:lnR>
                    <a:lnT>
                      <a:noFill/>
                    </a:lnT>
                    <a:lnB>
                      <a:noFill/>
                    </a:lnB>
                    <a:solidFill>
                      <a:srgbClr val="ECECEC"/>
                    </a:solidFill>
                  </a:tcPr>
                </a:tc>
                <a:tc>
                  <a:txBody>
                    <a:bodyPr/>
                    <a:lstStyle/>
                    <a:p>
                      <a:r>
                        <a:rPr lang="en-US" sz="2000"/>
                        <a:t>Male</a:t>
                      </a:r>
                    </a:p>
                  </a:txBody>
                  <a:tcPr marL="60868" marR="60868" marT="30434" marB="30434" anchor="ctr">
                    <a:lnL>
                      <a:noFill/>
                    </a:lnL>
                    <a:lnR>
                      <a:noFill/>
                    </a:lnR>
                    <a:lnT>
                      <a:noFill/>
                    </a:lnT>
                    <a:lnB>
                      <a:noFill/>
                    </a:lnB>
                    <a:solidFill>
                      <a:srgbClr val="ECECEC"/>
                    </a:solidFill>
                  </a:tcPr>
                </a:tc>
                <a:tc>
                  <a:txBody>
                    <a:bodyPr/>
                    <a:lstStyle/>
                    <a:p>
                      <a:r>
                        <a:rPr lang="en-US" sz="2000"/>
                        <a:t>Female</a:t>
                      </a:r>
                    </a:p>
                  </a:txBody>
                  <a:tcPr marL="60868" marR="60868" marT="30434" marB="30434" anchor="ctr">
                    <a:lnL>
                      <a:noFill/>
                    </a:lnL>
                    <a:lnR>
                      <a:noFill/>
                    </a:lnR>
                    <a:lnT>
                      <a:noFill/>
                    </a:lnT>
                    <a:lnB>
                      <a:noFill/>
                    </a:lnB>
                    <a:solidFill>
                      <a:srgbClr val="ECECEC"/>
                    </a:solidFill>
                  </a:tcPr>
                </a:tc>
                <a:tc>
                  <a:txBody>
                    <a:bodyPr/>
                    <a:lstStyle/>
                    <a:p>
                      <a:r>
                        <a:rPr lang="en-US" sz="2000" dirty="0"/>
                        <a:t>Total</a:t>
                      </a:r>
                    </a:p>
                  </a:txBody>
                  <a:tcPr marL="60868" marR="60868" marT="30434" marB="30434" anchor="ctr">
                    <a:lnL>
                      <a:noFill/>
                    </a:lnL>
                    <a:lnR>
                      <a:noFill/>
                    </a:lnR>
                    <a:lnT>
                      <a:noFill/>
                    </a:lnT>
                    <a:lnB>
                      <a:noFill/>
                    </a:lnB>
                    <a:solidFill>
                      <a:srgbClr val="ECECEC"/>
                    </a:solidFill>
                  </a:tcPr>
                </a:tc>
                <a:tc>
                  <a:txBody>
                    <a:bodyPr/>
                    <a:lstStyle/>
                    <a:p>
                      <a:r>
                        <a:rPr lang="en-US" sz="2000" dirty="0"/>
                        <a:t>Year</a:t>
                      </a:r>
                    </a:p>
                  </a:txBody>
                  <a:tcPr marL="60868" marR="60868" marT="30434" marB="30434" anchor="ctr">
                    <a:lnL>
                      <a:noFill/>
                    </a:lnL>
                    <a:lnR>
                      <a:noFill/>
                    </a:lnR>
                    <a:lnT>
                      <a:noFill/>
                    </a:lnT>
                    <a:lnB>
                      <a:noFill/>
                    </a:lnB>
                    <a:solidFill>
                      <a:srgbClr val="ECECEC"/>
                    </a:solidFill>
                  </a:tcPr>
                </a:tc>
              </a:tr>
              <a:tr h="368965">
                <a:tc>
                  <a:txBody>
                    <a:bodyPr/>
                    <a:lstStyle/>
                    <a:p>
                      <a:r>
                        <a:rPr lang="en-US" sz="2000" dirty="0">
                          <a:solidFill>
                            <a:schemeClr val="tx1"/>
                          </a:solidFill>
                        </a:rPr>
                        <a:t>1</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a:solidFill>
                            <a:schemeClr val="tx1"/>
                          </a:solidFill>
                          <a:effectLst/>
                          <a:hlinkClick r:id="rId3" tooltip="Lithuania"/>
                        </a:rPr>
                        <a:t>Lithuania</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r>
                        <a:rPr lang="en-US" sz="2000" dirty="0"/>
                        <a:t>61.3</a:t>
                      </a:r>
                    </a:p>
                  </a:txBody>
                  <a:tcPr marL="60868" marR="60868" marT="30434" marB="30434" anchor="ctr">
                    <a:lnL>
                      <a:noFill/>
                    </a:lnL>
                    <a:lnR>
                      <a:noFill/>
                    </a:lnR>
                    <a:lnT>
                      <a:noFill/>
                    </a:lnT>
                    <a:lnB>
                      <a:noFill/>
                    </a:lnB>
                  </a:tcPr>
                </a:tc>
                <a:tc>
                  <a:txBody>
                    <a:bodyPr/>
                    <a:lstStyle/>
                    <a:p>
                      <a:r>
                        <a:rPr lang="en-US" sz="2000"/>
                        <a:t>10.4</a:t>
                      </a:r>
                    </a:p>
                  </a:txBody>
                  <a:tcPr marL="60868" marR="60868" marT="30434" marB="30434" anchor="ctr">
                    <a:lnL>
                      <a:noFill/>
                    </a:lnL>
                    <a:lnR>
                      <a:noFill/>
                    </a:lnR>
                    <a:lnT>
                      <a:noFill/>
                    </a:lnT>
                    <a:lnB>
                      <a:noFill/>
                    </a:lnB>
                  </a:tcPr>
                </a:tc>
                <a:tc>
                  <a:txBody>
                    <a:bodyPr/>
                    <a:lstStyle/>
                    <a:p>
                      <a:r>
                        <a:rPr lang="en-US" sz="2000"/>
                        <a:t>34.1</a:t>
                      </a:r>
                    </a:p>
                  </a:txBody>
                  <a:tcPr marL="60868" marR="60868" marT="30434" marB="30434" anchor="ctr">
                    <a:lnL>
                      <a:noFill/>
                    </a:lnL>
                    <a:lnR>
                      <a:noFill/>
                    </a:lnR>
                    <a:lnT>
                      <a:noFill/>
                    </a:lnT>
                    <a:lnB>
                      <a:noFill/>
                    </a:lnB>
                  </a:tcPr>
                </a:tc>
                <a:tc>
                  <a:txBody>
                    <a:bodyPr/>
                    <a:lstStyle/>
                    <a:p>
                      <a:r>
                        <a:rPr lang="en-US" sz="2000"/>
                        <a:t>2009</a:t>
                      </a:r>
                    </a:p>
                  </a:txBody>
                  <a:tcPr marL="60868" marR="60868" marT="30434" marB="30434" anchor="ctr">
                    <a:lnL>
                      <a:noFill/>
                    </a:lnL>
                    <a:lnR>
                      <a:noFill/>
                    </a:lnR>
                    <a:lnT>
                      <a:noFill/>
                    </a:lnT>
                    <a:lnB>
                      <a:noFill/>
                    </a:lnB>
                  </a:tcPr>
                </a:tc>
              </a:tr>
              <a:tr h="411652">
                <a:tc>
                  <a:txBody>
                    <a:bodyPr/>
                    <a:lstStyle/>
                    <a:p>
                      <a:r>
                        <a:rPr lang="en-US" sz="2000">
                          <a:solidFill>
                            <a:schemeClr val="tx1"/>
                          </a:solidFill>
                        </a:rPr>
                        <a:t>2</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a:solidFill>
                            <a:schemeClr val="tx1"/>
                          </a:solidFill>
                          <a:effectLst/>
                          <a:hlinkClick r:id="rId4" tooltip="South Korea"/>
                        </a:rPr>
                        <a:t>South </a:t>
                      </a:r>
                      <a:r>
                        <a:rPr lang="en-US" sz="2000" dirty="0" smtClean="0">
                          <a:solidFill>
                            <a:schemeClr val="tx1"/>
                          </a:solidFill>
                          <a:effectLst/>
                          <a:hlinkClick r:id="rId4" tooltip="South Korea"/>
                        </a:rPr>
                        <a:t>Korea</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r>
                        <a:rPr lang="en-US" sz="2000" dirty="0"/>
                        <a:t>41.4</a:t>
                      </a:r>
                    </a:p>
                  </a:txBody>
                  <a:tcPr marL="60868" marR="60868" marT="30434" marB="30434" anchor="ctr">
                    <a:lnL>
                      <a:noFill/>
                    </a:lnL>
                    <a:lnR>
                      <a:noFill/>
                    </a:lnR>
                    <a:lnT>
                      <a:noFill/>
                    </a:lnT>
                    <a:lnB>
                      <a:noFill/>
                    </a:lnB>
                  </a:tcPr>
                </a:tc>
                <a:tc>
                  <a:txBody>
                    <a:bodyPr/>
                    <a:lstStyle/>
                    <a:p>
                      <a:r>
                        <a:rPr lang="en-US" sz="2000" dirty="0"/>
                        <a:t>21.0</a:t>
                      </a:r>
                    </a:p>
                  </a:txBody>
                  <a:tcPr marL="60868" marR="60868" marT="30434" marB="30434" anchor="ctr">
                    <a:lnL>
                      <a:noFill/>
                    </a:lnL>
                    <a:lnR>
                      <a:noFill/>
                    </a:lnR>
                    <a:lnT>
                      <a:noFill/>
                    </a:lnT>
                    <a:lnB>
                      <a:noFill/>
                    </a:lnB>
                  </a:tcPr>
                </a:tc>
                <a:tc>
                  <a:txBody>
                    <a:bodyPr/>
                    <a:lstStyle/>
                    <a:p>
                      <a:r>
                        <a:rPr lang="en-US" sz="2000" dirty="0"/>
                        <a:t>31.2</a:t>
                      </a:r>
                    </a:p>
                  </a:txBody>
                  <a:tcPr marL="60868" marR="60868" marT="30434" marB="30434" anchor="ctr">
                    <a:lnL>
                      <a:noFill/>
                    </a:lnL>
                    <a:lnR>
                      <a:noFill/>
                    </a:lnR>
                    <a:lnT>
                      <a:noFill/>
                    </a:lnT>
                    <a:lnB>
                      <a:noFill/>
                    </a:lnB>
                  </a:tcPr>
                </a:tc>
                <a:tc>
                  <a:txBody>
                    <a:bodyPr/>
                    <a:lstStyle/>
                    <a:p>
                      <a:r>
                        <a:rPr lang="en-US" sz="2000" dirty="0"/>
                        <a:t>2010</a:t>
                      </a:r>
                    </a:p>
                  </a:txBody>
                  <a:tcPr marL="60868" marR="60868" marT="30434" marB="30434" anchor="ctr">
                    <a:lnL>
                      <a:noFill/>
                    </a:lnL>
                    <a:lnR>
                      <a:noFill/>
                    </a:lnR>
                    <a:lnT>
                      <a:noFill/>
                    </a:lnT>
                    <a:lnB>
                      <a:noFill/>
                    </a:lnB>
                  </a:tcPr>
                </a:tc>
              </a:tr>
              <a:tr h="368965">
                <a:tc>
                  <a:txBody>
                    <a:bodyPr/>
                    <a:lstStyle/>
                    <a:p>
                      <a:r>
                        <a:rPr lang="en-US" sz="2000">
                          <a:solidFill>
                            <a:schemeClr val="tx1"/>
                          </a:solidFill>
                        </a:rPr>
                        <a:t>3</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a:solidFill>
                            <a:schemeClr val="tx1"/>
                          </a:solidFill>
                          <a:effectLst/>
                          <a:hlinkClick r:id="rId5" tooltip="Guyana"/>
                        </a:rPr>
                        <a:t>Guyana</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r>
                        <a:rPr lang="en-US" sz="2000"/>
                        <a:t>39.0</a:t>
                      </a:r>
                    </a:p>
                  </a:txBody>
                  <a:tcPr marL="60868" marR="60868" marT="30434" marB="30434" anchor="ctr">
                    <a:lnL>
                      <a:noFill/>
                    </a:lnL>
                    <a:lnR>
                      <a:noFill/>
                    </a:lnR>
                    <a:lnT>
                      <a:noFill/>
                    </a:lnT>
                    <a:lnB>
                      <a:noFill/>
                    </a:lnB>
                  </a:tcPr>
                </a:tc>
                <a:tc>
                  <a:txBody>
                    <a:bodyPr/>
                    <a:lstStyle/>
                    <a:p>
                      <a:r>
                        <a:rPr lang="en-US" sz="2000"/>
                        <a:t>13.4</a:t>
                      </a:r>
                    </a:p>
                  </a:txBody>
                  <a:tcPr marL="60868" marR="60868" marT="30434" marB="30434" anchor="ctr">
                    <a:lnL>
                      <a:noFill/>
                    </a:lnL>
                    <a:lnR>
                      <a:noFill/>
                    </a:lnR>
                    <a:lnT>
                      <a:noFill/>
                    </a:lnT>
                    <a:lnB>
                      <a:noFill/>
                    </a:lnB>
                  </a:tcPr>
                </a:tc>
                <a:tc>
                  <a:txBody>
                    <a:bodyPr/>
                    <a:lstStyle/>
                    <a:p>
                      <a:r>
                        <a:rPr lang="en-US" sz="2000"/>
                        <a:t>26.4</a:t>
                      </a:r>
                    </a:p>
                  </a:txBody>
                  <a:tcPr marL="60868" marR="60868" marT="30434" marB="30434" anchor="ctr">
                    <a:lnL>
                      <a:noFill/>
                    </a:lnL>
                    <a:lnR>
                      <a:noFill/>
                    </a:lnR>
                    <a:lnT>
                      <a:noFill/>
                    </a:lnT>
                    <a:lnB>
                      <a:noFill/>
                    </a:lnB>
                  </a:tcPr>
                </a:tc>
                <a:tc>
                  <a:txBody>
                    <a:bodyPr/>
                    <a:lstStyle/>
                    <a:p>
                      <a:r>
                        <a:rPr lang="en-US" sz="2000"/>
                        <a:t>2006</a:t>
                      </a:r>
                    </a:p>
                  </a:txBody>
                  <a:tcPr marL="60868" marR="60868" marT="30434" marB="30434" anchor="ctr">
                    <a:lnL>
                      <a:noFill/>
                    </a:lnL>
                    <a:lnR>
                      <a:noFill/>
                    </a:lnR>
                    <a:lnT>
                      <a:noFill/>
                    </a:lnT>
                    <a:lnB>
                      <a:noFill/>
                    </a:lnB>
                  </a:tcPr>
                </a:tc>
              </a:tr>
              <a:tr h="368965">
                <a:tc>
                  <a:txBody>
                    <a:bodyPr/>
                    <a:lstStyle/>
                    <a:p>
                      <a:r>
                        <a:rPr lang="en-US" sz="2000">
                          <a:solidFill>
                            <a:schemeClr val="tx1"/>
                          </a:solidFill>
                        </a:rPr>
                        <a:t>4</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a:solidFill>
                            <a:schemeClr val="tx1"/>
                          </a:solidFill>
                          <a:effectLst/>
                          <a:hlinkClick r:id="rId6" tooltip="Kazakhstan"/>
                        </a:rPr>
                        <a:t>Kazakhstan</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r>
                        <a:rPr lang="en-US" sz="2000"/>
                        <a:t>43.0</a:t>
                      </a:r>
                    </a:p>
                  </a:txBody>
                  <a:tcPr marL="60868" marR="60868" marT="30434" marB="30434" anchor="ctr">
                    <a:lnL>
                      <a:noFill/>
                    </a:lnL>
                    <a:lnR>
                      <a:noFill/>
                    </a:lnR>
                    <a:lnT>
                      <a:noFill/>
                    </a:lnT>
                    <a:lnB>
                      <a:noFill/>
                    </a:lnB>
                  </a:tcPr>
                </a:tc>
                <a:tc>
                  <a:txBody>
                    <a:bodyPr/>
                    <a:lstStyle/>
                    <a:p>
                      <a:r>
                        <a:rPr lang="en-US" sz="2000"/>
                        <a:t>9.4</a:t>
                      </a:r>
                    </a:p>
                  </a:txBody>
                  <a:tcPr marL="60868" marR="60868" marT="30434" marB="30434" anchor="ctr">
                    <a:lnL>
                      <a:noFill/>
                    </a:lnL>
                    <a:lnR>
                      <a:noFill/>
                    </a:lnR>
                    <a:lnT>
                      <a:noFill/>
                    </a:lnT>
                    <a:lnB>
                      <a:noFill/>
                    </a:lnB>
                  </a:tcPr>
                </a:tc>
                <a:tc>
                  <a:txBody>
                    <a:bodyPr/>
                    <a:lstStyle/>
                    <a:p>
                      <a:r>
                        <a:rPr lang="en-US" sz="2000"/>
                        <a:t>25.6</a:t>
                      </a:r>
                    </a:p>
                  </a:txBody>
                  <a:tcPr marL="60868" marR="60868" marT="30434" marB="30434" anchor="ctr">
                    <a:lnL>
                      <a:noFill/>
                    </a:lnL>
                    <a:lnR>
                      <a:noFill/>
                    </a:lnR>
                    <a:lnT>
                      <a:noFill/>
                    </a:lnT>
                    <a:lnB>
                      <a:noFill/>
                    </a:lnB>
                  </a:tcPr>
                </a:tc>
                <a:tc>
                  <a:txBody>
                    <a:bodyPr/>
                    <a:lstStyle/>
                    <a:p>
                      <a:r>
                        <a:rPr lang="en-US" sz="2000"/>
                        <a:t>2008</a:t>
                      </a:r>
                    </a:p>
                  </a:txBody>
                  <a:tcPr marL="60868" marR="60868" marT="30434" marB="30434" anchor="ctr">
                    <a:lnL>
                      <a:noFill/>
                    </a:lnL>
                    <a:lnR>
                      <a:noFill/>
                    </a:lnR>
                    <a:lnT>
                      <a:noFill/>
                    </a:lnT>
                    <a:lnB>
                      <a:noFill/>
                    </a:lnB>
                  </a:tcPr>
                </a:tc>
              </a:tr>
              <a:tr h="368965">
                <a:tc>
                  <a:txBody>
                    <a:bodyPr/>
                    <a:lstStyle/>
                    <a:p>
                      <a:r>
                        <a:rPr lang="en-US" sz="2000">
                          <a:solidFill>
                            <a:schemeClr val="tx1"/>
                          </a:solidFill>
                        </a:rPr>
                        <a:t>5</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smtClean="0">
                          <a:solidFill>
                            <a:schemeClr val="tx1"/>
                          </a:solidFill>
                          <a:effectLst/>
                          <a:hlinkClick r:id="rId7" tooltip="Belarus"/>
                        </a:rPr>
                        <a:t>Belarus</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endParaRPr lang="en-US" sz="2000"/>
                    </a:p>
                  </a:txBody>
                  <a:tcPr marL="60868" marR="60868" marT="30434" marB="30434" anchor="ctr">
                    <a:lnL>
                      <a:noFill/>
                    </a:lnL>
                    <a:lnR>
                      <a:noFill/>
                    </a:lnR>
                    <a:lnT>
                      <a:noFill/>
                    </a:lnT>
                    <a:lnB>
                      <a:noFill/>
                    </a:lnB>
                  </a:tcPr>
                </a:tc>
                <a:tc>
                  <a:txBody>
                    <a:bodyPr/>
                    <a:lstStyle/>
                    <a:p>
                      <a:endParaRPr lang="en-US" sz="2000"/>
                    </a:p>
                  </a:txBody>
                  <a:tcPr marL="60868" marR="60868" marT="30434" marB="30434" anchor="ctr">
                    <a:lnL>
                      <a:noFill/>
                    </a:lnL>
                    <a:lnR>
                      <a:noFill/>
                    </a:lnR>
                    <a:lnT>
                      <a:noFill/>
                    </a:lnT>
                    <a:lnB>
                      <a:noFill/>
                    </a:lnB>
                  </a:tcPr>
                </a:tc>
                <a:tc>
                  <a:txBody>
                    <a:bodyPr/>
                    <a:lstStyle/>
                    <a:p>
                      <a:r>
                        <a:rPr lang="en-US" sz="2000"/>
                        <a:t>25.3</a:t>
                      </a:r>
                    </a:p>
                  </a:txBody>
                  <a:tcPr marL="60868" marR="60868" marT="30434" marB="30434" anchor="ctr">
                    <a:lnL>
                      <a:noFill/>
                    </a:lnL>
                    <a:lnR>
                      <a:noFill/>
                    </a:lnR>
                    <a:lnT>
                      <a:noFill/>
                    </a:lnT>
                    <a:lnB>
                      <a:noFill/>
                    </a:lnB>
                  </a:tcPr>
                </a:tc>
                <a:tc>
                  <a:txBody>
                    <a:bodyPr/>
                    <a:lstStyle/>
                    <a:p>
                      <a:r>
                        <a:rPr lang="en-US" sz="2000"/>
                        <a:t>2010</a:t>
                      </a:r>
                    </a:p>
                  </a:txBody>
                  <a:tcPr marL="60868" marR="60868" marT="30434" marB="30434" anchor="ctr">
                    <a:lnL>
                      <a:noFill/>
                    </a:lnL>
                    <a:lnR>
                      <a:noFill/>
                    </a:lnR>
                    <a:lnT>
                      <a:noFill/>
                    </a:lnT>
                    <a:lnB>
                      <a:noFill/>
                    </a:lnB>
                  </a:tcPr>
                </a:tc>
              </a:tr>
              <a:tr h="368965">
                <a:tc>
                  <a:txBody>
                    <a:bodyPr/>
                    <a:lstStyle/>
                    <a:p>
                      <a:r>
                        <a:rPr lang="en-US" sz="2000" dirty="0">
                          <a:solidFill>
                            <a:schemeClr val="tx1"/>
                          </a:solidFill>
                        </a:rPr>
                        <a:t>6</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smtClean="0">
                          <a:solidFill>
                            <a:schemeClr val="tx1"/>
                          </a:solidFill>
                          <a:effectLst/>
                          <a:hlinkClick r:id="rId8" tooltip="Hungary"/>
                        </a:rPr>
                        <a:t>Hungary</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r>
                        <a:rPr lang="en-US" sz="2000"/>
                        <a:t>40.0</a:t>
                      </a:r>
                    </a:p>
                  </a:txBody>
                  <a:tcPr marL="60868" marR="60868" marT="30434" marB="30434" anchor="ctr">
                    <a:lnL>
                      <a:noFill/>
                    </a:lnL>
                    <a:lnR>
                      <a:noFill/>
                    </a:lnR>
                    <a:lnT>
                      <a:noFill/>
                    </a:lnT>
                    <a:lnB>
                      <a:noFill/>
                    </a:lnB>
                  </a:tcPr>
                </a:tc>
                <a:tc>
                  <a:txBody>
                    <a:bodyPr/>
                    <a:lstStyle/>
                    <a:p>
                      <a:r>
                        <a:rPr lang="en-US" sz="2000"/>
                        <a:t>10.6</a:t>
                      </a:r>
                    </a:p>
                  </a:txBody>
                  <a:tcPr marL="60868" marR="60868" marT="30434" marB="30434" anchor="ctr">
                    <a:lnL>
                      <a:noFill/>
                    </a:lnL>
                    <a:lnR>
                      <a:noFill/>
                    </a:lnR>
                    <a:lnT>
                      <a:noFill/>
                    </a:lnT>
                    <a:lnB>
                      <a:noFill/>
                    </a:lnB>
                  </a:tcPr>
                </a:tc>
                <a:tc>
                  <a:txBody>
                    <a:bodyPr/>
                    <a:lstStyle/>
                    <a:p>
                      <a:r>
                        <a:rPr lang="en-US" sz="2000"/>
                        <a:t>24.6</a:t>
                      </a:r>
                    </a:p>
                  </a:txBody>
                  <a:tcPr marL="60868" marR="60868" marT="30434" marB="30434" anchor="ctr">
                    <a:lnL>
                      <a:noFill/>
                    </a:lnL>
                    <a:lnR>
                      <a:noFill/>
                    </a:lnR>
                    <a:lnT>
                      <a:noFill/>
                    </a:lnT>
                    <a:lnB>
                      <a:noFill/>
                    </a:lnB>
                  </a:tcPr>
                </a:tc>
                <a:tc>
                  <a:txBody>
                    <a:bodyPr/>
                    <a:lstStyle/>
                    <a:p>
                      <a:r>
                        <a:rPr lang="en-US" sz="2000"/>
                        <a:t>2009</a:t>
                      </a:r>
                    </a:p>
                  </a:txBody>
                  <a:tcPr marL="60868" marR="60868" marT="30434" marB="30434" anchor="ctr">
                    <a:lnL>
                      <a:noFill/>
                    </a:lnL>
                    <a:lnR>
                      <a:noFill/>
                    </a:lnR>
                    <a:lnT>
                      <a:noFill/>
                    </a:lnT>
                    <a:lnB>
                      <a:noFill/>
                    </a:lnB>
                  </a:tcPr>
                </a:tc>
              </a:tr>
              <a:tr h="352940">
                <a:tc>
                  <a:txBody>
                    <a:bodyPr/>
                    <a:lstStyle/>
                    <a:p>
                      <a:r>
                        <a:rPr lang="en-US" sz="2000">
                          <a:solidFill>
                            <a:schemeClr val="tx1"/>
                          </a:solidFill>
                        </a:rPr>
                        <a:t>7</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smtClean="0">
                          <a:solidFill>
                            <a:schemeClr val="tx1"/>
                          </a:solidFill>
                          <a:effectLst/>
                          <a:hlinkClick r:id="rId9" tooltip="Japan"/>
                        </a:rPr>
                        <a:t>Japan</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r>
                        <a:rPr lang="en-US" sz="2000"/>
                        <a:t>33.5</a:t>
                      </a:r>
                    </a:p>
                  </a:txBody>
                  <a:tcPr marL="60868" marR="60868" marT="30434" marB="30434" anchor="ctr">
                    <a:lnL>
                      <a:noFill/>
                    </a:lnL>
                    <a:lnR>
                      <a:noFill/>
                    </a:lnR>
                    <a:lnT>
                      <a:noFill/>
                    </a:lnT>
                    <a:lnB>
                      <a:noFill/>
                    </a:lnB>
                  </a:tcPr>
                </a:tc>
                <a:tc>
                  <a:txBody>
                    <a:bodyPr/>
                    <a:lstStyle/>
                    <a:p>
                      <a:r>
                        <a:rPr lang="en-US" sz="2000"/>
                        <a:t>14.6</a:t>
                      </a:r>
                    </a:p>
                  </a:txBody>
                  <a:tcPr marL="60868" marR="60868" marT="30434" marB="30434" anchor="ctr">
                    <a:lnL>
                      <a:noFill/>
                    </a:lnL>
                    <a:lnR>
                      <a:noFill/>
                    </a:lnR>
                    <a:lnT>
                      <a:noFill/>
                    </a:lnT>
                    <a:lnB>
                      <a:noFill/>
                    </a:lnB>
                  </a:tcPr>
                </a:tc>
                <a:tc>
                  <a:txBody>
                    <a:bodyPr/>
                    <a:lstStyle/>
                    <a:p>
                      <a:r>
                        <a:rPr lang="en-US" sz="2000"/>
                        <a:t>23.8</a:t>
                      </a:r>
                    </a:p>
                  </a:txBody>
                  <a:tcPr marL="60868" marR="60868" marT="30434" marB="30434" anchor="ctr">
                    <a:lnL>
                      <a:noFill/>
                    </a:lnL>
                    <a:lnR>
                      <a:noFill/>
                    </a:lnR>
                    <a:lnT>
                      <a:noFill/>
                    </a:lnT>
                    <a:lnB>
                      <a:noFill/>
                    </a:lnB>
                  </a:tcPr>
                </a:tc>
                <a:tc>
                  <a:txBody>
                    <a:bodyPr/>
                    <a:lstStyle/>
                    <a:p>
                      <a:r>
                        <a:rPr lang="en-US" sz="2000"/>
                        <a:t>2011</a:t>
                      </a:r>
                    </a:p>
                  </a:txBody>
                  <a:tcPr marL="60868" marR="60868" marT="30434" marB="30434" anchor="ctr">
                    <a:lnL>
                      <a:noFill/>
                    </a:lnL>
                    <a:lnR>
                      <a:noFill/>
                    </a:lnR>
                    <a:lnT>
                      <a:noFill/>
                    </a:lnT>
                    <a:lnB>
                      <a:noFill/>
                    </a:lnB>
                  </a:tcPr>
                </a:tc>
              </a:tr>
              <a:tr h="368965">
                <a:tc>
                  <a:txBody>
                    <a:bodyPr/>
                    <a:lstStyle/>
                    <a:p>
                      <a:r>
                        <a:rPr lang="en-US" sz="2000">
                          <a:solidFill>
                            <a:schemeClr val="tx1"/>
                          </a:solidFill>
                        </a:rPr>
                        <a:t>8</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a:solidFill>
                            <a:schemeClr val="tx1"/>
                          </a:solidFill>
                          <a:effectLst/>
                          <a:hlinkClick r:id="rId10" tooltip="Latvia"/>
                        </a:rPr>
                        <a:t>Latvia</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r>
                        <a:rPr lang="en-US" sz="2000"/>
                        <a:t>40.0</a:t>
                      </a:r>
                    </a:p>
                  </a:txBody>
                  <a:tcPr marL="60868" marR="60868" marT="30434" marB="30434" anchor="ctr">
                    <a:lnL>
                      <a:noFill/>
                    </a:lnL>
                    <a:lnR>
                      <a:noFill/>
                    </a:lnR>
                    <a:lnT>
                      <a:noFill/>
                    </a:lnT>
                    <a:lnB>
                      <a:noFill/>
                    </a:lnB>
                  </a:tcPr>
                </a:tc>
                <a:tc>
                  <a:txBody>
                    <a:bodyPr/>
                    <a:lstStyle/>
                    <a:p>
                      <a:r>
                        <a:rPr lang="en-US" sz="2000" dirty="0"/>
                        <a:t>8.2</a:t>
                      </a:r>
                    </a:p>
                  </a:txBody>
                  <a:tcPr marL="60868" marR="60868" marT="30434" marB="30434" anchor="ctr">
                    <a:lnL>
                      <a:noFill/>
                    </a:lnL>
                    <a:lnR>
                      <a:noFill/>
                    </a:lnR>
                    <a:lnT>
                      <a:noFill/>
                    </a:lnT>
                    <a:lnB>
                      <a:noFill/>
                    </a:lnB>
                  </a:tcPr>
                </a:tc>
                <a:tc>
                  <a:txBody>
                    <a:bodyPr/>
                    <a:lstStyle/>
                    <a:p>
                      <a:r>
                        <a:rPr lang="en-US" sz="2000"/>
                        <a:t>22.9</a:t>
                      </a:r>
                    </a:p>
                  </a:txBody>
                  <a:tcPr marL="60868" marR="60868" marT="30434" marB="30434" anchor="ctr">
                    <a:lnL>
                      <a:noFill/>
                    </a:lnL>
                    <a:lnR>
                      <a:noFill/>
                    </a:lnR>
                    <a:lnT>
                      <a:noFill/>
                    </a:lnT>
                    <a:lnB>
                      <a:noFill/>
                    </a:lnB>
                  </a:tcPr>
                </a:tc>
                <a:tc>
                  <a:txBody>
                    <a:bodyPr/>
                    <a:lstStyle/>
                    <a:p>
                      <a:r>
                        <a:rPr lang="en-US" sz="2000"/>
                        <a:t>2009</a:t>
                      </a:r>
                    </a:p>
                  </a:txBody>
                  <a:tcPr marL="60868" marR="60868" marT="30434" marB="30434" anchor="ctr">
                    <a:lnL>
                      <a:noFill/>
                    </a:lnL>
                    <a:lnR>
                      <a:noFill/>
                    </a:lnR>
                    <a:lnT>
                      <a:noFill/>
                    </a:lnT>
                    <a:lnB>
                      <a:noFill/>
                    </a:lnB>
                  </a:tcPr>
                </a:tc>
              </a:tr>
              <a:tr h="349119">
                <a:tc>
                  <a:txBody>
                    <a:bodyPr/>
                    <a:lstStyle/>
                    <a:p>
                      <a:r>
                        <a:rPr lang="en-US" sz="2000" dirty="0">
                          <a:solidFill>
                            <a:schemeClr val="tx1"/>
                          </a:solidFill>
                        </a:rPr>
                        <a:t>9</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smtClean="0">
                          <a:solidFill>
                            <a:schemeClr val="tx1"/>
                          </a:solidFill>
                          <a:effectLst/>
                        </a:rPr>
                        <a:t>China</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endParaRPr lang="en-US" sz="2000" dirty="0"/>
                    </a:p>
                  </a:txBody>
                  <a:tcPr marL="60868" marR="60868" marT="30434" marB="30434" anchor="ctr">
                    <a:lnL>
                      <a:noFill/>
                    </a:lnL>
                    <a:lnR>
                      <a:noFill/>
                    </a:lnR>
                    <a:lnT>
                      <a:noFill/>
                    </a:lnT>
                    <a:lnB>
                      <a:noFill/>
                    </a:lnB>
                  </a:tcPr>
                </a:tc>
                <a:tc>
                  <a:txBody>
                    <a:bodyPr/>
                    <a:lstStyle/>
                    <a:p>
                      <a:endParaRPr lang="en-US" sz="2000" dirty="0"/>
                    </a:p>
                  </a:txBody>
                  <a:tcPr marL="60868" marR="60868" marT="30434" marB="30434" anchor="ctr">
                    <a:lnL>
                      <a:noFill/>
                    </a:lnL>
                    <a:lnR>
                      <a:noFill/>
                    </a:lnR>
                    <a:lnT>
                      <a:noFill/>
                    </a:lnT>
                    <a:lnB>
                      <a:noFill/>
                    </a:lnB>
                  </a:tcPr>
                </a:tc>
                <a:tc>
                  <a:txBody>
                    <a:bodyPr/>
                    <a:lstStyle/>
                    <a:p>
                      <a:r>
                        <a:rPr lang="en-US" sz="2000" dirty="0"/>
                        <a:t>22.23</a:t>
                      </a:r>
                    </a:p>
                  </a:txBody>
                  <a:tcPr marL="60868" marR="60868" marT="30434" marB="30434" anchor="ctr">
                    <a:lnL>
                      <a:noFill/>
                    </a:lnL>
                    <a:lnR>
                      <a:noFill/>
                    </a:lnR>
                    <a:lnT>
                      <a:noFill/>
                    </a:lnT>
                    <a:lnB>
                      <a:noFill/>
                    </a:lnB>
                  </a:tcPr>
                </a:tc>
                <a:tc>
                  <a:txBody>
                    <a:bodyPr/>
                    <a:lstStyle/>
                    <a:p>
                      <a:r>
                        <a:rPr lang="en-US" sz="2000" dirty="0"/>
                        <a:t>2010</a:t>
                      </a:r>
                    </a:p>
                  </a:txBody>
                  <a:tcPr marL="60868" marR="60868" marT="30434" marB="30434" anchor="ctr">
                    <a:lnL>
                      <a:noFill/>
                    </a:lnL>
                    <a:lnR>
                      <a:noFill/>
                    </a:lnR>
                    <a:lnT>
                      <a:noFill/>
                    </a:lnT>
                    <a:lnB>
                      <a:noFill/>
                    </a:lnB>
                  </a:tcPr>
                </a:tc>
              </a:tr>
              <a:tr h="368965">
                <a:tc>
                  <a:txBody>
                    <a:bodyPr/>
                    <a:lstStyle/>
                    <a:p>
                      <a:r>
                        <a:rPr lang="en-US" sz="2000" dirty="0">
                          <a:solidFill>
                            <a:schemeClr val="tx1"/>
                          </a:solidFill>
                        </a:rPr>
                        <a:t>10</a:t>
                      </a:r>
                    </a:p>
                  </a:txBody>
                  <a:tcPr marL="60868" marR="60868" marT="30434" marB="30434" anchor="ctr">
                    <a:lnL>
                      <a:noFill/>
                    </a:lnL>
                    <a:lnR>
                      <a:noFill/>
                    </a:lnR>
                    <a:lnT>
                      <a:noFill/>
                    </a:lnT>
                    <a:lnB>
                      <a:noFill/>
                    </a:lnB>
                  </a:tcPr>
                </a:tc>
                <a:tc>
                  <a:txBody>
                    <a:bodyPr/>
                    <a:lstStyle/>
                    <a:p>
                      <a:pPr algn="l"/>
                      <a:r>
                        <a:rPr lang="en-US" sz="2000" dirty="0">
                          <a:solidFill>
                            <a:schemeClr val="tx1"/>
                          </a:solidFill>
                          <a:effectLst/>
                        </a:rPr>
                        <a:t> </a:t>
                      </a:r>
                      <a:r>
                        <a:rPr lang="en-US" sz="2000" dirty="0">
                          <a:solidFill>
                            <a:schemeClr val="tx1"/>
                          </a:solidFill>
                          <a:effectLst/>
                          <a:hlinkClick r:id="rId11" tooltip="Slovenia"/>
                        </a:rPr>
                        <a:t>Slovenia</a:t>
                      </a:r>
                      <a:endParaRPr lang="en-US" sz="2000" dirty="0">
                        <a:solidFill>
                          <a:schemeClr val="tx1"/>
                        </a:solidFill>
                        <a:effectLst/>
                      </a:endParaRPr>
                    </a:p>
                  </a:txBody>
                  <a:tcPr marL="60868" marR="60868" marT="30434" marB="30434" anchor="ctr">
                    <a:lnL>
                      <a:noFill/>
                    </a:lnL>
                    <a:lnR>
                      <a:noFill/>
                    </a:lnR>
                    <a:lnT>
                      <a:noFill/>
                    </a:lnT>
                    <a:lnB>
                      <a:noFill/>
                    </a:lnB>
                  </a:tcPr>
                </a:tc>
                <a:tc>
                  <a:txBody>
                    <a:bodyPr/>
                    <a:lstStyle/>
                    <a:p>
                      <a:r>
                        <a:rPr lang="en-US" sz="2000" dirty="0"/>
                        <a:t>34.6</a:t>
                      </a:r>
                    </a:p>
                  </a:txBody>
                  <a:tcPr marL="60868" marR="60868" marT="30434" marB="30434" anchor="ctr">
                    <a:lnL>
                      <a:noFill/>
                    </a:lnL>
                    <a:lnR>
                      <a:noFill/>
                    </a:lnR>
                    <a:lnT>
                      <a:noFill/>
                    </a:lnT>
                    <a:lnB>
                      <a:noFill/>
                    </a:lnB>
                  </a:tcPr>
                </a:tc>
                <a:tc>
                  <a:txBody>
                    <a:bodyPr/>
                    <a:lstStyle/>
                    <a:p>
                      <a:r>
                        <a:rPr lang="en-US" sz="2000" dirty="0"/>
                        <a:t>9.4</a:t>
                      </a:r>
                    </a:p>
                  </a:txBody>
                  <a:tcPr marL="60868" marR="60868" marT="30434" marB="30434" anchor="ctr">
                    <a:lnL>
                      <a:noFill/>
                    </a:lnL>
                    <a:lnR>
                      <a:noFill/>
                    </a:lnR>
                    <a:lnT>
                      <a:noFill/>
                    </a:lnT>
                    <a:lnB>
                      <a:noFill/>
                    </a:lnB>
                  </a:tcPr>
                </a:tc>
                <a:tc>
                  <a:txBody>
                    <a:bodyPr/>
                    <a:lstStyle/>
                    <a:p>
                      <a:r>
                        <a:rPr lang="en-US" sz="2000" dirty="0"/>
                        <a:t>21.9</a:t>
                      </a:r>
                    </a:p>
                  </a:txBody>
                  <a:tcPr marL="60868" marR="60868" marT="30434" marB="30434" anchor="ctr">
                    <a:lnL>
                      <a:noFill/>
                    </a:lnL>
                    <a:lnR>
                      <a:noFill/>
                    </a:lnR>
                    <a:lnT>
                      <a:noFill/>
                    </a:lnT>
                    <a:lnB>
                      <a:noFill/>
                    </a:lnB>
                  </a:tcPr>
                </a:tc>
                <a:tc>
                  <a:txBody>
                    <a:bodyPr/>
                    <a:lstStyle/>
                    <a:p>
                      <a:r>
                        <a:rPr lang="en-US" sz="2000" dirty="0"/>
                        <a:t>2009</a:t>
                      </a:r>
                    </a:p>
                  </a:txBody>
                  <a:tcPr marL="60868" marR="60868" marT="30434" marB="30434" anchor="ctr">
                    <a:lnL>
                      <a:noFill/>
                    </a:lnL>
                    <a:lnR>
                      <a:noFill/>
                    </a:lnR>
                    <a:lnT>
                      <a:noFill/>
                    </a:lnT>
                    <a:lnB>
                      <a:noFill/>
                    </a:lnB>
                  </a:tcPr>
                </a:tc>
              </a:tr>
              <a:tr h="368965">
                <a:tc>
                  <a:txBody>
                    <a:bodyPr/>
                    <a:lstStyle/>
                    <a:p>
                      <a:r>
                        <a:rPr lang="en-US" dirty="0">
                          <a:solidFill>
                            <a:schemeClr val="tx1"/>
                          </a:solidFill>
                        </a:rPr>
                        <a:t>19</a:t>
                      </a:r>
                    </a:p>
                  </a:txBody>
                  <a:tcPr anchor="ctr">
                    <a:lnL>
                      <a:noFill/>
                    </a:lnL>
                    <a:lnR>
                      <a:noFill/>
                    </a:lnR>
                    <a:lnT>
                      <a:noFill/>
                    </a:lnT>
                    <a:lnB>
                      <a:noFill/>
                    </a:lnB>
                  </a:tcPr>
                </a:tc>
                <a:tc>
                  <a:txBody>
                    <a:bodyPr/>
                    <a:lstStyle/>
                    <a:p>
                      <a:pPr algn="l"/>
                      <a:r>
                        <a:rPr lang="en-US" dirty="0">
                          <a:solidFill>
                            <a:schemeClr val="tx1"/>
                          </a:solidFill>
                          <a:effectLst/>
                        </a:rPr>
                        <a:t> </a:t>
                      </a:r>
                      <a:r>
                        <a:rPr lang="en-US" dirty="0" smtClean="0">
                          <a:solidFill>
                            <a:schemeClr val="tx1"/>
                          </a:solidFill>
                          <a:effectLst/>
                          <a:hlinkClick r:id="rId12" tooltip="Finland"/>
                        </a:rPr>
                        <a:t>Finland</a:t>
                      </a:r>
                      <a:endParaRPr lang="en-US" dirty="0">
                        <a:solidFill>
                          <a:schemeClr val="tx1"/>
                        </a:solidFill>
                        <a:effectLst/>
                      </a:endParaRPr>
                    </a:p>
                  </a:txBody>
                  <a:tcPr anchor="ctr">
                    <a:lnL>
                      <a:noFill/>
                    </a:lnL>
                    <a:lnR>
                      <a:noFill/>
                    </a:lnR>
                    <a:lnT>
                      <a:noFill/>
                    </a:lnT>
                    <a:lnB>
                      <a:noFill/>
                    </a:lnB>
                  </a:tcPr>
                </a:tc>
                <a:tc>
                  <a:txBody>
                    <a:bodyPr/>
                    <a:lstStyle/>
                    <a:p>
                      <a:r>
                        <a:rPr lang="en-US"/>
                        <a:t>27.2</a:t>
                      </a:r>
                    </a:p>
                  </a:txBody>
                  <a:tcPr anchor="ctr">
                    <a:lnL>
                      <a:noFill/>
                    </a:lnL>
                    <a:lnR>
                      <a:noFill/>
                    </a:lnR>
                    <a:lnT>
                      <a:noFill/>
                    </a:lnT>
                    <a:lnB>
                      <a:noFill/>
                    </a:lnB>
                  </a:tcPr>
                </a:tc>
                <a:tc>
                  <a:txBody>
                    <a:bodyPr/>
                    <a:lstStyle/>
                    <a:p>
                      <a:r>
                        <a:rPr lang="en-US"/>
                        <a:t>8.6</a:t>
                      </a:r>
                    </a:p>
                  </a:txBody>
                  <a:tcPr anchor="ctr">
                    <a:lnL>
                      <a:noFill/>
                    </a:lnL>
                    <a:lnR>
                      <a:noFill/>
                    </a:lnR>
                    <a:lnT>
                      <a:noFill/>
                    </a:lnT>
                    <a:lnB>
                      <a:noFill/>
                    </a:lnB>
                  </a:tcPr>
                </a:tc>
                <a:tc>
                  <a:txBody>
                    <a:bodyPr/>
                    <a:lstStyle/>
                    <a:p>
                      <a:r>
                        <a:rPr lang="en-US"/>
                        <a:t>17.6</a:t>
                      </a:r>
                    </a:p>
                  </a:txBody>
                  <a:tcPr anchor="ctr">
                    <a:lnL>
                      <a:noFill/>
                    </a:lnL>
                    <a:lnR>
                      <a:noFill/>
                    </a:lnR>
                    <a:lnT>
                      <a:noFill/>
                    </a:lnT>
                    <a:lnB>
                      <a:noFill/>
                    </a:lnB>
                  </a:tcPr>
                </a:tc>
                <a:tc>
                  <a:txBody>
                    <a:bodyPr/>
                    <a:lstStyle/>
                    <a:p>
                      <a:r>
                        <a:rPr lang="en-US" dirty="0"/>
                        <a:t>2010</a:t>
                      </a:r>
                    </a:p>
                  </a:txBody>
                  <a:tcPr anchor="ctr">
                    <a:lnL>
                      <a:noFill/>
                    </a:lnL>
                    <a:lnR>
                      <a:noFill/>
                    </a:lnR>
                    <a:lnT>
                      <a:noFill/>
                    </a:lnT>
                    <a:lnB>
                      <a:noFill/>
                    </a:lnB>
                  </a:tcPr>
                </a:tc>
              </a:tr>
              <a:tr h="368965">
                <a:tc>
                  <a:txBody>
                    <a:bodyPr/>
                    <a:lstStyle/>
                    <a:p>
                      <a:r>
                        <a:rPr lang="en-US" dirty="0">
                          <a:solidFill>
                            <a:schemeClr val="tx1"/>
                          </a:solidFill>
                        </a:rPr>
                        <a:t>38</a:t>
                      </a:r>
                    </a:p>
                  </a:txBody>
                  <a:tcPr anchor="ctr">
                    <a:lnL>
                      <a:noFill/>
                    </a:lnL>
                    <a:lnR>
                      <a:noFill/>
                    </a:lnR>
                    <a:lnT>
                      <a:noFill/>
                    </a:lnT>
                    <a:lnB>
                      <a:noFill/>
                    </a:lnB>
                  </a:tcPr>
                </a:tc>
                <a:tc>
                  <a:txBody>
                    <a:bodyPr/>
                    <a:lstStyle/>
                    <a:p>
                      <a:pPr algn="l"/>
                      <a:r>
                        <a:rPr lang="en-US" dirty="0">
                          <a:solidFill>
                            <a:schemeClr val="tx1"/>
                          </a:solidFill>
                          <a:effectLst/>
                        </a:rPr>
                        <a:t> </a:t>
                      </a:r>
                      <a:r>
                        <a:rPr lang="en-US" dirty="0">
                          <a:solidFill>
                            <a:schemeClr val="tx1"/>
                          </a:solidFill>
                          <a:effectLst/>
                          <a:hlinkClick r:id="rId13" tooltip="Canada"/>
                        </a:rPr>
                        <a:t>Canada</a:t>
                      </a:r>
                      <a:endParaRPr lang="en-US" dirty="0">
                        <a:solidFill>
                          <a:schemeClr val="tx1"/>
                        </a:solidFill>
                        <a:effectLst/>
                      </a:endParaRPr>
                    </a:p>
                  </a:txBody>
                  <a:tcPr anchor="ctr">
                    <a:lnL>
                      <a:noFill/>
                    </a:lnL>
                    <a:lnR>
                      <a:noFill/>
                    </a:lnR>
                    <a:lnT>
                      <a:noFill/>
                    </a:lnT>
                    <a:lnB>
                      <a:noFill/>
                    </a:lnB>
                  </a:tcPr>
                </a:tc>
                <a:tc>
                  <a:txBody>
                    <a:bodyPr/>
                    <a:lstStyle/>
                    <a:p>
                      <a:r>
                        <a:rPr lang="en-US"/>
                        <a:t>17.3</a:t>
                      </a:r>
                    </a:p>
                  </a:txBody>
                  <a:tcPr anchor="ctr">
                    <a:lnL>
                      <a:noFill/>
                    </a:lnL>
                    <a:lnR>
                      <a:noFill/>
                    </a:lnR>
                    <a:lnT>
                      <a:noFill/>
                    </a:lnT>
                    <a:lnB>
                      <a:noFill/>
                    </a:lnB>
                  </a:tcPr>
                </a:tc>
                <a:tc>
                  <a:txBody>
                    <a:bodyPr/>
                    <a:lstStyle/>
                    <a:p>
                      <a:r>
                        <a:rPr lang="en-US"/>
                        <a:t>5.4</a:t>
                      </a:r>
                    </a:p>
                  </a:txBody>
                  <a:tcPr anchor="ctr">
                    <a:lnL>
                      <a:noFill/>
                    </a:lnL>
                    <a:lnR>
                      <a:noFill/>
                    </a:lnR>
                    <a:lnT>
                      <a:noFill/>
                    </a:lnT>
                    <a:lnB>
                      <a:noFill/>
                    </a:lnB>
                  </a:tcPr>
                </a:tc>
                <a:tc>
                  <a:txBody>
                    <a:bodyPr/>
                    <a:lstStyle/>
                    <a:p>
                      <a:r>
                        <a:rPr lang="en-US"/>
                        <a:t>11.3</a:t>
                      </a:r>
                    </a:p>
                  </a:txBody>
                  <a:tcPr anchor="ctr">
                    <a:lnL>
                      <a:noFill/>
                    </a:lnL>
                    <a:lnR>
                      <a:noFill/>
                    </a:lnR>
                    <a:lnT>
                      <a:noFill/>
                    </a:lnT>
                    <a:lnB>
                      <a:noFill/>
                    </a:lnB>
                  </a:tcPr>
                </a:tc>
                <a:tc>
                  <a:txBody>
                    <a:bodyPr/>
                    <a:lstStyle/>
                    <a:p>
                      <a:r>
                        <a:rPr lang="en-US" dirty="0"/>
                        <a:t>2004</a:t>
                      </a:r>
                    </a:p>
                  </a:txBody>
                  <a:tcPr anchor="ctr">
                    <a:lnL>
                      <a:noFill/>
                    </a:lnL>
                    <a:lnR>
                      <a:noFill/>
                    </a:lnR>
                    <a:lnT>
                      <a:noFill/>
                    </a:lnT>
                    <a:lnB>
                      <a:noFill/>
                    </a:lnB>
                  </a:tcPr>
                </a:tc>
              </a:tr>
              <a:tr h="368965">
                <a:tc>
                  <a:txBody>
                    <a:bodyPr/>
                    <a:lstStyle/>
                    <a:p>
                      <a:r>
                        <a:rPr lang="en-US" dirty="0">
                          <a:solidFill>
                            <a:schemeClr val="tx1"/>
                          </a:solidFill>
                        </a:rPr>
                        <a:t>41</a:t>
                      </a:r>
                    </a:p>
                  </a:txBody>
                  <a:tcPr anchor="ctr">
                    <a:lnL>
                      <a:noFill/>
                    </a:lnL>
                    <a:lnR>
                      <a:noFill/>
                    </a:lnR>
                    <a:lnT>
                      <a:noFill/>
                    </a:lnT>
                    <a:lnB>
                      <a:noFill/>
                    </a:lnB>
                  </a:tcPr>
                </a:tc>
                <a:tc>
                  <a:txBody>
                    <a:bodyPr/>
                    <a:lstStyle/>
                    <a:p>
                      <a:pPr algn="l"/>
                      <a:r>
                        <a:rPr lang="en-US" dirty="0">
                          <a:solidFill>
                            <a:schemeClr val="tx1"/>
                          </a:solidFill>
                          <a:effectLst/>
                        </a:rPr>
                        <a:t> </a:t>
                      </a:r>
                      <a:r>
                        <a:rPr lang="en-US" dirty="0">
                          <a:solidFill>
                            <a:schemeClr val="tx1"/>
                          </a:solidFill>
                          <a:effectLst/>
                          <a:hlinkClick r:id="rId14" tooltip="United States"/>
                        </a:rPr>
                        <a:t>United States</a:t>
                      </a:r>
                      <a:r>
                        <a:rPr lang="en-US" dirty="0">
                          <a:solidFill>
                            <a:schemeClr val="tx1"/>
                          </a:solidFill>
                          <a:effectLst/>
                        </a:rPr>
                        <a:t> </a:t>
                      </a:r>
                    </a:p>
                  </a:txBody>
                  <a:tcPr anchor="ctr">
                    <a:lnL>
                      <a:noFill/>
                    </a:lnL>
                    <a:lnR>
                      <a:noFill/>
                    </a:lnR>
                    <a:lnT>
                      <a:noFill/>
                    </a:lnT>
                    <a:lnB>
                      <a:noFill/>
                    </a:lnB>
                  </a:tcPr>
                </a:tc>
                <a:tc>
                  <a:txBody>
                    <a:bodyPr/>
                    <a:lstStyle/>
                    <a:p>
                      <a:r>
                        <a:rPr lang="en-US"/>
                        <a:t>19.0</a:t>
                      </a:r>
                    </a:p>
                  </a:txBody>
                  <a:tcPr anchor="ctr">
                    <a:lnL>
                      <a:noFill/>
                    </a:lnL>
                    <a:lnR>
                      <a:noFill/>
                    </a:lnR>
                    <a:lnT>
                      <a:noFill/>
                    </a:lnT>
                    <a:lnB>
                      <a:noFill/>
                    </a:lnB>
                  </a:tcPr>
                </a:tc>
                <a:tc>
                  <a:txBody>
                    <a:bodyPr/>
                    <a:lstStyle/>
                    <a:p>
                      <a:r>
                        <a:rPr lang="en-US"/>
                        <a:t>4.9</a:t>
                      </a:r>
                    </a:p>
                  </a:txBody>
                  <a:tcPr anchor="ctr">
                    <a:lnL>
                      <a:noFill/>
                    </a:lnL>
                    <a:lnR>
                      <a:noFill/>
                    </a:lnR>
                    <a:lnT>
                      <a:noFill/>
                    </a:lnT>
                    <a:lnB>
                      <a:noFill/>
                    </a:lnB>
                  </a:tcPr>
                </a:tc>
                <a:tc>
                  <a:txBody>
                    <a:bodyPr/>
                    <a:lstStyle/>
                    <a:p>
                      <a:r>
                        <a:rPr lang="en-US"/>
                        <a:t>11.8</a:t>
                      </a:r>
                    </a:p>
                  </a:txBody>
                  <a:tcPr anchor="ctr">
                    <a:lnL>
                      <a:noFill/>
                    </a:lnL>
                    <a:lnR>
                      <a:noFill/>
                    </a:lnR>
                    <a:lnT>
                      <a:noFill/>
                    </a:lnT>
                    <a:lnB>
                      <a:noFill/>
                    </a:lnB>
                  </a:tcPr>
                </a:tc>
                <a:tc>
                  <a:txBody>
                    <a:bodyPr/>
                    <a:lstStyle/>
                    <a:p>
                      <a:r>
                        <a:rPr lang="en-US" dirty="0"/>
                        <a:t>2008</a:t>
                      </a:r>
                    </a:p>
                  </a:txBody>
                  <a:tcPr anchor="ctr">
                    <a:lnL>
                      <a:noFill/>
                    </a:lnL>
                    <a:lnR>
                      <a:noFill/>
                    </a:lnR>
                    <a:lnT>
                      <a:noFill/>
                    </a:lnT>
                    <a:lnB>
                      <a:noFill/>
                    </a:lnB>
                  </a:tcPr>
                </a:tc>
              </a:tr>
              <a:tr h="368965">
                <a:tc>
                  <a:txBody>
                    <a:bodyPr/>
                    <a:lstStyle/>
                    <a:p>
                      <a:r>
                        <a:rPr lang="en-US" dirty="0">
                          <a:solidFill>
                            <a:schemeClr val="tx1"/>
                          </a:solidFill>
                        </a:rPr>
                        <a:t>95</a:t>
                      </a:r>
                    </a:p>
                  </a:txBody>
                  <a:tcPr anchor="ctr">
                    <a:lnL>
                      <a:noFill/>
                    </a:lnL>
                    <a:lnR>
                      <a:noFill/>
                    </a:lnR>
                    <a:lnT>
                      <a:noFill/>
                    </a:lnT>
                    <a:lnB>
                      <a:noFill/>
                    </a:lnB>
                  </a:tcPr>
                </a:tc>
                <a:tc>
                  <a:txBody>
                    <a:bodyPr/>
                    <a:lstStyle/>
                    <a:p>
                      <a:pPr algn="l"/>
                      <a:r>
                        <a:rPr lang="en-US" dirty="0">
                          <a:solidFill>
                            <a:schemeClr val="tx1"/>
                          </a:solidFill>
                          <a:effectLst/>
                        </a:rPr>
                        <a:t> </a:t>
                      </a:r>
                      <a:r>
                        <a:rPr lang="en-US" dirty="0">
                          <a:solidFill>
                            <a:schemeClr val="tx1"/>
                          </a:solidFill>
                          <a:effectLst/>
                          <a:hlinkClick r:id="rId15" tooltip="Peru"/>
                        </a:rPr>
                        <a:t>Peru</a:t>
                      </a:r>
                      <a:endParaRPr lang="en-US" dirty="0">
                        <a:solidFill>
                          <a:schemeClr val="tx1"/>
                        </a:solidFill>
                        <a:effectLst/>
                      </a:endParaRPr>
                    </a:p>
                  </a:txBody>
                  <a:tcPr anchor="ctr">
                    <a:lnL>
                      <a:noFill/>
                    </a:lnL>
                    <a:lnR>
                      <a:noFill/>
                    </a:lnR>
                    <a:lnT>
                      <a:noFill/>
                    </a:lnT>
                    <a:lnB>
                      <a:noFill/>
                    </a:lnB>
                  </a:tcPr>
                </a:tc>
                <a:tc>
                  <a:txBody>
                    <a:bodyPr/>
                    <a:lstStyle/>
                    <a:p>
                      <a:r>
                        <a:rPr lang="en-US"/>
                        <a:t>1.1</a:t>
                      </a:r>
                    </a:p>
                  </a:txBody>
                  <a:tcPr anchor="ctr">
                    <a:lnL>
                      <a:noFill/>
                    </a:lnL>
                    <a:lnR>
                      <a:noFill/>
                    </a:lnR>
                    <a:lnT>
                      <a:noFill/>
                    </a:lnT>
                    <a:lnB>
                      <a:noFill/>
                    </a:lnB>
                  </a:tcPr>
                </a:tc>
                <a:tc>
                  <a:txBody>
                    <a:bodyPr/>
                    <a:lstStyle/>
                    <a:p>
                      <a:r>
                        <a:rPr lang="en-US"/>
                        <a:t>0.6</a:t>
                      </a:r>
                    </a:p>
                  </a:txBody>
                  <a:tcPr anchor="ctr">
                    <a:lnL>
                      <a:noFill/>
                    </a:lnL>
                    <a:lnR>
                      <a:noFill/>
                    </a:lnR>
                    <a:lnT>
                      <a:noFill/>
                    </a:lnT>
                    <a:lnB>
                      <a:noFill/>
                    </a:lnB>
                  </a:tcPr>
                </a:tc>
                <a:tc>
                  <a:txBody>
                    <a:bodyPr/>
                    <a:lstStyle/>
                    <a:p>
                      <a:r>
                        <a:rPr lang="en-US"/>
                        <a:t>0.9</a:t>
                      </a:r>
                    </a:p>
                  </a:txBody>
                  <a:tcPr anchor="ctr">
                    <a:lnL>
                      <a:noFill/>
                    </a:lnL>
                    <a:lnR>
                      <a:noFill/>
                    </a:lnR>
                    <a:lnT>
                      <a:noFill/>
                    </a:lnT>
                    <a:lnB>
                      <a:noFill/>
                    </a:lnB>
                  </a:tcPr>
                </a:tc>
                <a:tc>
                  <a:txBody>
                    <a:bodyPr/>
                    <a:lstStyle/>
                    <a:p>
                      <a:r>
                        <a:rPr lang="en-US" dirty="0"/>
                        <a:t>2000</a:t>
                      </a:r>
                    </a:p>
                  </a:txBody>
                  <a:tcPr anchor="ctr">
                    <a:lnL>
                      <a:noFill/>
                    </a:lnL>
                    <a:lnR>
                      <a:noFill/>
                    </a:lnR>
                    <a:lnT>
                      <a:noFill/>
                    </a:lnT>
                    <a:lnB>
                      <a:noFill/>
                    </a:lnB>
                  </a:tcPr>
                </a:tc>
              </a:tr>
              <a:tr h="368965">
                <a:tc>
                  <a:txBody>
                    <a:bodyPr/>
                    <a:lstStyle/>
                    <a:p>
                      <a:endParaRPr lang="en-US" sz="2000" dirty="0"/>
                    </a:p>
                  </a:txBody>
                  <a:tcPr marL="60868" marR="60868" marT="30434" marB="30434" anchor="ctr">
                    <a:lnL>
                      <a:noFill/>
                    </a:lnL>
                    <a:lnR>
                      <a:noFill/>
                    </a:lnR>
                    <a:lnT>
                      <a:noFill/>
                    </a:lnT>
                    <a:lnB>
                      <a:noFill/>
                    </a:lnB>
                  </a:tcPr>
                </a:tc>
                <a:tc>
                  <a:txBody>
                    <a:bodyPr/>
                    <a:lstStyle/>
                    <a:p>
                      <a:pPr algn="l"/>
                      <a:endParaRPr lang="en-US" sz="2000" dirty="0">
                        <a:effectLst/>
                      </a:endParaRPr>
                    </a:p>
                  </a:txBody>
                  <a:tcPr marL="60868" marR="60868" marT="30434" marB="30434" anchor="ctr">
                    <a:lnL>
                      <a:noFill/>
                    </a:lnL>
                    <a:lnR>
                      <a:noFill/>
                    </a:lnR>
                    <a:lnT>
                      <a:noFill/>
                    </a:lnT>
                    <a:lnB>
                      <a:noFill/>
                    </a:lnB>
                  </a:tcPr>
                </a:tc>
                <a:tc>
                  <a:txBody>
                    <a:bodyPr/>
                    <a:lstStyle/>
                    <a:p>
                      <a:endParaRPr lang="en-US" sz="2000" dirty="0"/>
                    </a:p>
                  </a:txBody>
                  <a:tcPr marL="60868" marR="60868" marT="30434" marB="30434" anchor="ctr">
                    <a:lnL>
                      <a:noFill/>
                    </a:lnL>
                    <a:lnR>
                      <a:noFill/>
                    </a:lnR>
                    <a:lnT>
                      <a:noFill/>
                    </a:lnT>
                    <a:lnB>
                      <a:noFill/>
                    </a:lnB>
                  </a:tcPr>
                </a:tc>
                <a:tc>
                  <a:txBody>
                    <a:bodyPr/>
                    <a:lstStyle/>
                    <a:p>
                      <a:endParaRPr lang="en-US" sz="2000" dirty="0"/>
                    </a:p>
                  </a:txBody>
                  <a:tcPr marL="60868" marR="60868" marT="30434" marB="30434" anchor="ctr">
                    <a:lnL>
                      <a:noFill/>
                    </a:lnL>
                    <a:lnR>
                      <a:noFill/>
                    </a:lnR>
                    <a:lnT>
                      <a:noFill/>
                    </a:lnT>
                    <a:lnB>
                      <a:noFill/>
                    </a:lnB>
                  </a:tcPr>
                </a:tc>
                <a:tc>
                  <a:txBody>
                    <a:bodyPr/>
                    <a:lstStyle/>
                    <a:p>
                      <a:endParaRPr lang="en-US" sz="2000" dirty="0"/>
                    </a:p>
                  </a:txBody>
                  <a:tcPr marL="60868" marR="60868" marT="30434" marB="30434" anchor="ctr">
                    <a:lnL>
                      <a:noFill/>
                    </a:lnL>
                    <a:lnR>
                      <a:noFill/>
                    </a:lnR>
                    <a:lnT>
                      <a:noFill/>
                    </a:lnT>
                    <a:lnB>
                      <a:noFill/>
                    </a:lnB>
                  </a:tcPr>
                </a:tc>
                <a:tc>
                  <a:txBody>
                    <a:bodyPr/>
                    <a:lstStyle/>
                    <a:p>
                      <a:endParaRPr lang="en-US" sz="2000" dirty="0"/>
                    </a:p>
                  </a:txBody>
                  <a:tcPr marL="60868" marR="60868" marT="30434" marB="30434" anchor="ctr">
                    <a:lnL>
                      <a:noFill/>
                    </a:lnL>
                    <a:lnR>
                      <a:noFill/>
                    </a:lnR>
                    <a:lnT>
                      <a:noFill/>
                    </a:lnT>
                    <a:lnB>
                      <a:noFill/>
                    </a:lnB>
                  </a:tcPr>
                </a:tc>
              </a:tr>
            </a:tbl>
          </a:graphicData>
        </a:graphic>
      </p:graphicFrame>
    </p:spTree>
    <p:extLst>
      <p:ext uri="{BB962C8B-B14F-4D97-AF65-F5344CB8AC3E}">
        <p14:creationId xmlns:p14="http://schemas.microsoft.com/office/powerpoint/2010/main" val="36390667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609600" y="-11458"/>
            <a:ext cx="7848600" cy="6880571"/>
          </a:xfrm>
        </p:spPr>
      </p:pic>
    </p:spTree>
    <p:extLst>
      <p:ext uri="{BB962C8B-B14F-4D97-AF65-F5344CB8AC3E}">
        <p14:creationId xmlns:p14="http://schemas.microsoft.com/office/powerpoint/2010/main" val="1051033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80060"/>
            <a:ext cx="9020341" cy="5463540"/>
          </a:xfrm>
          <a:prstGeom prst="rect">
            <a:avLst/>
          </a:prstGeom>
        </p:spPr>
      </p:pic>
    </p:spTree>
    <p:extLst>
      <p:ext uri="{BB962C8B-B14F-4D97-AF65-F5344CB8AC3E}">
        <p14:creationId xmlns:p14="http://schemas.microsoft.com/office/powerpoint/2010/main" val="160942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99" y="452846"/>
            <a:ext cx="9028421" cy="5490754"/>
          </a:xfrm>
          <a:prstGeom prst="rect">
            <a:avLst/>
          </a:prstGeom>
        </p:spPr>
      </p:pic>
    </p:spTree>
    <p:extLst>
      <p:ext uri="{BB962C8B-B14F-4D97-AF65-F5344CB8AC3E}">
        <p14:creationId xmlns:p14="http://schemas.microsoft.com/office/powerpoint/2010/main" val="2168035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399"/>
            <a:ext cx="9151184" cy="5501825"/>
          </a:xfrm>
          <a:prstGeom prst="rect">
            <a:avLst/>
          </a:prstGeom>
        </p:spPr>
      </p:pic>
    </p:spTree>
    <p:extLst>
      <p:ext uri="{BB962C8B-B14F-4D97-AF65-F5344CB8AC3E}">
        <p14:creationId xmlns:p14="http://schemas.microsoft.com/office/powerpoint/2010/main" val="18708674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57200" y="457200"/>
            <a:ext cx="8305800" cy="5943600"/>
          </a:xfrm>
        </p:spPr>
        <p:txBody>
          <a:bodyPr>
            <a:normAutofit fontScale="90000"/>
          </a:bodyPr>
          <a:lstStyle/>
          <a:p>
            <a:r>
              <a:rPr lang="en-US" dirty="0" smtClean="0"/>
              <a:t>Theorize about Youth Suicide in the Copper Country:</a:t>
            </a:r>
            <a:br>
              <a:rPr lang="en-US" dirty="0" smtClean="0"/>
            </a:br>
            <a:r>
              <a:rPr lang="en-US" dirty="0" smtClean="0">
                <a:solidFill>
                  <a:schemeClr val="bg1"/>
                </a:solidFill>
              </a:rPr>
              <a:t/>
            </a:r>
            <a:br>
              <a:rPr lang="en-US" dirty="0" smtClean="0">
                <a:solidFill>
                  <a:schemeClr val="bg1"/>
                </a:solidFill>
              </a:rPr>
            </a:br>
            <a:r>
              <a:rPr lang="en-US" dirty="0" smtClean="0">
                <a:solidFill>
                  <a:schemeClr val="bg1"/>
                </a:solidFill>
              </a:rPr>
              <a:t>1- 	Do you think it is high or low? 	Why?</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2- 	What might be the 	sociological 	factors 	influencing local suicide 	rates?</a:t>
            </a:r>
            <a:br>
              <a:rPr lang="en-US" dirty="0" smtClean="0">
                <a:solidFill>
                  <a:schemeClr val="bg1"/>
                </a:solidFill>
              </a:rPr>
            </a:br>
            <a:endParaRPr lang="en-US" dirty="0">
              <a:solidFill>
                <a:schemeClr val="bg1"/>
              </a:solidFill>
            </a:endParaRPr>
          </a:p>
        </p:txBody>
      </p:sp>
    </p:spTree>
    <p:extLst>
      <p:ext uri="{BB962C8B-B14F-4D97-AF65-F5344CB8AC3E}">
        <p14:creationId xmlns:p14="http://schemas.microsoft.com/office/powerpoint/2010/main" val="38563935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Thursday…</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spcAft>
                <a:spcPts val="1200"/>
              </a:spcAft>
            </a:pPr>
            <a:r>
              <a:rPr lang="en-US" dirty="0" smtClean="0"/>
              <a:t>Suicide Prevention session</a:t>
            </a:r>
          </a:p>
          <a:p>
            <a:pPr>
              <a:spcAft>
                <a:spcPts val="1200"/>
              </a:spcAft>
            </a:pPr>
            <a:r>
              <a:rPr lang="en-US" dirty="0" err="1" smtClean="0"/>
              <a:t>Portner</a:t>
            </a:r>
            <a:r>
              <a:rPr lang="en-US" dirty="0" smtClean="0"/>
              <a:t>, Part 3</a:t>
            </a:r>
          </a:p>
          <a:p>
            <a:pPr>
              <a:spcAft>
                <a:spcPts val="1200"/>
              </a:spcAft>
            </a:pPr>
            <a:r>
              <a:rPr lang="en-US" dirty="0" smtClean="0"/>
              <a:t>Stack will help for your group project.  Also see suggested readings</a:t>
            </a:r>
          </a:p>
          <a:p>
            <a:pPr>
              <a:spcAft>
                <a:spcPts val="1200"/>
              </a:spcAft>
            </a:pPr>
            <a:r>
              <a:rPr lang="en-US" dirty="0" smtClean="0">
                <a:solidFill>
                  <a:schemeClr val="accent1"/>
                </a:solidFill>
              </a:rPr>
              <a:t>QUESTIONS</a:t>
            </a:r>
            <a:r>
              <a:rPr lang="en-US" dirty="0" smtClean="0">
                <a:solidFill>
                  <a:schemeClr val="accent1"/>
                </a:solidFill>
              </a:rPr>
              <a:t>?</a:t>
            </a:r>
          </a:p>
          <a:p>
            <a:pPr>
              <a:spcAft>
                <a:spcPts val="1200"/>
              </a:spcAft>
            </a:pPr>
            <a:r>
              <a:rPr lang="en-US" b="1" dirty="0" smtClean="0">
                <a:solidFill>
                  <a:schemeClr val="accent1"/>
                </a:solidFill>
              </a:rPr>
              <a:t>NOW…TAKE YOUR QUIZ</a:t>
            </a:r>
            <a:endParaRPr lang="en-US" b="1" dirty="0" smtClean="0">
              <a:solidFill>
                <a:schemeClr val="accent1"/>
              </a:solidFill>
            </a:endParaRPr>
          </a:p>
        </p:txBody>
      </p:sp>
    </p:spTree>
    <p:extLst>
      <p:ext uri="{BB962C8B-B14F-4D97-AF65-F5344CB8AC3E}">
        <p14:creationId xmlns:p14="http://schemas.microsoft.com/office/powerpoint/2010/main" val="2777299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905000"/>
            <a:ext cx="8763000" cy="45720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T/F questions:  Common Sense vs. Sociological Facts</a:t>
            </a:r>
          </a:p>
          <a:p>
            <a:pPr>
              <a:lnSpc>
                <a:spcPct val="90000"/>
              </a:lnSpc>
            </a:pPr>
            <a:endParaRPr lang="en-US" sz="2900" dirty="0" smtClean="0">
              <a:ea typeface="ＭＳ Ｐゴシック" charset="-128"/>
            </a:endParaRPr>
          </a:p>
          <a:p>
            <a:pPr>
              <a:lnSpc>
                <a:spcPct val="90000"/>
              </a:lnSpc>
            </a:pPr>
            <a:r>
              <a:rPr lang="en-US" sz="2900" dirty="0" smtClean="0">
                <a:ea typeface="ＭＳ Ｐゴシック" charset="-128"/>
              </a:rPr>
              <a:t>Can study the sociology of just about anything</a:t>
            </a:r>
          </a:p>
        </p:txBody>
      </p:sp>
      <p:sp>
        <p:nvSpPr>
          <p:cNvPr id="6" name="Title 5"/>
          <p:cNvSpPr>
            <a:spLocks noGrp="1"/>
          </p:cNvSpPr>
          <p:nvPr>
            <p:ph type="title"/>
          </p:nvPr>
        </p:nvSpPr>
        <p:spPr/>
        <p:txBody>
          <a:bodyPr>
            <a:normAutofit/>
          </a:bodyPr>
          <a:lstStyle/>
          <a:p>
            <a:r>
              <a:rPr lang="en-US" dirty="0" smtClean="0"/>
              <a:t>Wrap up from Thursday</a:t>
            </a:r>
            <a:endParaRPr lang="en-US" dirty="0"/>
          </a:p>
        </p:txBody>
      </p:sp>
    </p:spTree>
    <p:extLst>
      <p:ext uri="{BB962C8B-B14F-4D97-AF65-F5344CB8AC3E}">
        <p14:creationId xmlns:p14="http://schemas.microsoft.com/office/powerpoint/2010/main" val="2200897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775191"/>
            <a:ext cx="8229600" cy="4930409"/>
          </a:xfrm>
        </p:spPr>
        <p:txBody>
          <a:bodyPr>
            <a:normAutofit lnSpcReduction="10000"/>
          </a:bodyPr>
          <a:lstStyle/>
          <a:p>
            <a:pPr>
              <a:spcAft>
                <a:spcPts val="1200"/>
              </a:spcAft>
            </a:pPr>
            <a:r>
              <a:rPr lang="en-US" dirty="0" smtClean="0"/>
              <a:t>Individuals and the social world mutually influence one another</a:t>
            </a:r>
          </a:p>
          <a:p>
            <a:r>
              <a:rPr lang="en-US" dirty="0">
                <a:ea typeface="ＭＳ Ｐゴシック" charset="-128"/>
              </a:rPr>
              <a:t>Sociologists rely on </a:t>
            </a:r>
            <a:r>
              <a:rPr lang="en-US" i="1" dirty="0">
                <a:ea typeface="ＭＳ Ｐゴシック" charset="-128"/>
              </a:rPr>
              <a:t>scientific evidence,</a:t>
            </a:r>
            <a:r>
              <a:rPr lang="en-US" dirty="0">
                <a:ea typeface="ＭＳ Ｐゴシック" charset="-128"/>
              </a:rPr>
              <a:t> not commonsense assumptions. </a:t>
            </a:r>
            <a:endParaRPr lang="en-US" dirty="0" smtClean="0">
              <a:ea typeface="ＭＳ Ｐゴシック" charset="-128"/>
            </a:endParaRPr>
          </a:p>
          <a:p>
            <a:pPr>
              <a:spcBef>
                <a:spcPts val="1200"/>
              </a:spcBef>
            </a:pPr>
            <a:r>
              <a:rPr lang="en-US" dirty="0" smtClean="0"/>
              <a:t>Conflict and change are inevitable</a:t>
            </a:r>
          </a:p>
          <a:p>
            <a:pPr>
              <a:spcBef>
                <a:spcPts val="1200"/>
              </a:spcBef>
            </a:pPr>
            <a:r>
              <a:rPr lang="en-US" dirty="0" smtClean="0"/>
              <a:t>Sociological Imagination is a way of thinking about the world connecting individual troubles to public issues.</a:t>
            </a:r>
          </a:p>
          <a:p>
            <a:pPr>
              <a:spcBef>
                <a:spcPts val="1200"/>
              </a:spcBef>
            </a:pPr>
            <a:r>
              <a:rPr lang="en-US" dirty="0" smtClean="0"/>
              <a:t>All is interconnected.</a:t>
            </a:r>
          </a:p>
          <a:p>
            <a:pPr>
              <a:spcAft>
                <a:spcPts val="1200"/>
              </a:spcAft>
            </a:pPr>
            <a:endParaRPr lang="en-US" i="1" dirty="0" smtClean="0"/>
          </a:p>
          <a:p>
            <a:pPr>
              <a:spcAft>
                <a:spcPts val="1200"/>
              </a:spcAft>
            </a:pPr>
            <a:endParaRPr lang="en-US" dirty="0" smtClean="0"/>
          </a:p>
        </p:txBody>
      </p:sp>
    </p:spTree>
    <p:extLst>
      <p:ext uri="{BB962C8B-B14F-4D97-AF65-F5344CB8AC3E}">
        <p14:creationId xmlns:p14="http://schemas.microsoft.com/office/powerpoint/2010/main" val="96981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b="1" dirty="0">
                <a:ea typeface="ＭＳ Ｐゴシック" charset="-128"/>
              </a:rPr>
              <a:t>Social processes</a:t>
            </a:r>
            <a:r>
              <a:rPr lang="en-US" dirty="0">
                <a:ea typeface="ＭＳ Ｐゴシック" charset="-128"/>
              </a:rPr>
              <a:t>—the actions taken by people in social units</a:t>
            </a:r>
          </a:p>
          <a:p>
            <a:pPr>
              <a:lnSpc>
                <a:spcPct val="90000"/>
              </a:lnSpc>
            </a:pPr>
            <a:endParaRPr lang="en-US" i="1" dirty="0">
              <a:ea typeface="ＭＳ Ｐゴシック" charset="-128"/>
            </a:endParaRPr>
          </a:p>
          <a:p>
            <a:pPr>
              <a:lnSpc>
                <a:spcPct val="90000"/>
              </a:lnSpc>
            </a:pPr>
            <a:r>
              <a:rPr lang="en-US" b="1" dirty="0">
                <a:ea typeface="ＭＳ Ｐゴシック" charset="-128"/>
              </a:rPr>
              <a:t>Process of socialization</a:t>
            </a:r>
            <a:r>
              <a:rPr lang="en-US" dirty="0">
                <a:ea typeface="ＭＳ Ｐゴシック" charset="-128"/>
              </a:rPr>
              <a:t>—how we learn the social expectations for members of society </a:t>
            </a:r>
          </a:p>
          <a:p>
            <a:endParaRPr lang="en-US" dirty="0" smtClean="0">
              <a:ea typeface="ＭＳ Ｐゴシック" charset="-128"/>
            </a:endParaRPr>
          </a:p>
          <a:p>
            <a:pPr>
              <a:lnSpc>
                <a:spcPct val="80000"/>
              </a:lnSpc>
            </a:pPr>
            <a:r>
              <a:rPr lang="en-US" b="1" dirty="0">
                <a:ea typeface="ＭＳ Ｐゴシック" charset="-128"/>
              </a:rPr>
              <a:t>Social structure</a:t>
            </a:r>
            <a:r>
              <a:rPr lang="en-US" dirty="0">
                <a:ea typeface="ＭＳ Ｐゴシック" charset="-128"/>
              </a:rPr>
              <a:t>—people and groups that bring order to our lives and hold social units together</a:t>
            </a:r>
          </a:p>
          <a:p>
            <a:pPr>
              <a:lnSpc>
                <a:spcPct val="80000"/>
              </a:lnSpc>
            </a:pPr>
            <a:endParaRPr lang="en-US" i="1" dirty="0">
              <a:ea typeface="ＭＳ Ｐゴシック" charset="-128"/>
            </a:endParaRPr>
          </a:p>
          <a:p>
            <a:pPr>
              <a:lnSpc>
                <a:spcPct val="80000"/>
              </a:lnSpc>
            </a:pPr>
            <a:r>
              <a:rPr lang="en-US" b="1" dirty="0">
                <a:ea typeface="ＭＳ Ｐゴシック" charset="-128"/>
              </a:rPr>
              <a:t>Social institutions</a:t>
            </a:r>
            <a:r>
              <a:rPr lang="en-US" dirty="0">
                <a:ea typeface="ＭＳ Ｐゴシック" charset="-128"/>
              </a:rPr>
              <a:t>—provide the rules, roles, and relationships to direct and control human behavior</a:t>
            </a:r>
          </a:p>
          <a:p>
            <a:pPr>
              <a:spcAft>
                <a:spcPts val="1200"/>
              </a:spcAft>
            </a:pPr>
            <a:endParaRPr lang="en-US" i="1" dirty="0" smtClean="0"/>
          </a:p>
          <a:p>
            <a:pPr>
              <a:spcAft>
                <a:spcPts val="1200"/>
              </a:spcAft>
            </a:pPr>
            <a:endParaRPr lang="en-US" dirty="0" smtClean="0"/>
          </a:p>
        </p:txBody>
      </p:sp>
    </p:spTree>
    <p:extLst>
      <p:ext uri="{BB962C8B-B14F-4D97-AF65-F5344CB8AC3E}">
        <p14:creationId xmlns:p14="http://schemas.microsoft.com/office/powerpoint/2010/main" val="10537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905000"/>
            <a:ext cx="8763000" cy="45720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sz="2900" dirty="0" smtClean="0">
                <a:ea typeface="ＭＳ Ｐゴシック" charset="-128"/>
              </a:rPr>
              <a:t>In your small groups, did </a:t>
            </a:r>
            <a:r>
              <a:rPr lang="en-US" sz="2900" dirty="0" smtClean="0">
                <a:ea typeface="ＭＳ Ｐゴシック" charset="-128"/>
              </a:rPr>
              <a:t>you come up with any private troubles that are not public issues?</a:t>
            </a:r>
          </a:p>
          <a:p>
            <a:pPr marL="118872" indent="0">
              <a:lnSpc>
                <a:spcPct val="90000"/>
              </a:lnSpc>
              <a:buNone/>
            </a:pPr>
            <a:endParaRPr lang="en-US" sz="2900" dirty="0" smtClean="0">
              <a:ea typeface="ＭＳ Ｐゴシック" charset="-128"/>
            </a:endParaRPr>
          </a:p>
          <a:p>
            <a:pPr>
              <a:lnSpc>
                <a:spcPct val="90000"/>
              </a:lnSpc>
            </a:pPr>
            <a:r>
              <a:rPr lang="en-US" sz="2900" dirty="0" smtClean="0">
                <a:ea typeface="ＭＳ Ｐゴシック" charset="-128"/>
              </a:rPr>
              <a:t>What might these be?  Or, are all private troubles public issues?</a:t>
            </a:r>
            <a:endParaRPr lang="en-US" sz="2900" dirty="0" smtClean="0">
              <a:ea typeface="ＭＳ Ｐゴシック" charset="-128"/>
            </a:endParaRPr>
          </a:p>
        </p:txBody>
      </p:sp>
      <p:sp>
        <p:nvSpPr>
          <p:cNvPr id="6" name="Title 5"/>
          <p:cNvSpPr>
            <a:spLocks noGrp="1"/>
          </p:cNvSpPr>
          <p:nvPr>
            <p:ph type="title"/>
          </p:nvPr>
        </p:nvSpPr>
        <p:spPr/>
        <p:txBody>
          <a:bodyPr>
            <a:normAutofit/>
          </a:bodyPr>
          <a:lstStyle/>
          <a:p>
            <a:r>
              <a:rPr lang="en-US" dirty="0" smtClean="0"/>
              <a:t>Wrap up from Thursday</a:t>
            </a:r>
            <a:endParaRPr lang="en-US" dirty="0"/>
          </a:p>
        </p:txBody>
      </p:sp>
    </p:spTree>
    <p:extLst>
      <p:ext uri="{BB962C8B-B14F-4D97-AF65-F5344CB8AC3E}">
        <p14:creationId xmlns:p14="http://schemas.microsoft.com/office/powerpoint/2010/main" val="689103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905000"/>
            <a:ext cx="8763000" cy="45720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lnSpc>
                <a:spcPct val="90000"/>
              </a:lnSpc>
              <a:buNone/>
            </a:pPr>
            <a:r>
              <a:rPr lang="en-US" sz="2800" dirty="0" smtClean="0"/>
              <a:t>Although </a:t>
            </a:r>
            <a:r>
              <a:rPr lang="en-US" sz="2800" dirty="0"/>
              <a:t>suicide is intensely troubling for individuals, their family and friends (a private trouble), the suicide rate, reasons for </a:t>
            </a:r>
            <a:r>
              <a:rPr lang="en-US" sz="2800" dirty="0" smtClean="0"/>
              <a:t>suicide, and </a:t>
            </a:r>
            <a:r>
              <a:rPr lang="en-US" sz="2800" dirty="0"/>
              <a:t>relations to and </a:t>
            </a:r>
            <a:r>
              <a:rPr lang="en-US" sz="2800" dirty="0" smtClean="0"/>
              <a:t>expectations </a:t>
            </a:r>
            <a:r>
              <a:rPr lang="en-US" sz="2800" dirty="0"/>
              <a:t>about suicide are very closely related to the way society is structured and to issues facing society. </a:t>
            </a:r>
          </a:p>
          <a:p>
            <a:pPr>
              <a:lnSpc>
                <a:spcPct val="90000"/>
              </a:lnSpc>
            </a:pPr>
            <a:endParaRPr lang="en-US" sz="2900" dirty="0" smtClean="0">
              <a:ea typeface="ＭＳ Ｐゴシック" charset="-128"/>
            </a:endParaRPr>
          </a:p>
        </p:txBody>
      </p:sp>
      <p:sp>
        <p:nvSpPr>
          <p:cNvPr id="6" name="Title 5"/>
          <p:cNvSpPr>
            <a:spLocks noGrp="1"/>
          </p:cNvSpPr>
          <p:nvPr>
            <p:ph type="title"/>
          </p:nvPr>
        </p:nvSpPr>
        <p:spPr/>
        <p:txBody>
          <a:bodyPr>
            <a:normAutofit/>
          </a:bodyPr>
          <a:lstStyle/>
          <a:p>
            <a:r>
              <a:rPr lang="en-US" dirty="0" smtClean="0"/>
              <a:t>Wrap up from Thursday</a:t>
            </a:r>
            <a:endParaRPr lang="en-US" dirty="0"/>
          </a:p>
        </p:txBody>
      </p:sp>
    </p:spTree>
    <p:extLst>
      <p:ext uri="{BB962C8B-B14F-4D97-AF65-F5344CB8AC3E}">
        <p14:creationId xmlns:p14="http://schemas.microsoft.com/office/powerpoint/2010/main" val="1012125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spcBef>
                <a:spcPts val="600"/>
              </a:spcBef>
            </a:pPr>
            <a:r>
              <a:rPr lang="en-US" sz="2800" dirty="0" smtClean="0"/>
              <a:t>Question</a:t>
            </a:r>
          </a:p>
          <a:p>
            <a:pPr lvl="1">
              <a:lnSpc>
                <a:spcPct val="90000"/>
              </a:lnSpc>
            </a:pPr>
            <a:r>
              <a:rPr lang="en-US" sz="2400" b="1" dirty="0" smtClean="0"/>
              <a:t>What can the Copper Country local community do better to reduce young adult suicide risk? </a:t>
            </a:r>
          </a:p>
          <a:p>
            <a:pPr>
              <a:lnSpc>
                <a:spcPct val="90000"/>
              </a:lnSpc>
              <a:spcBef>
                <a:spcPts val="1200"/>
              </a:spcBef>
            </a:pPr>
            <a:r>
              <a:rPr lang="en-US" sz="2800" dirty="0"/>
              <a:t>Research Approach</a:t>
            </a:r>
          </a:p>
          <a:p>
            <a:pPr lvl="1">
              <a:lnSpc>
                <a:spcPct val="90000"/>
              </a:lnSpc>
            </a:pPr>
            <a:r>
              <a:rPr lang="en-US" sz="2400" b="1" dirty="0"/>
              <a:t>Learn about sociologically reasons for suicide (theory)</a:t>
            </a:r>
          </a:p>
          <a:p>
            <a:pPr lvl="1">
              <a:lnSpc>
                <a:spcPct val="90000"/>
              </a:lnSpc>
            </a:pPr>
            <a:r>
              <a:rPr lang="en-US" sz="2400" dirty="0"/>
              <a:t>Make hypotheses</a:t>
            </a:r>
          </a:p>
          <a:p>
            <a:pPr lvl="1">
              <a:lnSpc>
                <a:spcPct val="90000"/>
              </a:lnSpc>
            </a:pPr>
            <a:r>
              <a:rPr lang="en-US" sz="2400" dirty="0"/>
              <a:t>Examine local suicide data (collecting evidence)</a:t>
            </a:r>
          </a:p>
          <a:p>
            <a:pPr lvl="1">
              <a:lnSpc>
                <a:spcPct val="90000"/>
              </a:lnSpc>
            </a:pPr>
            <a:r>
              <a:rPr lang="en-US" sz="2400" dirty="0"/>
              <a:t>Compare data across groups and geographies (analyze)</a:t>
            </a:r>
          </a:p>
          <a:p>
            <a:pPr lvl="1">
              <a:lnSpc>
                <a:spcPct val="90000"/>
              </a:lnSpc>
            </a:pPr>
            <a:r>
              <a:rPr lang="en-US" sz="2400" dirty="0"/>
              <a:t>Correlate relevant local data (analyze)</a:t>
            </a:r>
          </a:p>
          <a:p>
            <a:pPr lvl="1">
              <a:lnSpc>
                <a:spcPct val="90000"/>
              </a:lnSpc>
            </a:pPr>
            <a:r>
              <a:rPr lang="en-US" sz="2400" dirty="0"/>
              <a:t>Interpret data to answer question</a:t>
            </a:r>
          </a:p>
          <a:p>
            <a:pPr lvl="1">
              <a:lnSpc>
                <a:spcPct val="90000"/>
              </a:lnSpc>
            </a:pPr>
            <a:r>
              <a:rPr lang="en-US" sz="2400" dirty="0"/>
              <a:t>Communicate results (Message to appropriate audience)</a:t>
            </a:r>
          </a:p>
          <a:p>
            <a:pPr>
              <a:lnSpc>
                <a:spcPct val="90000"/>
              </a:lnSpc>
              <a:spcBef>
                <a:spcPts val="1200"/>
              </a:spcBef>
            </a:pPr>
            <a:r>
              <a:rPr lang="en-US" sz="2800" dirty="0" smtClean="0"/>
              <a:t>8 Groups of 4-5 people.  Leaders will choose.</a:t>
            </a:r>
          </a:p>
          <a:p>
            <a:pPr marL="457200" lvl="1" indent="0">
              <a:lnSpc>
                <a:spcPct val="90000"/>
              </a:lnSpc>
              <a:buNone/>
            </a:pPr>
            <a:endParaRPr lang="en-US" sz="2400" dirty="0" smtClean="0"/>
          </a:p>
        </p:txBody>
      </p:sp>
      <p:sp>
        <p:nvSpPr>
          <p:cNvPr id="6" name="Title 5"/>
          <p:cNvSpPr>
            <a:spLocks noGrp="1"/>
          </p:cNvSpPr>
          <p:nvPr>
            <p:ph type="title"/>
          </p:nvPr>
        </p:nvSpPr>
        <p:spPr/>
        <p:txBody>
          <a:bodyPr>
            <a:normAutofit/>
          </a:bodyPr>
          <a:lstStyle/>
          <a:p>
            <a:r>
              <a:rPr lang="en-US" dirty="0" smtClean="0"/>
              <a:t>Copper Country Suicide Project</a:t>
            </a:r>
            <a:endParaRPr lang="en-US" dirty="0"/>
          </a:p>
        </p:txBody>
      </p:sp>
    </p:spTree>
    <p:extLst>
      <p:ext uri="{BB962C8B-B14F-4D97-AF65-F5344CB8AC3E}">
        <p14:creationId xmlns:p14="http://schemas.microsoft.com/office/powerpoint/2010/main" val="258845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 calcmode="lin" valueType="num">
                                      <p:cBhvr additive="base">
                                        <p:cTn id="2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 calcmode="lin" valueType="num">
                                      <p:cBhvr additive="base">
                                        <p:cTn id="2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 calcmode="lin" valueType="num">
                                      <p:cBhvr additive="base">
                                        <p:cTn id="3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905000"/>
            <a:ext cx="8763000" cy="45720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lnSpc>
                <a:spcPct val="90000"/>
              </a:lnSpc>
              <a:buNone/>
            </a:pPr>
            <a:r>
              <a:rPr lang="en-US" sz="2900" dirty="0" smtClean="0">
                <a:ea typeface="ＭＳ Ｐゴシック" charset="-128"/>
              </a:rPr>
              <a:t>Primary Objective:</a:t>
            </a:r>
          </a:p>
          <a:p>
            <a:pPr>
              <a:lnSpc>
                <a:spcPct val="90000"/>
              </a:lnSpc>
            </a:pPr>
            <a:r>
              <a:rPr lang="en-US" sz="2900" dirty="0" smtClean="0">
                <a:ea typeface="ＭＳ Ｐゴシック" charset="-128"/>
              </a:rPr>
              <a:t>Understand the social basis of suicide</a:t>
            </a:r>
          </a:p>
          <a:p>
            <a:pPr>
              <a:lnSpc>
                <a:spcPct val="90000"/>
              </a:lnSpc>
            </a:pPr>
            <a:endParaRPr lang="en-US" sz="2900" dirty="0">
              <a:ea typeface="ＭＳ Ｐゴシック" charset="-128"/>
            </a:endParaRPr>
          </a:p>
          <a:p>
            <a:pPr marL="118872" indent="0">
              <a:lnSpc>
                <a:spcPct val="90000"/>
              </a:lnSpc>
              <a:buNone/>
            </a:pPr>
            <a:r>
              <a:rPr lang="en-US" sz="2900" dirty="0" smtClean="0">
                <a:ea typeface="ＭＳ Ｐゴシック" charset="-128"/>
              </a:rPr>
              <a:t>Reasoning behind it:</a:t>
            </a:r>
          </a:p>
          <a:p>
            <a:pPr>
              <a:lnSpc>
                <a:spcPct val="90000"/>
              </a:lnSpc>
              <a:spcBef>
                <a:spcPts val="1200"/>
              </a:spcBef>
            </a:pPr>
            <a:r>
              <a:rPr lang="en-US" sz="2900" dirty="0" smtClean="0">
                <a:ea typeface="ＭＳ Ｐゴシック" charset="-128"/>
              </a:rPr>
              <a:t>Demonstrate sociological thinking applied to a topic (how sociology works)</a:t>
            </a:r>
          </a:p>
          <a:p>
            <a:pPr>
              <a:lnSpc>
                <a:spcPct val="90000"/>
              </a:lnSpc>
              <a:spcBef>
                <a:spcPts val="1200"/>
              </a:spcBef>
            </a:pPr>
            <a:r>
              <a:rPr lang="en-US" sz="2900" dirty="0" smtClean="0">
                <a:ea typeface="ＭＳ Ｐゴシック" charset="-128"/>
              </a:rPr>
              <a:t>Theories that might explain suicide risk in the Copper Country for your group project</a:t>
            </a:r>
          </a:p>
        </p:txBody>
      </p:sp>
      <p:sp>
        <p:nvSpPr>
          <p:cNvPr id="6" name="Title 5"/>
          <p:cNvSpPr>
            <a:spLocks noGrp="1"/>
          </p:cNvSpPr>
          <p:nvPr>
            <p:ph type="title"/>
          </p:nvPr>
        </p:nvSpPr>
        <p:spPr/>
        <p:txBody>
          <a:bodyPr>
            <a:normAutofit/>
          </a:bodyPr>
          <a:lstStyle/>
          <a:p>
            <a:r>
              <a:rPr lang="en-US" dirty="0" smtClean="0"/>
              <a:t>Sociology of Suicide</a:t>
            </a:r>
            <a:endParaRPr lang="en-US" dirty="0"/>
          </a:p>
        </p:txBody>
      </p:sp>
    </p:spTree>
    <p:extLst>
      <p:ext uri="{BB962C8B-B14F-4D97-AF65-F5344CB8AC3E}">
        <p14:creationId xmlns:p14="http://schemas.microsoft.com/office/powerpoint/2010/main" val="3486382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1272</TotalTime>
  <Words>4248</Words>
  <Application>Microsoft Office PowerPoint</Application>
  <PresentationFormat>On-screen Show (4:3)</PresentationFormat>
  <Paragraphs>387</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Module</vt:lpstr>
      <vt:lpstr>Sociology of Suicide   </vt:lpstr>
      <vt:lpstr>Please go SLOWLY through this slide show.  Take time to reflect when I ask a question.   Read the notes associated with the slides!   </vt:lpstr>
      <vt:lpstr>Wrap up from Thursday</vt:lpstr>
      <vt:lpstr>Key Points</vt:lpstr>
      <vt:lpstr>Key Concepts</vt:lpstr>
      <vt:lpstr>Wrap up from Thursday</vt:lpstr>
      <vt:lpstr>Wrap up from Thursday</vt:lpstr>
      <vt:lpstr>Copper Country Suicide Project</vt:lpstr>
      <vt:lpstr>Sociology of Suicide</vt:lpstr>
      <vt:lpstr>Some Stats</vt:lpstr>
      <vt:lpstr>Durkheim– Father of Sociology</vt:lpstr>
      <vt:lpstr>Durkheim’s Study of Suicide</vt:lpstr>
      <vt:lpstr>Durkheim’s Theory of Suicide</vt:lpstr>
      <vt:lpstr>Durkheim’s Theory of Suicide</vt:lpstr>
      <vt:lpstr>Durkheim’s Theory of Suicide</vt:lpstr>
      <vt:lpstr>Modern Explanations</vt:lpstr>
      <vt:lpstr>PowerPoint Presentation</vt:lpstr>
      <vt:lpstr>What State in US has highest suicide rate?</vt:lpstr>
      <vt:lpstr>What State in US has highest rate?</vt:lpstr>
      <vt:lpstr>Which country do you think has the highest suicide rate?</vt:lpstr>
      <vt:lpstr>PowerPoint Presentation</vt:lpstr>
      <vt:lpstr>PowerPoint Presentation</vt:lpstr>
      <vt:lpstr>PowerPoint Presentation</vt:lpstr>
      <vt:lpstr>PowerPoint Presentation</vt:lpstr>
      <vt:lpstr>PowerPoint Presentation</vt:lpstr>
      <vt:lpstr>PowerPoint Presentation</vt:lpstr>
      <vt:lpstr>Theorize about Youth Suicide in the Copper Country:  1-  Do you think it is high or low?  Why?  2-  What might be the  sociological  factors  influencing local suicide  rates? </vt:lpstr>
      <vt:lpstr>For Thursday…</vt:lpstr>
    </vt:vector>
  </TitlesOfParts>
  <Company>MTU - EIT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And What is Environmental Sociology?</dc:title>
  <dc:creator>rwinkler</dc:creator>
  <cp:lastModifiedBy>rwinkler</cp:lastModifiedBy>
  <cp:revision>69</cp:revision>
  <dcterms:created xsi:type="dcterms:W3CDTF">2011-09-01T17:28:22Z</dcterms:created>
  <dcterms:modified xsi:type="dcterms:W3CDTF">2012-09-10T17:47:09Z</dcterms:modified>
</cp:coreProperties>
</file>