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4" r:id="rId3"/>
    <p:sldId id="320" r:id="rId4"/>
    <p:sldId id="315" r:id="rId5"/>
    <p:sldId id="322" r:id="rId6"/>
    <p:sldId id="321" r:id="rId7"/>
    <p:sldId id="323" r:id="rId8"/>
    <p:sldId id="312" r:id="rId9"/>
    <p:sldId id="316" r:id="rId10"/>
    <p:sldId id="313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73" autoAdjust="0"/>
  </p:normalViewPr>
  <p:slideViewPr>
    <p:cSldViewPr>
      <p:cViewPr varScale="1">
        <p:scale>
          <a:sx n="73" d="100"/>
          <a:sy n="73" d="100"/>
        </p:scale>
        <p:origin x="-17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Finish</a:t>
            </a:r>
            <a:r>
              <a:rPr lang="en-US" baseline="0" dirty="0" smtClean="0"/>
              <a:t> Data Topic/Discussion</a:t>
            </a:r>
          </a:p>
          <a:p>
            <a:r>
              <a:rPr lang="en-US" baseline="0" dirty="0" smtClean="0"/>
              <a:t>2- Show </a:t>
            </a:r>
            <a:r>
              <a:rPr lang="en-US" baseline="0" dirty="0" err="1" smtClean="0"/>
              <a:t>Affluenza</a:t>
            </a:r>
            <a:r>
              <a:rPr lang="en-US" baseline="0" smtClean="0"/>
              <a:t> </a:t>
            </a:r>
            <a:r>
              <a:rPr lang="en-US" baseline="0" smtClean="0"/>
              <a:t>video:  http://topdocumentaryfilms.com/affluenza/</a:t>
            </a:r>
            <a:endParaRPr lang="en-US" baseline="0" dirty="0" smtClean="0"/>
          </a:p>
          <a:p>
            <a:r>
              <a:rPr lang="en-US" baseline="0" dirty="0" smtClean="0"/>
              <a:t>3- Activity related to </a:t>
            </a:r>
            <a:r>
              <a:rPr lang="en-US" baseline="0" dirty="0" err="1" smtClean="0"/>
              <a:t>affluenza</a:t>
            </a:r>
            <a:r>
              <a:rPr lang="en-US" baseline="0" dirty="0" smtClean="0"/>
              <a:t> and reading:  take a picture of “American culture” and describe why this picture represents American culture.  How is it different than other cultures? Why is it important for understanding society?</a:t>
            </a:r>
          </a:p>
          <a:p>
            <a:r>
              <a:rPr lang="en-US" baseline="0" dirty="0" smtClean="0"/>
              <a:t>4- on Thursday in class, show American culture video and some of the things students did for pictures.  Show video of Chinese return.  Hold a discussion.  Integrate most taboo word.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http://www.youtube.com/watch?v=pg87sSaTZSc&amp;feature=related</a:t>
            </a:r>
          </a:p>
          <a:p>
            <a:r>
              <a:rPr lang="en-US" dirty="0" smtClean="0"/>
              <a:t>http://www.youtube.com/watch?v=45Llkj58ujY&amp;feature=related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 up Excel</a:t>
            </a:r>
            <a:r>
              <a:rPr lang="en-US" baseline="0" dirty="0" smtClean="0"/>
              <a:t>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 up CDC</a:t>
            </a:r>
            <a:r>
              <a:rPr lang="en-US" baseline="0" dirty="0" smtClean="0"/>
              <a:t> Wonder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ucd-icd10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popest/data/counties/asrh/2011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mde/0,1607,7-140-28753_38684_29233_44681---,00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Group Project Data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Sept 25,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Thursday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err="1" smtClean="0"/>
              <a:t>Harkness</a:t>
            </a:r>
            <a:r>
              <a:rPr lang="en-US" dirty="0" smtClean="0"/>
              <a:t> </a:t>
            </a:r>
            <a:r>
              <a:rPr lang="en-US" dirty="0"/>
              <a:t>(Canvas) </a:t>
            </a:r>
            <a:r>
              <a:rPr lang="en-US" dirty="0" smtClean="0"/>
              <a:t>is Optional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Discussion </a:t>
            </a:r>
            <a:r>
              <a:rPr lang="en-US" dirty="0"/>
              <a:t>due </a:t>
            </a:r>
            <a:r>
              <a:rPr lang="en-US" dirty="0" smtClean="0"/>
              <a:t>Thursday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Next Week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Oct </a:t>
            </a:r>
            <a:r>
              <a:rPr lang="en-US" dirty="0" smtClean="0"/>
              <a:t>4– </a:t>
            </a:r>
            <a:r>
              <a:rPr lang="en-US" dirty="0" smtClean="0"/>
              <a:t>Turn in a </a:t>
            </a:r>
            <a:r>
              <a:rPr lang="en-US" dirty="0" smtClean="0"/>
              <a:t>1-2-page </a:t>
            </a:r>
            <a:r>
              <a:rPr lang="en-US" dirty="0" smtClean="0"/>
              <a:t>write up summarizing extent of problem for </a:t>
            </a:r>
            <a:r>
              <a:rPr lang="en-US" dirty="0" smtClean="0"/>
              <a:t>review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Be prepared for quiz on Chapters 1-4</a:t>
            </a: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3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What is the extent of the problem in the Copper Country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?</a:t>
            </a:r>
          </a:p>
          <a:p>
            <a:pPr marL="925830" lvl="1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500" dirty="0" smtClean="0">
                <a:ea typeface="ＭＳ Ｐゴシック" charset="-128"/>
              </a:rPr>
              <a:t>1-2 page summary due Oct 4</a:t>
            </a:r>
            <a:endParaRPr lang="en-US" sz="2500" dirty="0" smtClean="0">
              <a:ea typeface="ＭＳ Ｐゴシック" charset="-128"/>
            </a:endParaRPr>
          </a:p>
          <a:p>
            <a:pPr marL="633222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900" dirty="0" smtClean="0">
                <a:ea typeface="ＭＳ Ｐゴシック" charset="-128"/>
              </a:rPr>
              <a:t>Hypothesize 1-2 sociological explanations for young adult suicide in Copper Country</a:t>
            </a:r>
          </a:p>
          <a:p>
            <a:pPr marL="633222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900" dirty="0" smtClean="0">
                <a:ea typeface="ＭＳ Ｐゴシック" charset="-128"/>
              </a:rPr>
              <a:t>Collect &amp; analyze data to test hypotheses</a:t>
            </a:r>
          </a:p>
          <a:p>
            <a:pPr marL="633222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900" dirty="0" smtClean="0">
                <a:ea typeface="ＭＳ Ｐゴシック" charset="-128"/>
              </a:rPr>
              <a:t>Interpret results:  How can Copper Country do better?</a:t>
            </a:r>
          </a:p>
          <a:p>
            <a:pPr marL="633222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900" dirty="0" smtClean="0">
                <a:ea typeface="ＭＳ Ｐゴシック" charset="-128"/>
              </a:rPr>
              <a:t>Create a product to communicate results</a:t>
            </a:r>
            <a:endParaRPr lang="en-US" sz="29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Steps for Suicide </a:t>
            </a:r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Posted </a:t>
            </a:r>
            <a:r>
              <a:rPr lang="en-US" sz="2900" dirty="0" smtClean="0">
                <a:ea typeface="ＭＳ Ｐゴシック" charset="-128"/>
              </a:rPr>
              <a:t>2 PDFs on Canvas under Week 3 module about finding and using data on suicide risk.  REVIEW THESE</a:t>
            </a:r>
            <a:r>
              <a:rPr lang="en-US" sz="2900" dirty="0" smtClean="0">
                <a:ea typeface="ＭＳ Ｐゴシック" charset="-128"/>
              </a:rPr>
              <a:t>!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Two Types of Data</a:t>
            </a:r>
            <a:endParaRPr lang="en-US" sz="29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Violent </a:t>
            </a:r>
            <a:r>
              <a:rPr lang="en-US" sz="2500" dirty="0" smtClean="0">
                <a:ea typeface="ＭＳ Ｐゴシック" charset="-128"/>
              </a:rPr>
              <a:t>death statistics (suicides committed)</a:t>
            </a:r>
          </a:p>
          <a:p>
            <a:pPr lvl="1">
              <a:spcAft>
                <a:spcPts val="1800"/>
              </a:spcAft>
            </a:pPr>
            <a:r>
              <a:rPr lang="en-US" sz="2500" dirty="0" err="1" smtClean="0">
                <a:ea typeface="ＭＳ Ｐゴシック" charset="-128"/>
              </a:rPr>
              <a:t>MiPhy</a:t>
            </a:r>
            <a:r>
              <a:rPr lang="en-US" sz="2500" dirty="0" smtClean="0">
                <a:ea typeface="ＭＳ Ｐゴシック" charset="-128"/>
              </a:rPr>
              <a:t> data (thoughts about suicides and reported attempts)</a:t>
            </a:r>
          </a:p>
          <a:p>
            <a:pPr>
              <a:spcAft>
                <a:spcPts val="1800"/>
              </a:spcAft>
            </a:pPr>
            <a:endParaRPr lang="en-US" sz="29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</a:t>
            </a:r>
            <a:r>
              <a:rPr lang="en-US" dirty="0" smtClean="0"/>
              <a:t>nt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Administrative records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Should count all deaths by suicide, but they are not perfect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Calculate Rates: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Divide </a:t>
            </a:r>
            <a:r>
              <a:rPr lang="en-US" sz="2500" dirty="0" smtClean="0">
                <a:ea typeface="ＭＳ Ｐゴシック" charset="-128"/>
              </a:rPr>
              <a:t>by total population at the same time/place/characteristic to generate a rate  (from US Census)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Small Numbers create problems for </a:t>
            </a:r>
            <a:r>
              <a:rPr lang="en-US" sz="2900" dirty="0" smtClean="0">
                <a:ea typeface="ＭＳ Ｐゴシック" charset="-128"/>
              </a:rPr>
              <a:t>interpreting</a:t>
            </a:r>
            <a:endParaRPr lang="en-US" sz="29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Violent Death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Copper Country Deaths by Suicide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27304"/>
              </p:ext>
            </p:extLst>
          </p:nvPr>
        </p:nvGraphicFramePr>
        <p:xfrm>
          <a:off x="380998" y="1752597"/>
          <a:ext cx="8382004" cy="4800600"/>
        </p:xfrm>
        <a:graphic>
          <a:graphicData uri="http://schemas.openxmlformats.org/drawingml/2006/table">
            <a:tbl>
              <a:tblPr/>
              <a:tblGrid>
                <a:gridCol w="850604"/>
                <a:gridCol w="1506280"/>
                <a:gridCol w="1506280"/>
                <a:gridCol w="1506280"/>
                <a:gridCol w="1506280"/>
                <a:gridCol w="1506280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Copper 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 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 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Source:  CDC Wonder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What kind of comparisons should you make?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Race, age, ethnicity, rural/urban, area of country, etc.</a:t>
            </a:r>
            <a:endParaRPr lang="en-US" sz="2500" dirty="0" smtClean="0">
              <a:ea typeface="ＭＳ Ｐゴシック" charset="-128"/>
            </a:endParaRP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CDC </a:t>
            </a:r>
            <a:r>
              <a:rPr lang="en-US" sz="2900" dirty="0" smtClean="0">
                <a:ea typeface="ＭＳ Ｐゴシック" charset="-128"/>
              </a:rPr>
              <a:t>Wonder </a:t>
            </a:r>
            <a:r>
              <a:rPr lang="en-US" sz="2900" dirty="0" smtClean="0">
                <a:ea typeface="ＭＳ Ｐゴシック" charset="-128"/>
              </a:rPr>
              <a:t>to download data</a:t>
            </a:r>
            <a:endParaRPr lang="en-US" sz="29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r>
              <a:rPr lang="en-US" sz="2500" dirty="0">
                <a:ea typeface="ＭＳ Ｐゴシック" charset="-128"/>
                <a:hlinkClick r:id="rId3"/>
              </a:rPr>
              <a:t>http://</a:t>
            </a:r>
            <a:r>
              <a:rPr lang="en-US" sz="2500" dirty="0" smtClean="0">
                <a:ea typeface="ＭＳ Ｐゴシック" charset="-128"/>
                <a:hlinkClick r:id="rId3"/>
              </a:rPr>
              <a:t>wonder.cdc.gov/ucd-icd10.html</a:t>
            </a:r>
            <a:endParaRPr lang="en-US" sz="25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Open External Causes of death.  Select Intentional Self Harm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CDC Wonder for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Deaths by Suicide= Numerator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Population at Risk = Denominator</a:t>
            </a:r>
            <a:endParaRPr lang="en-US" sz="2900" dirty="0" smtClean="0">
              <a:ea typeface="ＭＳ Ｐゴシック" charset="-128"/>
            </a:endParaRP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Make sure population at risk matches pop in deaths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US Census Bureau Estimates</a:t>
            </a:r>
            <a:endParaRPr lang="en-US" sz="29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  <a:hlinkClick r:id="rId3"/>
              </a:rPr>
              <a:t>http</a:t>
            </a:r>
            <a:r>
              <a:rPr lang="en-US" sz="2500" dirty="0">
                <a:ea typeface="ＭＳ Ｐゴシック" charset="-128"/>
                <a:hlinkClick r:id="rId3"/>
              </a:rPr>
              <a:t>://</a:t>
            </a:r>
            <a:r>
              <a:rPr lang="en-US" sz="2500" dirty="0" smtClean="0">
                <a:ea typeface="ＭＳ Ｐゴシック" charset="-128"/>
                <a:hlinkClick r:id="rId3"/>
              </a:rPr>
              <a:t>www.census.gov/popest/data/counties/asrh/2009/CC-EST2009-alldata.html</a:t>
            </a:r>
            <a:endParaRPr lang="en-US" sz="2500" dirty="0">
              <a:ea typeface="ＭＳ Ｐゴシック" charset="-128"/>
              <a:hlinkClick r:id="rId3"/>
            </a:endParaRP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  <a:hlinkClick r:id="rId3"/>
              </a:rPr>
              <a:t>http</a:t>
            </a:r>
            <a:r>
              <a:rPr lang="en-US" sz="2500" dirty="0">
                <a:ea typeface="ＭＳ Ｐゴシック" charset="-128"/>
                <a:hlinkClick r:id="rId3"/>
              </a:rPr>
              <a:t>://</a:t>
            </a:r>
            <a:r>
              <a:rPr lang="en-US" sz="2500" dirty="0" smtClean="0">
                <a:ea typeface="ＭＳ Ｐゴシック" charset="-128"/>
                <a:hlinkClick r:id="rId3"/>
              </a:rPr>
              <a:t>www.census.gov/popest/data/counties/asrh/2011/index.html</a:t>
            </a:r>
            <a:endParaRPr lang="en-US" sz="2500" dirty="0" smtClean="0">
              <a:ea typeface="ＭＳ Ｐゴシック" charset="-128"/>
            </a:endParaRPr>
          </a:p>
          <a:p>
            <a:pPr lvl="1">
              <a:spcAft>
                <a:spcPts val="1800"/>
              </a:spcAft>
            </a:pP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Statistical test to determine if data from 2 different populations are statistically significantly different from one another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Compare mean suicide risk over time in one population vs. mean risk over time in another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Excel </a:t>
            </a:r>
            <a:r>
              <a:rPr lang="en-US" dirty="0" err="1" smtClean="0"/>
              <a:t>ttest</a:t>
            </a: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9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Survey data of high school and middle school students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Some schools do not participate, but sample across Michigan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Self reports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Posted on Canvas</a:t>
            </a:r>
          </a:p>
          <a:p>
            <a:pPr>
              <a:spcAft>
                <a:spcPts val="1800"/>
              </a:spcAft>
            </a:pPr>
            <a:r>
              <a:rPr lang="en-US" sz="2900" dirty="0">
                <a:ea typeface="ＭＳ Ｐゴシック" charset="-128"/>
                <a:hlinkClick r:id="rId3"/>
              </a:rPr>
              <a:t>http://www.michigan.gov/mde/0,1607,7-140-28753_38684_29233_44681---,</a:t>
            </a:r>
            <a:r>
              <a:rPr lang="en-US" sz="2900" dirty="0" smtClean="0">
                <a:ea typeface="ＭＳ Ｐゴシック" charset="-128"/>
                <a:hlinkClick r:id="rId3"/>
              </a:rPr>
              <a:t>00.html</a:t>
            </a:r>
            <a:endParaRPr lang="en-US" sz="2900" dirty="0" smtClean="0">
              <a:ea typeface="ＭＳ Ｐゴシック" charset="-128"/>
            </a:endParaRP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County Reports Access Page&gt;choose cycle and county&gt; Violence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MiPhy</a:t>
            </a:r>
            <a:r>
              <a:rPr lang="en-US" dirty="0" smtClean="0"/>
              <a:t> </a:t>
            </a:r>
            <a:r>
              <a:rPr lang="en-US" dirty="0" smtClean="0"/>
              <a:t>Data: Ideation &amp; Attempts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3083</TotalTime>
  <Words>532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Group Project Data   </vt:lpstr>
      <vt:lpstr>Key Steps for Suicide Project</vt:lpstr>
      <vt:lpstr>Extent of the Problem</vt:lpstr>
      <vt:lpstr>Violent Death Data</vt:lpstr>
      <vt:lpstr>Copper Country Deaths by Suicide</vt:lpstr>
      <vt:lpstr>CDC Wonder for Comparisons</vt:lpstr>
      <vt:lpstr>Calculate Rates</vt:lpstr>
      <vt:lpstr>Means Comparisons</vt:lpstr>
      <vt:lpstr>MiPhy Data: Ideation &amp; Attempts</vt:lpstr>
      <vt:lpstr>Coming Up: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115</cp:revision>
  <cp:lastPrinted>2012-09-18T11:59:07Z</cp:lastPrinted>
  <dcterms:created xsi:type="dcterms:W3CDTF">2011-09-01T17:28:22Z</dcterms:created>
  <dcterms:modified xsi:type="dcterms:W3CDTF">2012-09-25T14:52:17Z</dcterms:modified>
</cp:coreProperties>
</file>