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320" r:id="rId3"/>
    <p:sldId id="325" r:id="rId4"/>
    <p:sldId id="315" r:id="rId5"/>
    <p:sldId id="326" r:id="rId6"/>
    <p:sldId id="327" r:id="rId7"/>
    <p:sldId id="328" r:id="rId8"/>
    <p:sldId id="313" r:id="rId9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0770" autoAdjust="0"/>
  </p:normalViewPr>
  <p:slideViewPr>
    <p:cSldViewPr>
      <p:cViewPr varScale="1">
        <p:scale>
          <a:sx n="53" d="100"/>
          <a:sy n="53" d="100"/>
        </p:scale>
        <p:origin x="-1733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E7EFEC41-7E2B-451B-90E6-F88BF679F85B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434C5D96-9485-4B61-BFD3-8F24C0D98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360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NR=1&amp;v=7VQXH0_emEk&amp;feature=endscreen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1- Questions on group project data?</a:t>
            </a: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Culture provides rules of behavior:  </a:t>
            </a:r>
            <a:r>
              <a:rPr lang="en-US" sz="1200" dirty="0" smtClean="0">
                <a:ea typeface="ＭＳ Ｐゴシック" charset="-128"/>
                <a:hlinkClick r:id="rId3"/>
              </a:rPr>
              <a:t>http://www.youtube.com/watch?NR=1&amp;v=7VQXH0_emEk&amp;feature=endscreen</a:t>
            </a:r>
            <a:endParaRPr lang="en-US" dirty="0" smtClean="0"/>
          </a:p>
          <a:p>
            <a:r>
              <a:rPr lang="en-US" dirty="0" smtClean="0"/>
              <a:t>What</a:t>
            </a:r>
            <a:r>
              <a:rPr lang="en-US" baseline="0" dirty="0" smtClean="0"/>
              <a:t> is American Culture:  http://www.youtube.com/watch?v=MyPMyWoDwj0&amp;feature=related</a:t>
            </a:r>
          </a:p>
          <a:p>
            <a:endParaRPr lang="en-US" dirty="0" smtClean="0"/>
          </a:p>
          <a:p>
            <a:r>
              <a:rPr lang="en-US" dirty="0" err="1" smtClean="0"/>
              <a:t>Gangdom</a:t>
            </a:r>
            <a:r>
              <a:rPr lang="en-US" baseline="0" dirty="0" smtClean="0"/>
              <a:t> Style:  http://www.businessinsider.com/gangnam-style-translation-2012-9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58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</a:t>
            </a:r>
            <a:r>
              <a:rPr lang="en-US" baseline="0" dirty="0" smtClean="0"/>
              <a:t> things all work together to create culture.</a:t>
            </a:r>
          </a:p>
          <a:p>
            <a:r>
              <a:rPr lang="en-US" baseline="0" dirty="0" smtClean="0"/>
              <a:t>List norms, values, beliefs on board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</a:t>
            </a:r>
            <a:r>
              <a:rPr lang="en-US" baseline="0" dirty="0" smtClean="0"/>
              <a:t> things all work together to </a:t>
            </a:r>
            <a:r>
              <a:rPr lang="en-US" baseline="0" smtClean="0"/>
              <a:t>create culture.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171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DDD81A9-42F1-499A-87B4-E1CF7BE67E1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DDD81A9-42F1-499A-87B4-E1CF7BE67E1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NR=1&amp;v=7VQXH0_emEk&amp;feature=endscree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usinessinsider.com/gangnam-style-translation-2012-9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MyPMyWoDwj0&amp;feature=related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838200"/>
            <a:ext cx="8382000" cy="28956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 smtClean="0">
                <a:solidFill>
                  <a:schemeClr val="accent1"/>
                </a:solidFill>
              </a:rPr>
              <a:t>Culture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1100" dirty="0" smtClean="0">
                <a:solidFill>
                  <a:schemeClr val="tx1"/>
                </a:solidFill>
              </a:rPr>
              <a:t/>
            </a:r>
            <a:br>
              <a:rPr lang="en-US" sz="1100" dirty="0" smtClean="0">
                <a:solidFill>
                  <a:schemeClr val="tx1"/>
                </a:solidFill>
              </a:rPr>
            </a:br>
            <a:r>
              <a:rPr lang="en-US" sz="1100" dirty="0">
                <a:solidFill>
                  <a:schemeClr val="tx1"/>
                </a:solidFill>
              </a:rPr>
              <a:t/>
            </a:r>
            <a:br>
              <a:rPr lang="en-US" sz="1100" dirty="0">
                <a:solidFill>
                  <a:schemeClr val="tx1"/>
                </a:solidFill>
              </a:rPr>
            </a:b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352800"/>
            <a:ext cx="8077200" cy="1423416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Sept </a:t>
            </a:r>
            <a:r>
              <a:rPr lang="en-US" sz="3200" dirty="0" smtClean="0">
                <a:solidFill>
                  <a:schemeClr val="tx1"/>
                </a:solidFill>
              </a:rPr>
              <a:t>27, </a:t>
            </a:r>
            <a:r>
              <a:rPr lang="en-US" sz="3200" dirty="0" smtClean="0">
                <a:solidFill>
                  <a:schemeClr val="tx1"/>
                </a:solidFill>
              </a:rPr>
              <a:t>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8600" y="1600200"/>
            <a:ext cx="8763000" cy="5257800"/>
          </a:xfrm>
          <a:prstGeom prst="rect">
            <a:avLst/>
          </a:prstGeom>
        </p:spPr>
        <p:txBody>
          <a:bodyPr vert="horz" lIns="54864" tIns="91440" rtlCol="0">
            <a:normAutofit fontScale="92500" lnSpcReduction="1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spcAft>
                <a:spcPts val="1800"/>
              </a:spcAft>
            </a:pPr>
            <a:r>
              <a:rPr lang="en-US" sz="2900" dirty="0" smtClean="0">
                <a:ea typeface="ＭＳ Ｐゴシック" charset="-128"/>
              </a:rPr>
              <a:t>Ideas and things passed down in society</a:t>
            </a:r>
          </a:p>
          <a:p>
            <a:pPr lvl="1">
              <a:spcAft>
                <a:spcPts val="1800"/>
              </a:spcAft>
            </a:pPr>
            <a:r>
              <a:rPr lang="en-US" sz="2500" dirty="0" smtClean="0">
                <a:ea typeface="ＭＳ Ｐゴシック" charset="-128"/>
              </a:rPr>
              <a:t>Knowledge, beliefs, values, rules, language, customs, music, symbols, and material products</a:t>
            </a:r>
            <a:endParaRPr lang="en-US" sz="2500" dirty="0" smtClean="0">
              <a:ea typeface="ＭＳ Ｐゴシック" charset="-128"/>
            </a:endParaRPr>
          </a:p>
          <a:p>
            <a:pPr>
              <a:spcAft>
                <a:spcPts val="1800"/>
              </a:spcAft>
            </a:pPr>
            <a:r>
              <a:rPr lang="en-US" sz="2800" dirty="0">
                <a:ea typeface="ＭＳ Ｐゴシック" charset="-128"/>
                <a:hlinkClick r:id="rId3"/>
              </a:rPr>
              <a:t>http://</a:t>
            </a:r>
            <a:r>
              <a:rPr lang="en-US" sz="2800" dirty="0" smtClean="0">
                <a:ea typeface="ＭＳ Ｐゴシック" charset="-128"/>
                <a:hlinkClick r:id="rId3"/>
              </a:rPr>
              <a:t>www.youtube.com/watch?NR=1&amp;v=7VQXH0_emEk&amp;feature=endscreen</a:t>
            </a:r>
            <a:endParaRPr lang="en-US" sz="2800" dirty="0" smtClean="0">
              <a:ea typeface="ＭＳ Ｐゴシック" charset="-128"/>
            </a:endParaRPr>
          </a:p>
          <a:p>
            <a:pPr>
              <a:spcAft>
                <a:spcPts val="1800"/>
              </a:spcAft>
            </a:pPr>
            <a:r>
              <a:rPr lang="en-US" sz="2900" dirty="0" smtClean="0">
                <a:ea typeface="ＭＳ Ｐゴシック" charset="-128"/>
              </a:rPr>
              <a:t>Rules to live by– shape how we understand and interact in society:  rules, patterns, expectations</a:t>
            </a:r>
          </a:p>
          <a:p>
            <a:pPr>
              <a:spcAft>
                <a:spcPts val="1800"/>
              </a:spcAft>
            </a:pPr>
            <a:r>
              <a:rPr lang="en-US" sz="2900" dirty="0" smtClean="0">
                <a:ea typeface="ＭＳ Ｐゴシック" charset="-128"/>
              </a:rPr>
              <a:t>Constantly being reshaped, created, and transmitted</a:t>
            </a:r>
          </a:p>
          <a:p>
            <a:pPr>
              <a:spcAft>
                <a:spcPts val="1800"/>
              </a:spcAft>
            </a:pPr>
            <a:r>
              <a:rPr lang="en-US" sz="2800" dirty="0">
                <a:hlinkClick r:id="rId4"/>
              </a:rPr>
              <a:t>http://</a:t>
            </a:r>
            <a:r>
              <a:rPr lang="en-US" sz="2800" dirty="0" smtClean="0">
                <a:hlinkClick r:id="rId4"/>
              </a:rPr>
              <a:t>www.businessinsider.com/gangnam-style-translation-2012-9</a:t>
            </a:r>
            <a:endParaRPr lang="en-US" sz="2800" dirty="0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Culture?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59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8600" y="1600200"/>
            <a:ext cx="8763000" cy="52578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spcAft>
                <a:spcPts val="1800"/>
              </a:spcAft>
            </a:pPr>
            <a:r>
              <a:rPr lang="en-US" sz="2900" dirty="0" smtClean="0">
                <a:ea typeface="ＭＳ Ｐゴシック" charset="-128"/>
              </a:rPr>
              <a:t>Tendency to view one’s own group’s culture as right or correct, superior to other cultures.</a:t>
            </a:r>
            <a:endParaRPr lang="en-US" sz="2500" dirty="0" smtClean="0">
              <a:ea typeface="ＭＳ Ｐゴシック" charset="-128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Ethnocentrism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198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8600" y="1600200"/>
            <a:ext cx="8763000" cy="52578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ea typeface="ＭＳ Ｐゴシック" charset="-128"/>
              </a:rPr>
              <a:t>Material = stuff we can see &amp; touch</a:t>
            </a:r>
            <a:endParaRPr lang="en-US" dirty="0">
              <a:ea typeface="ＭＳ Ｐゴシック" charset="-128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ea typeface="ＭＳ Ｐゴシック" charset="-128"/>
              </a:rPr>
              <a:t>Nonmaterial= values, beliefs, norms, language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ea typeface="ＭＳ Ｐゴシック" charset="-128"/>
              </a:rPr>
              <a:t>Material and nonmaterial culture work together to emphasize overall cultural values of society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Material &amp; Nonmaterial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64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8600" y="1600200"/>
            <a:ext cx="8763000" cy="5257800"/>
          </a:xfrm>
          <a:prstGeom prst="rect">
            <a:avLst/>
          </a:prstGeom>
        </p:spPr>
        <p:txBody>
          <a:bodyPr vert="horz" lIns="54864" tIns="91440" rtlCol="0">
            <a:normAutofit fontScale="850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900" dirty="0" smtClean="0">
                <a:ea typeface="ＭＳ Ｐゴシック" charset="-128"/>
              </a:rPr>
              <a:t>Values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sz="2500" dirty="0" smtClean="0">
                <a:ea typeface="ＭＳ Ｐゴシック" charset="-128"/>
              </a:rPr>
              <a:t>Shared judgments about what is good/bad 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sz="2500" dirty="0" smtClean="0">
                <a:ea typeface="ＭＳ Ｐゴシック" charset="-128"/>
              </a:rPr>
              <a:t>Environment is worth preserving</a:t>
            </a:r>
            <a:endParaRPr lang="en-US" sz="2500" dirty="0" smtClean="0">
              <a:ea typeface="ＭＳ Ｐゴシック" charset="-128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900" dirty="0" smtClean="0">
                <a:ea typeface="ＭＳ Ｐゴシック" charset="-128"/>
              </a:rPr>
              <a:t>Beliefs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sz="2500" dirty="0" smtClean="0">
                <a:ea typeface="ＭＳ Ｐゴシック" charset="-128"/>
              </a:rPr>
              <a:t>Specific ideas we hold about life, about the way society works, and how we fit in the world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sz="2500" dirty="0" smtClean="0">
                <a:ea typeface="ＭＳ Ｐゴシック" charset="-128"/>
              </a:rPr>
              <a:t>Often based on values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sz="2500" dirty="0" smtClean="0">
                <a:ea typeface="ＭＳ Ｐゴシック" charset="-128"/>
              </a:rPr>
              <a:t>Humans have caused global warming</a:t>
            </a:r>
            <a:endParaRPr lang="en-US" sz="2500" dirty="0" smtClean="0">
              <a:ea typeface="ＭＳ Ｐゴシック" charset="-128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900" dirty="0" smtClean="0">
                <a:ea typeface="ＭＳ Ｐゴシック" charset="-128"/>
              </a:rPr>
              <a:t>Norms</a:t>
            </a:r>
            <a:endParaRPr lang="en-US" sz="2900" dirty="0" smtClean="0">
              <a:ea typeface="ＭＳ Ｐゴシック" charset="-128"/>
            </a:endParaRP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sz="2500" dirty="0" smtClean="0">
                <a:ea typeface="ＭＳ Ｐゴシック" charset="-128"/>
              </a:rPr>
              <a:t>Rules of behavior shared by members of society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sz="2500" dirty="0" smtClean="0">
                <a:ea typeface="ＭＳ Ｐゴシック" charset="-128"/>
              </a:rPr>
              <a:t>Don’t litter</a:t>
            </a:r>
            <a:endParaRPr lang="en-US" sz="2500" dirty="0" smtClean="0">
              <a:ea typeface="ＭＳ Ｐゴシック" charset="-128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Nonmaterial Culture:</a:t>
            </a:r>
            <a:br>
              <a:rPr lang="en-US" dirty="0" smtClean="0"/>
            </a:br>
            <a:r>
              <a:rPr lang="en-US" dirty="0" smtClean="0"/>
              <a:t>Values, Beliefs, Norms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286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8600" y="1600200"/>
            <a:ext cx="8763000" cy="52578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800" dirty="0">
                <a:hlinkClick r:id="rId3"/>
              </a:rPr>
              <a:t>http://</a:t>
            </a:r>
            <a:r>
              <a:rPr lang="en-US" sz="2800" dirty="0" smtClean="0">
                <a:hlinkClick r:id="rId3"/>
              </a:rPr>
              <a:t>www.youtube.com/watch?v=MyPMyWoDwj0&amp;feature=related</a:t>
            </a:r>
            <a:endParaRPr lang="en-US" sz="2900" dirty="0" smtClean="0">
              <a:ea typeface="ＭＳ Ｐゴシック" charset="-128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900" dirty="0" smtClean="0">
                <a:ea typeface="ＭＳ Ｐゴシック" charset="-128"/>
              </a:rPr>
              <a:t>What characteristics define American Culture?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sz="2500" dirty="0" smtClean="0">
                <a:ea typeface="ＭＳ Ｐゴシック" charset="-128"/>
              </a:rPr>
              <a:t>Values that define American culture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sz="2500" dirty="0" smtClean="0">
                <a:ea typeface="ＭＳ Ｐゴシック" charset="-128"/>
              </a:rPr>
              <a:t>Norms and behaviors that support the value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sz="2500" dirty="0" smtClean="0">
                <a:ea typeface="ＭＳ Ｐゴシック" charset="-128"/>
              </a:rPr>
              <a:t>Material goods (or symbols) culture creates to reinforce norms and values</a:t>
            </a:r>
            <a:endParaRPr lang="en-US" sz="2500" dirty="0" smtClean="0">
              <a:ea typeface="ＭＳ Ｐゴシック" charset="-128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American Culture?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662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8600" y="1600200"/>
            <a:ext cx="8763000" cy="52578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900" dirty="0" smtClean="0">
                <a:ea typeface="ＭＳ Ｐゴシック" charset="-128"/>
              </a:rPr>
              <a:t>Groups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900" dirty="0" smtClean="0">
                <a:ea typeface="ＭＳ Ｐゴシック" charset="-128"/>
              </a:rPr>
              <a:t>Tell a story about an important event in your life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sz="2500" dirty="0" smtClean="0">
                <a:ea typeface="ＭＳ Ｐゴシック" charset="-128"/>
              </a:rPr>
              <a:t>Norms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sz="2500" dirty="0" smtClean="0">
                <a:ea typeface="ＭＳ Ｐゴシック" charset="-128"/>
              </a:rPr>
              <a:t>Values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sz="2500" dirty="0" smtClean="0">
                <a:ea typeface="ＭＳ Ｐゴシック" charset="-128"/>
              </a:rPr>
              <a:t>Beliefs</a:t>
            </a:r>
            <a:endParaRPr lang="en-US" sz="2500" dirty="0" smtClean="0">
              <a:ea typeface="ＭＳ Ｐゴシック" charset="-128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Your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55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Up: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Next Week:  Socialization &amp; Group Organization</a:t>
            </a:r>
            <a:endParaRPr lang="en-US" dirty="0" smtClean="0"/>
          </a:p>
          <a:p>
            <a:pPr lvl="1">
              <a:spcAft>
                <a:spcPts val="1200"/>
              </a:spcAft>
            </a:pPr>
            <a:r>
              <a:rPr lang="en-US" dirty="0" smtClean="0"/>
              <a:t>Oct 4– Turn in a 1-2-page write up summarizing extent of problem for review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Be prepared for quiz on Chapters 1-4</a:t>
            </a:r>
          </a:p>
          <a:p>
            <a:pPr>
              <a:spcAft>
                <a:spcPts val="1200"/>
              </a:spcAft>
            </a:pPr>
            <a:endParaRPr lang="en-US" dirty="0" smtClean="0"/>
          </a:p>
          <a:p>
            <a:pPr>
              <a:spcAft>
                <a:spcPts val="1200"/>
              </a:spcAft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7934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3141</TotalTime>
  <Words>349</Words>
  <Application>Microsoft Office PowerPoint</Application>
  <PresentationFormat>On-screen Show (4:3)</PresentationFormat>
  <Paragraphs>66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Module</vt:lpstr>
      <vt:lpstr>Culture   </vt:lpstr>
      <vt:lpstr>What is Culture?</vt:lpstr>
      <vt:lpstr>Ethnocentrism</vt:lpstr>
      <vt:lpstr>Material &amp; Nonmaterial</vt:lpstr>
      <vt:lpstr>Nonmaterial Culture: Values, Beliefs, Norms</vt:lpstr>
      <vt:lpstr>What is American Culture?</vt:lpstr>
      <vt:lpstr>Your Life</vt:lpstr>
      <vt:lpstr>Coming Up:</vt:lpstr>
    </vt:vector>
  </TitlesOfParts>
  <Company>MTU - EIT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Sociology? And What is Environmental Sociology?</dc:title>
  <dc:creator>rwinkler</dc:creator>
  <cp:lastModifiedBy>rwinkler</cp:lastModifiedBy>
  <cp:revision>121</cp:revision>
  <cp:lastPrinted>2012-09-18T11:59:07Z</cp:lastPrinted>
  <dcterms:created xsi:type="dcterms:W3CDTF">2011-09-01T17:28:22Z</dcterms:created>
  <dcterms:modified xsi:type="dcterms:W3CDTF">2012-09-27T14:46:27Z</dcterms:modified>
</cp:coreProperties>
</file>