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0" r:id="rId3"/>
    <p:sldId id="332" r:id="rId4"/>
    <p:sldId id="333" r:id="rId5"/>
    <p:sldId id="338" r:id="rId6"/>
    <p:sldId id="339" r:id="rId7"/>
    <p:sldId id="340" r:id="rId8"/>
    <p:sldId id="341" r:id="rId9"/>
    <p:sldId id="342" r:id="rId10"/>
    <p:sldId id="344" r:id="rId11"/>
    <p:sldId id="337" r:id="rId12"/>
    <p:sldId id="343" r:id="rId13"/>
    <p:sldId id="313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770" autoAdjust="0"/>
  </p:normalViewPr>
  <p:slideViewPr>
    <p:cSldViewPr>
      <p:cViewPr varScale="1">
        <p:scale>
          <a:sx n="53" d="100"/>
          <a:sy n="53" d="100"/>
        </p:scale>
        <p:origin x="-229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96A26-8FC7-4A0C-973C-5A1F6E24654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958C6E5-0B1D-4790-BF32-03935F9721A0}">
      <dgm:prSet phldrT="[Text]"/>
      <dgm:spPr/>
      <dgm:t>
        <a:bodyPr/>
        <a:lstStyle/>
        <a:p>
          <a:r>
            <a:rPr lang="en-US" dirty="0" smtClean="0"/>
            <a:t>Primary Groups/</a:t>
          </a:r>
        </a:p>
        <a:p>
          <a:r>
            <a:rPr lang="en-US" dirty="0" smtClean="0"/>
            <a:t>Traditional Society</a:t>
          </a:r>
          <a:endParaRPr lang="en-US" dirty="0"/>
        </a:p>
      </dgm:t>
    </dgm:pt>
    <dgm:pt modelId="{1737446B-A844-4715-8C36-73321AF2B443}" type="parTrans" cxnId="{6BC3FC05-7590-4E68-8A27-66CF2BF1820D}">
      <dgm:prSet/>
      <dgm:spPr/>
      <dgm:t>
        <a:bodyPr/>
        <a:lstStyle/>
        <a:p>
          <a:endParaRPr lang="en-US"/>
        </a:p>
      </dgm:t>
    </dgm:pt>
    <dgm:pt modelId="{35D22C2D-793E-48A4-838D-02F76FB986EE}" type="sibTrans" cxnId="{6BC3FC05-7590-4E68-8A27-66CF2BF1820D}">
      <dgm:prSet/>
      <dgm:spPr/>
      <dgm:t>
        <a:bodyPr/>
        <a:lstStyle/>
        <a:p>
          <a:endParaRPr lang="en-US"/>
        </a:p>
      </dgm:t>
    </dgm:pt>
    <dgm:pt modelId="{26BBB3D0-E0C6-4F3B-B541-8F63D17B3EA2}">
      <dgm:prSet phldrT="[Text]"/>
      <dgm:spPr/>
      <dgm:t>
        <a:bodyPr/>
        <a:lstStyle/>
        <a:p>
          <a:r>
            <a:rPr lang="en-US" dirty="0" smtClean="0"/>
            <a:t>Secondary Groups/</a:t>
          </a:r>
        </a:p>
        <a:p>
          <a:r>
            <a:rPr lang="en-US" dirty="0" smtClean="0"/>
            <a:t>Modern Society</a:t>
          </a:r>
          <a:endParaRPr lang="en-US" dirty="0"/>
        </a:p>
      </dgm:t>
    </dgm:pt>
    <dgm:pt modelId="{1AF18F8B-8B32-4D66-969C-9A6419E0725C}" type="parTrans" cxnId="{F27E5EF9-E6A8-4BF4-A2D3-995C933668BD}">
      <dgm:prSet/>
      <dgm:spPr/>
      <dgm:t>
        <a:bodyPr/>
        <a:lstStyle/>
        <a:p>
          <a:endParaRPr lang="en-US"/>
        </a:p>
      </dgm:t>
    </dgm:pt>
    <dgm:pt modelId="{E6129C40-5B95-4D53-95E1-4241929A880E}" type="sibTrans" cxnId="{F27E5EF9-E6A8-4BF4-A2D3-995C933668BD}">
      <dgm:prSet/>
      <dgm:spPr/>
      <dgm:t>
        <a:bodyPr/>
        <a:lstStyle/>
        <a:p>
          <a:endParaRPr lang="en-US"/>
        </a:p>
      </dgm:t>
    </dgm:pt>
    <dgm:pt modelId="{700183E5-66ED-460D-AAC6-E6752CB0E262}" type="pres">
      <dgm:prSet presAssocID="{09D96A26-8FC7-4A0C-973C-5A1F6E246546}" presName="CompostProcess" presStyleCnt="0">
        <dgm:presLayoutVars>
          <dgm:dir/>
          <dgm:resizeHandles val="exact"/>
        </dgm:presLayoutVars>
      </dgm:prSet>
      <dgm:spPr/>
    </dgm:pt>
    <dgm:pt modelId="{EAB770DD-0777-4D72-9A6C-9D12A8F50901}" type="pres">
      <dgm:prSet presAssocID="{09D96A26-8FC7-4A0C-973C-5A1F6E246546}" presName="arrow" presStyleLbl="bgShp" presStyleIdx="0" presStyleCnt="1"/>
      <dgm:spPr/>
    </dgm:pt>
    <dgm:pt modelId="{ED43EB03-EDAD-45EE-BB5E-0B0FE23F0077}" type="pres">
      <dgm:prSet presAssocID="{09D96A26-8FC7-4A0C-973C-5A1F6E246546}" presName="linearProcess" presStyleCnt="0"/>
      <dgm:spPr/>
    </dgm:pt>
    <dgm:pt modelId="{0626F5BA-8A84-4C76-8F30-15F69423769C}" type="pres">
      <dgm:prSet presAssocID="{A958C6E5-0B1D-4790-BF32-03935F9721A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C421B-3BF9-4EC4-9E92-5AFE1BDD351A}" type="pres">
      <dgm:prSet presAssocID="{35D22C2D-793E-48A4-838D-02F76FB986EE}" presName="sibTrans" presStyleCnt="0"/>
      <dgm:spPr/>
    </dgm:pt>
    <dgm:pt modelId="{3840CAC5-2E3D-4859-825B-152EC21968E6}" type="pres">
      <dgm:prSet presAssocID="{26BBB3D0-E0C6-4F3B-B541-8F63D17B3EA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9BC831-3393-4C82-87BB-1AF60ACC280D}" type="presOf" srcId="{09D96A26-8FC7-4A0C-973C-5A1F6E246546}" destId="{700183E5-66ED-460D-AAC6-E6752CB0E262}" srcOrd="0" destOrd="0" presId="urn:microsoft.com/office/officeart/2005/8/layout/hProcess9"/>
    <dgm:cxn modelId="{6B1D74BA-C29B-41BA-BA2C-22C9452BB2FE}" type="presOf" srcId="{A958C6E5-0B1D-4790-BF32-03935F9721A0}" destId="{0626F5BA-8A84-4C76-8F30-15F69423769C}" srcOrd="0" destOrd="0" presId="urn:microsoft.com/office/officeart/2005/8/layout/hProcess9"/>
    <dgm:cxn modelId="{BC21C3CB-FE6F-403C-A13E-D56230A2DAA4}" type="presOf" srcId="{26BBB3D0-E0C6-4F3B-B541-8F63D17B3EA2}" destId="{3840CAC5-2E3D-4859-825B-152EC21968E6}" srcOrd="0" destOrd="0" presId="urn:microsoft.com/office/officeart/2005/8/layout/hProcess9"/>
    <dgm:cxn modelId="{6BC3FC05-7590-4E68-8A27-66CF2BF1820D}" srcId="{09D96A26-8FC7-4A0C-973C-5A1F6E246546}" destId="{A958C6E5-0B1D-4790-BF32-03935F9721A0}" srcOrd="0" destOrd="0" parTransId="{1737446B-A844-4715-8C36-73321AF2B443}" sibTransId="{35D22C2D-793E-48A4-838D-02F76FB986EE}"/>
    <dgm:cxn modelId="{F27E5EF9-E6A8-4BF4-A2D3-995C933668BD}" srcId="{09D96A26-8FC7-4A0C-973C-5A1F6E246546}" destId="{26BBB3D0-E0C6-4F3B-B541-8F63D17B3EA2}" srcOrd="1" destOrd="0" parTransId="{1AF18F8B-8B32-4D66-969C-9A6419E0725C}" sibTransId="{E6129C40-5B95-4D53-95E1-4241929A880E}"/>
    <dgm:cxn modelId="{8EEBF15D-BFEB-49EF-ABFB-35D874C94B3D}" type="presParOf" srcId="{700183E5-66ED-460D-AAC6-E6752CB0E262}" destId="{EAB770DD-0777-4D72-9A6C-9D12A8F50901}" srcOrd="0" destOrd="0" presId="urn:microsoft.com/office/officeart/2005/8/layout/hProcess9"/>
    <dgm:cxn modelId="{62AE8848-EE38-49C9-8135-2193D09CF5C6}" type="presParOf" srcId="{700183E5-66ED-460D-AAC6-E6752CB0E262}" destId="{ED43EB03-EDAD-45EE-BB5E-0B0FE23F0077}" srcOrd="1" destOrd="0" presId="urn:microsoft.com/office/officeart/2005/8/layout/hProcess9"/>
    <dgm:cxn modelId="{D001A3BC-037D-463D-9E28-1C3F7D197A33}" type="presParOf" srcId="{ED43EB03-EDAD-45EE-BB5E-0B0FE23F0077}" destId="{0626F5BA-8A84-4C76-8F30-15F69423769C}" srcOrd="0" destOrd="0" presId="urn:microsoft.com/office/officeart/2005/8/layout/hProcess9"/>
    <dgm:cxn modelId="{119776EB-45ED-4FA7-B7C3-814031530C98}" type="presParOf" srcId="{ED43EB03-EDAD-45EE-BB5E-0B0FE23F0077}" destId="{337C421B-3BF9-4EC4-9E92-5AFE1BDD351A}" srcOrd="1" destOrd="0" presId="urn:microsoft.com/office/officeart/2005/8/layout/hProcess9"/>
    <dgm:cxn modelId="{35DAA851-CE55-4B93-AA48-7668C162CF7D}" type="presParOf" srcId="{ED43EB03-EDAD-45EE-BB5E-0B0FE23F0077}" destId="{3840CAC5-2E3D-4859-825B-152EC21968E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770DD-0777-4D72-9A6C-9D12A8F50901}">
      <dsp:nvSpPr>
        <dsp:cNvPr id="0" name=""/>
        <dsp:cNvSpPr/>
      </dsp:nvSpPr>
      <dsp:spPr>
        <a:xfrm>
          <a:off x="594359" y="0"/>
          <a:ext cx="6736080" cy="533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6F5BA-8A84-4C76-8F30-15F69423769C}">
      <dsp:nvSpPr>
        <dsp:cNvPr id="0" name=""/>
        <dsp:cNvSpPr/>
      </dsp:nvSpPr>
      <dsp:spPr>
        <a:xfrm>
          <a:off x="265836" y="1600199"/>
          <a:ext cx="3590925" cy="213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Primary Groups/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Traditional Society</a:t>
          </a:r>
          <a:endParaRPr lang="en-US" sz="3500" kern="1200" dirty="0"/>
        </a:p>
      </dsp:txBody>
      <dsp:txXfrm>
        <a:off x="369990" y="1704353"/>
        <a:ext cx="3382617" cy="1925292"/>
      </dsp:txXfrm>
    </dsp:sp>
    <dsp:sp modelId="{3840CAC5-2E3D-4859-825B-152EC21968E6}">
      <dsp:nvSpPr>
        <dsp:cNvPr id="0" name=""/>
        <dsp:cNvSpPr/>
      </dsp:nvSpPr>
      <dsp:spPr>
        <a:xfrm>
          <a:off x="4068038" y="1600199"/>
          <a:ext cx="3590925" cy="213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Secondary Groups/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Modern Society</a:t>
          </a:r>
          <a:endParaRPr lang="en-US" sz="3500" kern="1200" dirty="0"/>
        </a:p>
      </dsp:txBody>
      <dsp:txXfrm>
        <a:off x="4172192" y="1704353"/>
        <a:ext cx="3382617" cy="1925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Song– http://www.comedycentral.com/video-clips/fqqyi0/futurama-bureaucrat-s-song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1- So, what did you find?  Is young adult suicide risk a big problem in the Copper Country?</a:t>
            </a:r>
          </a:p>
          <a:p>
            <a:r>
              <a:rPr lang="en-US" baseline="0" dirty="0" smtClean="0"/>
              <a:t>2- Why did I play Family Tradition on Tuesday?</a:t>
            </a:r>
          </a:p>
          <a:p>
            <a:r>
              <a:rPr lang="en-US" baseline="0" dirty="0" smtClean="0"/>
              <a:t>	- families are important agent of socialization</a:t>
            </a:r>
          </a:p>
          <a:p>
            <a:r>
              <a:rPr lang="en-US" baseline="0" dirty="0" smtClean="0"/>
              <a:t>	- family socialization depends on social class and will impact lifelong behaviors and social interactions, which can affect our chances for acceptance and success in different situations</a:t>
            </a:r>
          </a:p>
          <a:p>
            <a:endParaRPr lang="en-US" baseline="0" dirty="0" smtClean="0"/>
          </a:p>
          <a:p>
            <a:r>
              <a:rPr lang="en-US" dirty="0" err="1" smtClean="0"/>
              <a:t>McDonaldization</a:t>
            </a:r>
            <a:r>
              <a:rPr lang="en-US" dirty="0" smtClean="0"/>
              <a:t>--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http://www.youtube.com/watch?v=z4V25x-qO5Q&amp;feature=BFa&amp;list=PLF3C19C4043623E4A</a:t>
            </a:r>
          </a:p>
          <a:p>
            <a:r>
              <a:rPr lang="en-US" dirty="0" smtClean="0"/>
              <a:t>http://www.youtube.com/watch?v=Fdy1AgO6Fp4</a:t>
            </a:r>
          </a:p>
          <a:p>
            <a:r>
              <a:rPr lang="en-US" dirty="0" smtClean="0"/>
              <a:t>http://</a:t>
            </a:r>
            <a:r>
              <a:rPr lang="en-US" dirty="0" smtClean="0"/>
              <a:t>www.youtube.com/watch?v=5xxtRvc8ixA&amp;feature=relmfu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Zimbardo</a:t>
            </a:r>
            <a:r>
              <a:rPr lang="en-US" dirty="0" smtClean="0"/>
              <a:t>–</a:t>
            </a:r>
            <a:r>
              <a:rPr lang="en-US" baseline="0" dirty="0" smtClean="0"/>
              <a:t> Prisoner:</a:t>
            </a:r>
          </a:p>
          <a:p>
            <a:r>
              <a:rPr lang="en-US" dirty="0" smtClean="0"/>
              <a:t>http://www.youtube.com/watch?v=Z0jYx8nwjFQ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http://www.youtube.com/watch?v=P31RzaYp-Kg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concepts you should know.</a:t>
            </a:r>
            <a:r>
              <a:rPr lang="en-US" baseline="0" dirty="0" smtClean="0"/>
              <a:t>  Refer to your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r>
              <a:rPr lang="en-US" baseline="0" dirty="0" smtClean="0"/>
              <a:t> on deviant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statuses are what connect us to society at all levels– micro to macro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Look at your list.</a:t>
            </a:r>
            <a:r>
              <a:rPr lang="en-US" baseline="0" dirty="0" smtClean="0"/>
              <a:t> Consider the levels at which these statuses most work:  Micro, </a:t>
            </a:r>
            <a:r>
              <a:rPr lang="en-US" baseline="0" dirty="0" err="1" smtClean="0"/>
              <a:t>Meso</a:t>
            </a:r>
            <a:r>
              <a:rPr lang="en-US" baseline="0" dirty="0" smtClean="0"/>
              <a:t>, Macro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Which are ascribed, achieved, master?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3 statuses</a:t>
            </a:r>
            <a:r>
              <a:rPr lang="en-US" baseline="0" dirty="0" smtClean="0"/>
              <a:t> on your list.  Who do you interact with in each?  What are the roles you play in that status?  What are some examples of role strains and role conflicts?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r>
              <a:rPr lang="en-US" baseline="0" dirty="0" smtClean="0"/>
              <a:t> Videos:</a:t>
            </a:r>
          </a:p>
          <a:p>
            <a:endParaRPr lang="en-US" dirty="0" smtClean="0"/>
          </a:p>
          <a:p>
            <a:r>
              <a:rPr lang="en-US" baseline="0" dirty="0" smtClean="0"/>
              <a:t>http://www.youtube.com/watch?v=z4V25x-qO5Q&amp;feature=BFa&amp;list=PLF3C19C4043623E4A</a:t>
            </a:r>
          </a:p>
          <a:p>
            <a:r>
              <a:rPr lang="en-US" dirty="0" smtClean="0"/>
              <a:t>http://www.youtube.com/watch?v=Fdy1AgO6Fp4</a:t>
            </a:r>
          </a:p>
          <a:p>
            <a:r>
              <a:rPr lang="en-US" dirty="0" smtClean="0"/>
              <a:t>http://www.youtube.com/watch?v=5xxtRvc8ixA&amp;feature=relmfu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Stanfor</a:t>
            </a:r>
            <a:r>
              <a:rPr lang="en-US" baseline="0" dirty="0" smtClean="0"/>
              <a:t>d Prisoner experiment is a good example of how roles can take on incredible importance.  It also illustrates how a hierarchical bureaucratic organizational structure can dehumanize.  </a:t>
            </a:r>
          </a:p>
          <a:p>
            <a:r>
              <a:rPr lang="en-US" baseline="0" dirty="0" smtClean="0"/>
              <a:t>View 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http://www.youtube.com/watch?v=Z0jYx8nwjFQ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Other examples are </a:t>
            </a:r>
            <a:r>
              <a:rPr lang="en-US" baseline="0" dirty="0" smtClean="0"/>
              <a:t>the </a:t>
            </a:r>
            <a:r>
              <a:rPr lang="en-US" baseline="0" dirty="0" err="1" smtClean="0"/>
              <a:t>Milgrim</a:t>
            </a:r>
            <a:r>
              <a:rPr lang="en-US" baseline="0" dirty="0" smtClean="0"/>
              <a:t> shocking experiment and the real life example of the tortures that occurred at Abu </a:t>
            </a:r>
            <a:r>
              <a:rPr lang="en-US" baseline="0" dirty="0" err="1" smtClean="0"/>
              <a:t>Gharib</a:t>
            </a:r>
            <a:r>
              <a:rPr lang="en-US" baseline="0" dirty="0" smtClean="0"/>
              <a:t> prison in Iraq.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http://www.youtube.com/watch?v=P31RzaYp-Kg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Social Interaction: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Networks, Groups, and Bureaucracy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Oct 4,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Irrationality of Rational Bureaucracies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Alienation is one example of an irrational outcome of rational bureaucracies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Humans </a:t>
            </a:r>
            <a:r>
              <a:rPr lang="en-US" dirty="0" smtClean="0"/>
              <a:t>as individuals can be caring, moral, and self-sacrificing for the good of others…but nations and other large bureaucracies are driven by cost-benefit ratios that dehumanize.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Roles take on all-importance</a:t>
            </a:r>
          </a:p>
        </p:txBody>
      </p:sp>
    </p:spTree>
    <p:extLst>
      <p:ext uri="{BB962C8B-B14F-4D97-AF65-F5344CB8AC3E}">
        <p14:creationId xmlns:p14="http://schemas.microsoft.com/office/powerpoint/2010/main" val="13279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 smtClean="0"/>
              <a:t>Social networks</a:t>
            </a:r>
          </a:p>
          <a:p>
            <a:pPr lvl="0"/>
            <a:r>
              <a:rPr lang="en-US" dirty="0" smtClean="0"/>
              <a:t>Alienation</a:t>
            </a:r>
          </a:p>
          <a:p>
            <a:pPr lvl="0"/>
            <a:r>
              <a:rPr lang="en-US" dirty="0" smtClean="0"/>
              <a:t>Anomie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Key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mostly conform…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To norms within our groups and fulfill the role expectations of our status and follow the rules of the bureaucracies…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…but sometimes we are deviant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Next Week:  Community, Deviance and Social Control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Western and Pettit for Tuesday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Chapter 6 for Thursday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Discussion 4 Due THURSDAY– Respond to the Western and Pettit reading, bringing in material from the text book to support your points.  Consider rubric in your syllabus.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3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 smtClean="0"/>
              <a:t>List 20 responses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lnSpc>
                <a:spcPct val="110000"/>
              </a:lnSpc>
            </a:pPr>
            <a:r>
              <a:rPr lang="en-US" dirty="0" smtClean="0"/>
              <a:t>Status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Positions you hold in the social world and affect our social interactions (power or deference)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Ascribed Status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Assigned at birth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Achieved Status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Earned based on decisions and actions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Master Status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Dominates all others, shapes much of life, activities, self concept, and position in community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Statuses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800"/>
              </a:spcBef>
            </a:pPr>
            <a:r>
              <a:rPr lang="en-US" dirty="0" smtClean="0"/>
              <a:t>Every status carries role expectations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Roles define how individuals are expected to act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Learn roles through social interaction and socialization (media, others, being taught)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Role Strain– too many obligations within one status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Role Conflict– contradictions between different statuses.  Can’t do both well.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800"/>
              </a:spcBef>
            </a:pPr>
            <a:r>
              <a:rPr lang="en-US" dirty="0" smtClean="0"/>
              <a:t>Shared interests, goals, experiences, needs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Durkheim’s Suicide– importance of integration into social groups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Primary groups– belonging, micro, intrinsic value, loyalty.  Examples?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Secondary– formal, business-like, large, task-oriented, to get something, </a:t>
            </a:r>
            <a:r>
              <a:rPr lang="en-US" dirty="0" err="1" smtClean="0"/>
              <a:t>meso</a:t>
            </a:r>
            <a:r>
              <a:rPr lang="en-US" dirty="0" smtClean="0"/>
              <a:t>/macro. Examples?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7290406"/>
              </p:ext>
            </p:extLst>
          </p:nvPr>
        </p:nvGraphicFramePr>
        <p:xfrm>
          <a:off x="533400" y="762000"/>
          <a:ext cx="7924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1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800"/>
              </a:spcBef>
            </a:pPr>
            <a:r>
              <a:rPr lang="en-US" dirty="0" smtClean="0"/>
              <a:t>Max Weber (late 1800s)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Division of labor based on technical competence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Formal rules and regulations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Impersonal relationships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Emphasis on rationality and efficiency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Provision of life long careers moving up hierarchy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Bureaucracy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800"/>
              </a:spcBef>
            </a:pPr>
            <a:r>
              <a:rPr lang="en-US" dirty="0" smtClean="0"/>
              <a:t>George </a:t>
            </a:r>
            <a:r>
              <a:rPr lang="en-US" dirty="0" err="1" smtClean="0"/>
              <a:t>Ritzer</a:t>
            </a:r>
            <a:r>
              <a:rPr lang="en-US" dirty="0" smtClean="0"/>
              <a:t> (1990s-Today)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Efficiency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Predictability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Calculability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Technical Control</a:t>
            </a:r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McDonaldization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People lack control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Disillusioned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Lack of purpose and pride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3356</TotalTime>
  <Words>615</Words>
  <Application>Microsoft Office PowerPoint</Application>
  <PresentationFormat>On-screen Show (4:3)</PresentationFormat>
  <Paragraphs>116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Social Interaction: Networks, Groups, and Bureaucracy   </vt:lpstr>
      <vt:lpstr>I am a…</vt:lpstr>
      <vt:lpstr>Social Statuses</vt:lpstr>
      <vt:lpstr>Roles</vt:lpstr>
      <vt:lpstr>Groups</vt:lpstr>
      <vt:lpstr>PowerPoint Presentation</vt:lpstr>
      <vt:lpstr>Bureaucracy</vt:lpstr>
      <vt:lpstr>McDonaldization</vt:lpstr>
      <vt:lpstr>Alienation</vt:lpstr>
      <vt:lpstr>Irrationality of Rational Bureaucracies</vt:lpstr>
      <vt:lpstr>Other Key Concepts</vt:lpstr>
      <vt:lpstr>We mostly conform…</vt:lpstr>
      <vt:lpstr>Coming Up: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138</cp:revision>
  <cp:lastPrinted>2012-09-18T11:59:07Z</cp:lastPrinted>
  <dcterms:created xsi:type="dcterms:W3CDTF">2011-09-01T17:28:22Z</dcterms:created>
  <dcterms:modified xsi:type="dcterms:W3CDTF">2012-10-04T17:53:39Z</dcterms:modified>
</cp:coreProperties>
</file>