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320" r:id="rId3"/>
    <p:sldId id="332" r:id="rId4"/>
    <p:sldId id="345" r:id="rId5"/>
    <p:sldId id="346" r:id="rId6"/>
    <p:sldId id="347" r:id="rId7"/>
    <p:sldId id="348"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0770" autoAdjust="0"/>
  </p:normalViewPr>
  <p:slideViewPr>
    <p:cSldViewPr>
      <p:cViewPr varScale="1">
        <p:scale>
          <a:sx n="53" d="100"/>
          <a:sy n="53" d="100"/>
        </p:scale>
        <p:origin x="-2290"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E7EFEC41-7E2B-451B-90E6-F88BF679F85B}" type="datetimeFigureOut">
              <a:rPr lang="en-US" smtClean="0"/>
              <a:t>10/9/2012</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434C5D96-9485-4B61-BFD3-8F24C0D981DC}" type="slidenum">
              <a:rPr lang="en-US" smtClean="0"/>
              <a:t>‹#›</a:t>
            </a:fld>
            <a:endParaRPr lang="en-US"/>
          </a:p>
        </p:txBody>
      </p:sp>
    </p:spTree>
    <p:extLst>
      <p:ext uri="{BB962C8B-B14F-4D97-AF65-F5344CB8AC3E}">
        <p14:creationId xmlns:p14="http://schemas.microsoft.com/office/powerpoint/2010/main" val="1261360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Hand back group</a:t>
            </a:r>
            <a:r>
              <a:rPr lang="en-US" baseline="0" dirty="0" smtClean="0"/>
              <a:t> project papers and quizzes.</a:t>
            </a:r>
            <a:endParaRPr lang="en-US" dirty="0" smtClean="0"/>
          </a:p>
          <a:p>
            <a:endParaRPr lang="en-US" dirty="0" smtClean="0"/>
          </a:p>
          <a:p>
            <a:r>
              <a:rPr lang="en-US" dirty="0" smtClean="0"/>
              <a:t>In the last couple of weeks</a:t>
            </a:r>
            <a:r>
              <a:rPr lang="en-US" baseline="0" dirty="0" smtClean="0"/>
              <a:t> we talked about norms, statuses, roles, groups, and bureaucracies.  This week, we’re going to focus on deviance– violation of social norms– and one particular bureaucracy– the prison.  Your discussion question is due on Thursday about these issues.  </a:t>
            </a:r>
          </a:p>
          <a:p>
            <a:endParaRPr lang="en-US" baseline="0" dirty="0" smtClean="0"/>
          </a:p>
          <a:p>
            <a:r>
              <a:rPr lang="en-US" baseline="0" dirty="0" smtClean="0"/>
              <a:t>We’re going to watch a film today about the impact of mass incarceration in America.  It should be finished a few minutes before the end of class and I’d like to hold a brief discussion then. </a:t>
            </a:r>
            <a:endParaRPr lang="en-US" dirty="0" smtClean="0"/>
          </a:p>
          <a:p>
            <a:endParaRPr lang="en-US" dirty="0" smtClean="0"/>
          </a:p>
          <a:p>
            <a:r>
              <a:rPr lang="en-US" dirty="0" smtClean="0"/>
              <a:t>But first I want to address your hypotheses</a:t>
            </a:r>
            <a:r>
              <a:rPr lang="en-US" baseline="0" dirty="0" smtClean="0"/>
              <a:t> for group project and your </a:t>
            </a:r>
            <a:r>
              <a:rPr lang="en-US" baseline="0" smtClean="0"/>
              <a:t>quiz.</a:t>
            </a:r>
            <a:endParaRPr lang="en-US"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1</a:t>
            </a:fld>
            <a:endParaRPr lang="en-US"/>
          </a:p>
        </p:txBody>
      </p:sp>
    </p:spTree>
    <p:extLst>
      <p:ext uri="{BB962C8B-B14F-4D97-AF65-F5344CB8AC3E}">
        <p14:creationId xmlns:p14="http://schemas.microsoft.com/office/powerpoint/2010/main" val="2508858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C5D96-9485-4B61-BFD3-8F24C0D981DC}" type="slidenum">
              <a:rPr lang="en-US" smtClean="0"/>
              <a:t>2</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Quiz 2:</a:t>
            </a:r>
          </a:p>
          <a:p>
            <a:r>
              <a:rPr lang="en-US" baseline="0" dirty="0" smtClean="0"/>
              <a:t>Graded out of 7 but really worth 14 points, so double your score.  Bonus question is available on Canvas.  Due by Thursday.  Quiz grades on Canvas do not yet include bonus points.  So, if you do bonus, you may see your score increase.</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3</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4</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5</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6</a:t>
            </a:fld>
            <a:endParaRPr lang="en-US"/>
          </a:p>
        </p:txBody>
      </p:sp>
    </p:spTree>
    <p:extLst>
      <p:ext uri="{BB962C8B-B14F-4D97-AF65-F5344CB8AC3E}">
        <p14:creationId xmlns:p14="http://schemas.microsoft.com/office/powerpoint/2010/main" val="889141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Which theoretical perspective are Western and Pettit coming from in the reading we did for today?</a:t>
            </a:r>
            <a:endParaRPr lang="en-US" baseline="0" dirty="0" smtClean="0"/>
          </a:p>
        </p:txBody>
      </p:sp>
      <p:sp>
        <p:nvSpPr>
          <p:cNvPr id="4" name="Slide Number Placeholder 3"/>
          <p:cNvSpPr>
            <a:spLocks noGrp="1"/>
          </p:cNvSpPr>
          <p:nvPr>
            <p:ph type="sldNum" sz="quarter" idx="10"/>
          </p:nvPr>
        </p:nvSpPr>
        <p:spPr/>
        <p:txBody>
          <a:bodyPr/>
          <a:lstStyle/>
          <a:p>
            <a:fld id="{434C5D96-9485-4B61-BFD3-8F24C0D981DC}" type="slidenum">
              <a:rPr lang="en-US" smtClean="0"/>
              <a:t>7</a:t>
            </a:fld>
            <a:endParaRPr lang="en-US"/>
          </a:p>
        </p:txBody>
      </p:sp>
    </p:spTree>
    <p:extLst>
      <p:ext uri="{BB962C8B-B14F-4D97-AF65-F5344CB8AC3E}">
        <p14:creationId xmlns:p14="http://schemas.microsoft.com/office/powerpoint/2010/main" val="889141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DDD81A9-42F1-499A-87B4-E1CF7BE67E19}" type="datetimeFigureOut">
              <a:rPr lang="en-US" smtClean="0"/>
              <a:pPr/>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DD81A9-42F1-499A-87B4-E1CF7BE67E19}" type="datetimeFigureOut">
              <a:rPr lang="en-US" smtClean="0"/>
              <a:pPr/>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DD81A9-42F1-499A-87B4-E1CF7BE67E19}" type="datetimeFigureOut">
              <a:rPr lang="en-US" smtClean="0"/>
              <a:pPr/>
              <a:t>10/9/2012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DD81A9-42F1-499A-87B4-E1CF7BE67E19}" type="datetimeFigureOut">
              <a:rPr lang="en-US" smtClean="0"/>
              <a:pPr/>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DDD81A9-42F1-499A-87B4-E1CF7BE67E19}" type="datetimeFigureOut">
              <a:rPr lang="en-US" smtClean="0"/>
              <a:pPr/>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72ED0-27C0-4E68-B106-DC5DF8E0559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DD81A9-42F1-499A-87B4-E1CF7BE67E19}" type="datetimeFigureOut">
              <a:rPr lang="en-US" smtClean="0"/>
              <a:pPr/>
              <a:t>10/9/2012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DDD81A9-42F1-499A-87B4-E1CF7BE67E19}" type="datetimeFigureOut">
              <a:rPr lang="en-US" smtClean="0"/>
              <a:pPr/>
              <a:t>10/9/2012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DDD81A9-42F1-499A-87B4-E1CF7BE67E19}" type="datetimeFigureOut">
              <a:rPr lang="en-US" smtClean="0"/>
              <a:pPr/>
              <a:t>10/9/2012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D81A9-42F1-499A-87B4-E1CF7BE67E19}" type="datetimeFigureOut">
              <a:rPr lang="en-US" smtClean="0"/>
              <a:pPr/>
              <a:t>10/9/2012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F72ED0-27C0-4E68-B106-DC5DF8E055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DDD81A9-42F1-499A-87B4-E1CF7BE67E19}" type="datetimeFigureOut">
              <a:rPr lang="en-US" smtClean="0"/>
              <a:pPr/>
              <a:t>10/9/2012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72ED0-27C0-4E68-B106-DC5DF8E05598}"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DDD81A9-42F1-499A-87B4-E1CF7BE67E19}" type="datetimeFigureOut">
              <a:rPr lang="en-US" smtClean="0"/>
              <a:pPr/>
              <a:t>10/9/2012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9F72ED0-27C0-4E68-B106-DC5DF8E0559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DDD81A9-42F1-499A-87B4-E1CF7BE67E19}" type="datetimeFigureOut">
              <a:rPr lang="en-US" smtClean="0"/>
              <a:pPr/>
              <a:t>10/9/2012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9F72ED0-27C0-4E68-B106-DC5DF8E0559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838200"/>
            <a:ext cx="8382000" cy="2895600"/>
          </a:xfrm>
        </p:spPr>
        <p:txBody>
          <a:bodyPr>
            <a:normAutofit/>
          </a:bodyPr>
          <a:lstStyle/>
          <a:p>
            <a:pPr>
              <a:spcBef>
                <a:spcPts val="1800"/>
              </a:spcBef>
            </a:pPr>
            <a:r>
              <a:rPr lang="en-US" dirty="0" smtClean="0">
                <a:solidFill>
                  <a:schemeClr val="accent1"/>
                </a:solidFill>
              </a:rPr>
              <a:t>Deviance &amp; Crime</a:t>
            </a:r>
            <a:r>
              <a:rPr lang="en-US" dirty="0">
                <a:solidFill>
                  <a:schemeClr val="tx1"/>
                </a:solidFill>
              </a:rPr>
              <a:t/>
            </a:r>
            <a:br>
              <a:rPr lang="en-US" dirty="0">
                <a:solidFill>
                  <a:schemeClr val="tx1"/>
                </a:solidFill>
              </a:rPr>
            </a:br>
            <a:r>
              <a:rPr lang="en-US" sz="1100" dirty="0" smtClean="0">
                <a:solidFill>
                  <a:schemeClr val="tx1"/>
                </a:solidFill>
              </a:rPr>
              <a:t/>
            </a:r>
            <a:br>
              <a:rPr lang="en-US" sz="1100" dirty="0" smtClean="0">
                <a:solidFill>
                  <a:schemeClr val="tx1"/>
                </a:solidFill>
              </a:rPr>
            </a:br>
            <a:r>
              <a:rPr lang="en-US" sz="1100" dirty="0">
                <a:solidFill>
                  <a:schemeClr val="tx1"/>
                </a:solidFill>
              </a:rPr>
              <a:t/>
            </a:r>
            <a:br>
              <a:rPr lang="en-US" sz="1100" dirty="0">
                <a:solidFill>
                  <a:schemeClr val="tx1"/>
                </a:solidFill>
              </a:rPr>
            </a:br>
            <a:endParaRPr lang="en-US" sz="3100" dirty="0"/>
          </a:p>
        </p:txBody>
      </p:sp>
      <p:sp>
        <p:nvSpPr>
          <p:cNvPr id="3" name="Subtitle 2"/>
          <p:cNvSpPr>
            <a:spLocks noGrp="1"/>
          </p:cNvSpPr>
          <p:nvPr>
            <p:ph type="subTitle" idx="1"/>
          </p:nvPr>
        </p:nvSpPr>
        <p:spPr>
          <a:xfrm>
            <a:off x="381000" y="3352800"/>
            <a:ext cx="8077200" cy="1423416"/>
          </a:xfrm>
        </p:spPr>
        <p:txBody>
          <a:bodyPr>
            <a:normAutofit/>
          </a:bodyPr>
          <a:lstStyle/>
          <a:p>
            <a:r>
              <a:rPr lang="en-US" sz="3200" dirty="0" smtClean="0">
                <a:solidFill>
                  <a:schemeClr val="tx1"/>
                </a:solidFill>
              </a:rPr>
              <a:t>Oct </a:t>
            </a:r>
            <a:r>
              <a:rPr lang="en-US" sz="3200" dirty="0" smtClean="0">
                <a:solidFill>
                  <a:schemeClr val="tx1"/>
                </a:solidFill>
              </a:rPr>
              <a:t>9, </a:t>
            </a:r>
            <a:r>
              <a:rPr lang="en-US" sz="3200" dirty="0" smtClean="0">
                <a:solidFill>
                  <a:schemeClr val="tx1"/>
                </a:solidFill>
              </a:rPr>
              <a:t>2012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752600"/>
            <a:ext cx="8763000" cy="5105400"/>
          </a:xfrm>
          <a:prstGeom prst="rect">
            <a:avLst/>
          </a:prstGeom>
        </p:spPr>
        <p:txBody>
          <a:bodyPr vert="horz" lIns="54864" tIns="91440" rtlCol="0">
            <a:normAutofit fontScale="92500" lnSpcReduction="2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spcBef>
                <a:spcPts val="1200"/>
              </a:spcBef>
            </a:pPr>
            <a:r>
              <a:rPr lang="en-US" dirty="0" smtClean="0"/>
              <a:t>1-3 hypotheses due a week from today (Tuesday, Oct. 16) or sooner</a:t>
            </a:r>
          </a:p>
          <a:p>
            <a:pPr lvl="0">
              <a:spcBef>
                <a:spcPts val="1200"/>
              </a:spcBef>
            </a:pPr>
            <a:r>
              <a:rPr lang="en-US" dirty="0" smtClean="0"/>
              <a:t>Sociological explanations for young adult suicide risk in Copper Country that you will analyze</a:t>
            </a:r>
          </a:p>
          <a:p>
            <a:pPr lvl="0">
              <a:spcBef>
                <a:spcPts val="1200"/>
              </a:spcBef>
            </a:pPr>
            <a:r>
              <a:rPr lang="en-US" dirty="0" smtClean="0"/>
              <a:t>Make an argument around and inform your product</a:t>
            </a:r>
            <a:endParaRPr lang="en-US" dirty="0"/>
          </a:p>
          <a:p>
            <a:pPr lvl="0">
              <a:spcBef>
                <a:spcPts val="1200"/>
              </a:spcBef>
            </a:pPr>
            <a:r>
              <a:rPr lang="en-US" dirty="0" smtClean="0"/>
              <a:t>One specific sentence each about what you expect to find</a:t>
            </a:r>
          </a:p>
          <a:p>
            <a:pPr lvl="0">
              <a:spcBef>
                <a:spcPts val="1200"/>
              </a:spcBef>
            </a:pPr>
            <a:r>
              <a:rPr lang="en-US" dirty="0" smtClean="0"/>
              <a:t>Based on sociological readings, theories, concepts (Stack, textbook </a:t>
            </a:r>
            <a:r>
              <a:rPr lang="en-US" dirty="0" err="1" smtClean="0"/>
              <a:t>Portner</a:t>
            </a:r>
            <a:r>
              <a:rPr lang="en-US" dirty="0" smtClean="0"/>
              <a:t>, etc.).  </a:t>
            </a:r>
            <a:r>
              <a:rPr lang="en-US" i="1" dirty="0" smtClean="0">
                <a:solidFill>
                  <a:schemeClr val="accent1">
                    <a:lumMod val="75000"/>
                  </a:schemeClr>
                </a:solidFill>
              </a:rPr>
              <a:t>Is suicide deviant?</a:t>
            </a:r>
            <a:endParaRPr lang="en-US" i="1" dirty="0" smtClean="0">
              <a:solidFill>
                <a:schemeClr val="accent1">
                  <a:lumMod val="75000"/>
                </a:schemeClr>
              </a:solidFill>
            </a:endParaRPr>
          </a:p>
          <a:p>
            <a:pPr lvl="0">
              <a:spcBef>
                <a:spcPts val="1200"/>
              </a:spcBef>
            </a:pPr>
            <a:r>
              <a:rPr lang="en-US" b="1" dirty="0" smtClean="0">
                <a:solidFill>
                  <a:schemeClr val="accent1">
                    <a:lumMod val="75000"/>
                  </a:schemeClr>
                </a:solidFill>
              </a:rPr>
              <a:t>NOTE:  Draft of your full final project (product and paper) due Nov 10</a:t>
            </a:r>
          </a:p>
          <a:p>
            <a:pPr lvl="0">
              <a:spcBef>
                <a:spcPts val="1200"/>
              </a:spcBef>
            </a:pPr>
            <a:endParaRPr lang="en-US" dirty="0"/>
          </a:p>
        </p:txBody>
      </p:sp>
      <p:sp>
        <p:nvSpPr>
          <p:cNvPr id="6" name="Title 5"/>
          <p:cNvSpPr>
            <a:spLocks noGrp="1"/>
          </p:cNvSpPr>
          <p:nvPr>
            <p:ph type="title"/>
          </p:nvPr>
        </p:nvSpPr>
        <p:spPr/>
        <p:txBody>
          <a:bodyPr>
            <a:normAutofit/>
          </a:bodyPr>
          <a:lstStyle/>
          <a:p>
            <a:r>
              <a:rPr lang="en-US" dirty="0" smtClean="0"/>
              <a:t>Hypotheses</a:t>
            </a:r>
            <a:endParaRPr lang="en-US" dirty="0"/>
          </a:p>
        </p:txBody>
      </p:sp>
    </p:spTree>
    <p:extLst>
      <p:ext uri="{BB962C8B-B14F-4D97-AF65-F5344CB8AC3E}">
        <p14:creationId xmlns:p14="http://schemas.microsoft.com/office/powerpoint/2010/main" val="2352596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600200"/>
            <a:ext cx="8763000" cy="52578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lnSpc>
                <a:spcPct val="110000"/>
              </a:lnSpc>
            </a:pPr>
            <a:r>
              <a:rPr lang="en-US" dirty="0" smtClean="0"/>
              <a:t>Individuals weigh costs and benefits</a:t>
            </a:r>
          </a:p>
          <a:p>
            <a:pPr lvl="1">
              <a:lnSpc>
                <a:spcPct val="110000"/>
              </a:lnSpc>
            </a:pPr>
            <a:r>
              <a:rPr lang="en-US" dirty="0" smtClean="0"/>
              <a:t>Deviant behavior occurs when potential benefits high and costs low</a:t>
            </a:r>
          </a:p>
          <a:p>
            <a:pPr lvl="1">
              <a:lnSpc>
                <a:spcPct val="110000"/>
              </a:lnSpc>
            </a:pPr>
            <a:r>
              <a:rPr lang="en-US" dirty="0" smtClean="0"/>
              <a:t>Reduce crime by increasing costs</a:t>
            </a:r>
            <a:endParaRPr lang="en-US" dirty="0" smtClean="0"/>
          </a:p>
        </p:txBody>
      </p:sp>
      <p:sp>
        <p:nvSpPr>
          <p:cNvPr id="6" name="Title 5"/>
          <p:cNvSpPr>
            <a:spLocks noGrp="1"/>
          </p:cNvSpPr>
          <p:nvPr>
            <p:ph type="title"/>
          </p:nvPr>
        </p:nvSpPr>
        <p:spPr/>
        <p:txBody>
          <a:bodyPr>
            <a:normAutofit/>
          </a:bodyPr>
          <a:lstStyle/>
          <a:p>
            <a:r>
              <a:rPr lang="en-US" dirty="0" smtClean="0"/>
              <a:t>Rational Choice Theory</a:t>
            </a:r>
            <a:endParaRPr lang="en-US" dirty="0"/>
          </a:p>
        </p:txBody>
      </p:sp>
    </p:spTree>
    <p:extLst>
      <p:ext uri="{BB962C8B-B14F-4D97-AF65-F5344CB8AC3E}">
        <p14:creationId xmlns:p14="http://schemas.microsoft.com/office/powerpoint/2010/main" val="12277412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600200"/>
            <a:ext cx="8763000" cy="52578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lnSpc>
                <a:spcPct val="110000"/>
              </a:lnSpc>
            </a:pPr>
            <a:r>
              <a:rPr lang="en-US" dirty="0" smtClean="0"/>
              <a:t>Understanding of reality formed through social interaction and relationships</a:t>
            </a:r>
          </a:p>
          <a:p>
            <a:pPr lvl="0">
              <a:lnSpc>
                <a:spcPct val="110000"/>
              </a:lnSpc>
            </a:pPr>
            <a:r>
              <a:rPr lang="en-US" dirty="0" smtClean="0"/>
              <a:t>Values and norms shaped by those we associate with</a:t>
            </a:r>
          </a:p>
          <a:p>
            <a:pPr lvl="1">
              <a:lnSpc>
                <a:spcPct val="110000"/>
              </a:lnSpc>
            </a:pPr>
            <a:r>
              <a:rPr lang="en-US" dirty="0" smtClean="0"/>
              <a:t>Deviance is learned and accepted among some groups as a way of life</a:t>
            </a:r>
            <a:endParaRPr lang="en-US" dirty="0" smtClean="0"/>
          </a:p>
        </p:txBody>
      </p:sp>
      <p:sp>
        <p:nvSpPr>
          <p:cNvPr id="6" name="Title 5"/>
          <p:cNvSpPr>
            <a:spLocks noGrp="1"/>
          </p:cNvSpPr>
          <p:nvPr>
            <p:ph type="title"/>
          </p:nvPr>
        </p:nvSpPr>
        <p:spPr/>
        <p:txBody>
          <a:bodyPr>
            <a:normAutofit/>
          </a:bodyPr>
          <a:lstStyle/>
          <a:p>
            <a:r>
              <a:rPr lang="en-US" dirty="0" smtClean="0"/>
              <a:t>Symbolic Interaction</a:t>
            </a:r>
            <a:endParaRPr lang="en-US" dirty="0"/>
          </a:p>
        </p:txBody>
      </p:sp>
    </p:spTree>
    <p:extLst>
      <p:ext uri="{BB962C8B-B14F-4D97-AF65-F5344CB8AC3E}">
        <p14:creationId xmlns:p14="http://schemas.microsoft.com/office/powerpoint/2010/main" val="24831964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600200"/>
            <a:ext cx="8763000" cy="5257800"/>
          </a:xfrm>
          <a:prstGeom prst="rect">
            <a:avLst/>
          </a:prstGeom>
        </p:spPr>
        <p:txBody>
          <a:bodyPr vert="horz" lIns="54864" tIns="91440" rtlCol="0">
            <a:normAutofit lnSpcReduction="1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lnSpc>
                <a:spcPct val="110000"/>
              </a:lnSpc>
            </a:pPr>
            <a:r>
              <a:rPr lang="en-US" dirty="0" smtClean="0"/>
              <a:t>Social groups are self interested and vying for power.  Compete with one another. Powerful/dominant groups win and perpetuate inequality</a:t>
            </a:r>
          </a:p>
          <a:p>
            <a:pPr lvl="1">
              <a:lnSpc>
                <a:spcPct val="110000"/>
              </a:lnSpc>
            </a:pPr>
            <a:r>
              <a:rPr lang="en-US" dirty="0" smtClean="0"/>
              <a:t>Some groups more likely to be labeled as deviant</a:t>
            </a:r>
          </a:p>
          <a:p>
            <a:pPr lvl="1">
              <a:lnSpc>
                <a:spcPct val="110000"/>
              </a:lnSpc>
            </a:pPr>
            <a:r>
              <a:rPr lang="en-US" dirty="0" smtClean="0"/>
              <a:t>Those in power define what is normal and may be in conflict with others’ norms, values, </a:t>
            </a:r>
            <a:r>
              <a:rPr lang="en-US" dirty="0" err="1" smtClean="0"/>
              <a:t>beleifes</a:t>
            </a:r>
            <a:r>
              <a:rPr lang="en-US" dirty="0" smtClean="0"/>
              <a:t>, etc. </a:t>
            </a:r>
          </a:p>
          <a:p>
            <a:pPr lvl="1">
              <a:lnSpc>
                <a:spcPct val="110000"/>
              </a:lnSpc>
            </a:pPr>
            <a:r>
              <a:rPr lang="en-US" dirty="0" smtClean="0"/>
              <a:t>Deviance is result of struggle between groups for power</a:t>
            </a:r>
          </a:p>
          <a:p>
            <a:pPr lvl="1">
              <a:lnSpc>
                <a:spcPct val="110000"/>
              </a:lnSpc>
            </a:pPr>
            <a:r>
              <a:rPr lang="en-US" dirty="0" smtClean="0"/>
              <a:t>Crime and incarceration perpetuate inequality</a:t>
            </a:r>
            <a:endParaRPr lang="en-US" dirty="0" smtClean="0"/>
          </a:p>
        </p:txBody>
      </p:sp>
      <p:sp>
        <p:nvSpPr>
          <p:cNvPr id="6" name="Title 5"/>
          <p:cNvSpPr>
            <a:spLocks noGrp="1"/>
          </p:cNvSpPr>
          <p:nvPr>
            <p:ph type="title"/>
          </p:nvPr>
        </p:nvSpPr>
        <p:spPr/>
        <p:txBody>
          <a:bodyPr>
            <a:normAutofit/>
          </a:bodyPr>
          <a:lstStyle/>
          <a:p>
            <a:r>
              <a:rPr lang="en-US" dirty="0" smtClean="0"/>
              <a:t>Conflict Theory</a:t>
            </a:r>
            <a:endParaRPr lang="en-US" dirty="0"/>
          </a:p>
        </p:txBody>
      </p:sp>
    </p:spTree>
    <p:extLst>
      <p:ext uri="{BB962C8B-B14F-4D97-AF65-F5344CB8AC3E}">
        <p14:creationId xmlns:p14="http://schemas.microsoft.com/office/powerpoint/2010/main" val="1391284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600200"/>
            <a:ext cx="8763000" cy="52578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lnSpc>
                <a:spcPct val="110000"/>
              </a:lnSpc>
            </a:pPr>
            <a:r>
              <a:rPr lang="en-US" dirty="0" smtClean="0"/>
              <a:t>Society is developed in ways that work/function well.  All of the components exists and are maintained because they fill some important niche. </a:t>
            </a:r>
          </a:p>
          <a:p>
            <a:pPr lvl="1">
              <a:lnSpc>
                <a:spcPct val="110000"/>
              </a:lnSpc>
            </a:pPr>
            <a:r>
              <a:rPr lang="en-US" dirty="0" smtClean="0"/>
              <a:t>Deviance is part of functioning society</a:t>
            </a:r>
          </a:p>
          <a:p>
            <a:pPr lvl="1">
              <a:lnSpc>
                <a:spcPct val="110000"/>
              </a:lnSpc>
            </a:pPr>
            <a:r>
              <a:rPr lang="en-US" dirty="0" smtClean="0"/>
              <a:t>Provides jobs (cops, lawyers, judges, etc.)</a:t>
            </a:r>
          </a:p>
          <a:p>
            <a:pPr lvl="1">
              <a:lnSpc>
                <a:spcPct val="110000"/>
              </a:lnSpc>
            </a:pPr>
            <a:r>
              <a:rPr lang="en-US" dirty="0" smtClean="0"/>
              <a:t>Social solidarity forms in opposition to nonconformists</a:t>
            </a:r>
            <a:endParaRPr lang="en-US" dirty="0" smtClean="0"/>
          </a:p>
        </p:txBody>
      </p:sp>
      <p:sp>
        <p:nvSpPr>
          <p:cNvPr id="6" name="Title 5"/>
          <p:cNvSpPr>
            <a:spLocks noGrp="1"/>
          </p:cNvSpPr>
          <p:nvPr>
            <p:ph type="title"/>
          </p:nvPr>
        </p:nvSpPr>
        <p:spPr/>
        <p:txBody>
          <a:bodyPr>
            <a:normAutofit/>
          </a:bodyPr>
          <a:lstStyle/>
          <a:p>
            <a:r>
              <a:rPr lang="en-US" dirty="0" smtClean="0"/>
              <a:t>Structural- Functional</a:t>
            </a:r>
            <a:endParaRPr lang="en-US" dirty="0"/>
          </a:p>
        </p:txBody>
      </p:sp>
    </p:spTree>
    <p:extLst>
      <p:ext uri="{BB962C8B-B14F-4D97-AF65-F5344CB8AC3E}">
        <p14:creationId xmlns:p14="http://schemas.microsoft.com/office/powerpoint/2010/main" val="2474282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685800"/>
            <a:ext cx="8305800" cy="9144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pPr algn="ctr"/>
            <a:r>
              <a:rPr lang="en-US" sz="3100" dirty="0" smtClean="0">
                <a:solidFill>
                  <a:schemeClr val="tx1"/>
                </a:solidFill>
                <a:ea typeface="ＭＳ Ｐゴシック" charset="-128"/>
              </a:rPr>
              <a:t>Do Sociologists Ask?</a:t>
            </a:r>
          </a:p>
        </p:txBody>
      </p:sp>
      <p:sp>
        <p:nvSpPr>
          <p:cNvPr id="5" name="Rectangle 3"/>
          <p:cNvSpPr txBox="1">
            <a:spLocks noChangeArrowheads="1"/>
          </p:cNvSpPr>
          <p:nvPr/>
        </p:nvSpPr>
        <p:spPr>
          <a:xfrm>
            <a:off x="228600" y="1600200"/>
            <a:ext cx="8763000" cy="5257800"/>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0">
              <a:lnSpc>
                <a:spcPct val="110000"/>
              </a:lnSpc>
            </a:pPr>
            <a:r>
              <a:rPr lang="en-US" dirty="0" smtClean="0"/>
              <a:t>Aimed at understanding role of gender in society, especially how it contributes to inequality</a:t>
            </a:r>
          </a:p>
          <a:p>
            <a:pPr lvl="0">
              <a:lnSpc>
                <a:spcPct val="110000"/>
              </a:lnSpc>
            </a:pPr>
            <a:r>
              <a:rPr lang="en-US" dirty="0" smtClean="0"/>
              <a:t>Other theories don’t explain women’s situations well</a:t>
            </a:r>
          </a:p>
          <a:p>
            <a:pPr lvl="0">
              <a:lnSpc>
                <a:spcPct val="110000"/>
              </a:lnSpc>
            </a:pPr>
            <a:r>
              <a:rPr lang="en-US" dirty="0" smtClean="0"/>
              <a:t>Patriarchal systems put women in disadvantage</a:t>
            </a:r>
          </a:p>
          <a:p>
            <a:pPr lvl="1">
              <a:lnSpc>
                <a:spcPct val="110000"/>
              </a:lnSpc>
            </a:pPr>
            <a:r>
              <a:rPr lang="en-US" dirty="0" smtClean="0"/>
              <a:t>Women are often victims of crime in patriarchal societies</a:t>
            </a:r>
            <a:endParaRPr lang="en-US" dirty="0" smtClean="0"/>
          </a:p>
        </p:txBody>
      </p:sp>
      <p:sp>
        <p:nvSpPr>
          <p:cNvPr id="6" name="Title 5"/>
          <p:cNvSpPr>
            <a:spLocks noGrp="1"/>
          </p:cNvSpPr>
          <p:nvPr>
            <p:ph type="title"/>
          </p:nvPr>
        </p:nvSpPr>
        <p:spPr/>
        <p:txBody>
          <a:bodyPr>
            <a:normAutofit/>
          </a:bodyPr>
          <a:lstStyle/>
          <a:p>
            <a:r>
              <a:rPr lang="en-US" dirty="0" smtClean="0"/>
              <a:t>Feminist Theory</a:t>
            </a:r>
            <a:endParaRPr lang="en-US" dirty="0"/>
          </a:p>
        </p:txBody>
      </p:sp>
    </p:spTree>
    <p:extLst>
      <p:ext uri="{BB962C8B-B14F-4D97-AF65-F5344CB8AC3E}">
        <p14:creationId xmlns:p14="http://schemas.microsoft.com/office/powerpoint/2010/main" val="24604076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3500</TotalTime>
  <Words>523</Words>
  <Application>Microsoft Office PowerPoint</Application>
  <PresentationFormat>On-screen Show (4:3)</PresentationFormat>
  <Paragraphs>57</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Module</vt:lpstr>
      <vt:lpstr>Deviance &amp; Crime   </vt:lpstr>
      <vt:lpstr>Hypotheses</vt:lpstr>
      <vt:lpstr>Rational Choice Theory</vt:lpstr>
      <vt:lpstr>Symbolic Interaction</vt:lpstr>
      <vt:lpstr>Conflict Theory</vt:lpstr>
      <vt:lpstr>Structural- Functional</vt:lpstr>
      <vt:lpstr>Feminist Theory</vt:lpstr>
    </vt:vector>
  </TitlesOfParts>
  <Company>MTU - EIT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Sociology? And What is Environmental Sociology?</dc:title>
  <dc:creator>rwinkler</dc:creator>
  <cp:lastModifiedBy>rwinkler</cp:lastModifiedBy>
  <cp:revision>142</cp:revision>
  <cp:lastPrinted>2012-10-09T14:54:24Z</cp:lastPrinted>
  <dcterms:created xsi:type="dcterms:W3CDTF">2011-09-01T17:28:22Z</dcterms:created>
  <dcterms:modified xsi:type="dcterms:W3CDTF">2012-10-09T16:58:59Z</dcterms:modified>
</cp:coreProperties>
</file>