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320" r:id="rId3"/>
    <p:sldId id="332" r:id="rId4"/>
    <p:sldId id="345" r:id="rId5"/>
    <p:sldId id="346" r:id="rId6"/>
    <p:sldId id="349" r:id="rId7"/>
    <p:sldId id="350" r:id="rId8"/>
    <p:sldId id="347" r:id="rId9"/>
    <p:sldId id="351" r:id="rId10"/>
    <p:sldId id="352" r:id="rId11"/>
    <p:sldId id="353" r:id="rId12"/>
    <p:sldId id="354" r:id="rId13"/>
    <p:sldId id="357" r:id="rId14"/>
    <p:sldId id="355" r:id="rId15"/>
    <p:sldId id="356" r:id="rId16"/>
    <p:sldId id="359" r:id="rId17"/>
    <p:sldId id="360"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58" autoAdjust="0"/>
  </p:normalViewPr>
  <p:slideViewPr>
    <p:cSldViewPr>
      <p:cViewPr varScale="1">
        <p:scale>
          <a:sx n="68" d="100"/>
          <a:sy n="68" d="100"/>
        </p:scale>
        <p:origin x="-1858"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E7EFEC41-7E2B-451B-90E6-F88BF679F85B}" type="datetimeFigureOut">
              <a:rPr lang="en-US" smtClean="0"/>
              <a:t>10/16/2012</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434C5D96-9485-4B61-BFD3-8F24C0D981DC}" type="slidenum">
              <a:rPr lang="en-US" smtClean="0"/>
              <a:t>‹#›</a:t>
            </a:fld>
            <a:endParaRPr lang="en-US"/>
          </a:p>
        </p:txBody>
      </p:sp>
    </p:spTree>
    <p:extLst>
      <p:ext uri="{BB962C8B-B14F-4D97-AF65-F5344CB8AC3E}">
        <p14:creationId xmlns:p14="http://schemas.microsoft.com/office/powerpoint/2010/main" val="126136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1eHTe_RIg4c&amp;feature=related"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youtube.com/watch?v=WibmcsEGLKo" TargetMode="External"/><Relationship Id="rId4" Type="http://schemas.openxmlformats.org/officeDocument/2006/relationships/hyperlink" Target="http://gawker.com/5832284/take-a-tour-of-donald-trumps-horribly-gaudy-new-je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a:t>
            </a:r>
            <a:r>
              <a:rPr lang="en-US" dirty="0" smtClean="0"/>
              <a:t>Tupac-</a:t>
            </a:r>
            <a:r>
              <a:rPr lang="en-US" baseline="0" dirty="0" smtClean="0"/>
              <a:t>  </a:t>
            </a:r>
            <a:r>
              <a:rPr lang="en-US" dirty="0" smtClean="0">
                <a:hlinkClick r:id="rId3"/>
              </a:rPr>
              <a:t>http://www.youtube.com/watch?v=1eHTe_RIg4c&amp;feature=related</a:t>
            </a:r>
            <a:endParaRPr lang="en-US" dirty="0" smtClean="0"/>
          </a:p>
          <a:p>
            <a:endParaRPr lang="en-US" dirty="0" smtClean="0"/>
          </a:p>
          <a:p>
            <a:r>
              <a:rPr lang="en-US" dirty="0" smtClean="0"/>
              <a:t>Poverty</a:t>
            </a:r>
            <a:r>
              <a:rPr lang="en-US" smtClean="0"/>
              <a:t>– http://www.youtube.com/watch?v=xc2L2DkIK-w</a:t>
            </a:r>
          </a:p>
          <a:p>
            <a:endParaRPr lang="en-US" dirty="0" smtClean="0"/>
          </a:p>
          <a:p>
            <a:r>
              <a:rPr lang="en-US" dirty="0" smtClean="0"/>
              <a:t>Trump</a:t>
            </a:r>
            <a:r>
              <a:rPr lang="en-US" dirty="0" smtClean="0">
                <a:hlinkClick r:id="rId4"/>
              </a:rPr>
              <a:t>–</a:t>
            </a:r>
            <a:r>
              <a:rPr lang="en-US" dirty="0" smtClean="0"/>
              <a:t> </a:t>
            </a:r>
            <a:r>
              <a:rPr lang="en-US" dirty="0" smtClean="0">
                <a:hlinkClick r:id="rId4"/>
              </a:rPr>
              <a:t>http://gawker.com/5832284/take-a-tour-of-donald-trumps-horribly-gaudy-new-jet</a:t>
            </a:r>
            <a:endParaRPr lang="en-US" dirty="0" smtClean="0"/>
          </a:p>
          <a:p>
            <a:endParaRPr lang="en-US" dirty="0" smtClean="0"/>
          </a:p>
          <a:p>
            <a:r>
              <a:rPr lang="en-US" dirty="0" err="1" smtClean="0"/>
              <a:t>Gapminder</a:t>
            </a:r>
            <a:r>
              <a:rPr lang="en-US" dirty="0" smtClean="0"/>
              <a:t>--  http://www.gapminder.org</a:t>
            </a:r>
          </a:p>
          <a:p>
            <a:endParaRPr lang="en-US" dirty="0" smtClean="0"/>
          </a:p>
          <a:p>
            <a:r>
              <a:rPr lang="en-US" dirty="0" smtClean="0"/>
              <a:t>Greatest Speech-- </a:t>
            </a:r>
            <a:r>
              <a:rPr lang="en-US" dirty="0" smtClean="0">
                <a:hlinkClick r:id="rId5"/>
              </a:rPr>
              <a:t>http://www.youtube.com/watch?v=WibmcsEGLKo</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Rich getting richer charts</a:t>
            </a:r>
          </a:p>
        </p:txBody>
      </p:sp>
      <p:sp>
        <p:nvSpPr>
          <p:cNvPr id="4" name="Slide Number Placeholder 3"/>
          <p:cNvSpPr>
            <a:spLocks noGrp="1"/>
          </p:cNvSpPr>
          <p:nvPr>
            <p:ph type="sldNum" sz="quarter" idx="10"/>
          </p:nvPr>
        </p:nvSpPr>
        <p:spPr/>
        <p:txBody>
          <a:bodyPr/>
          <a:lstStyle/>
          <a:p>
            <a:fld id="{434C5D96-9485-4B61-BFD3-8F24C0D981DC}" type="slidenum">
              <a:rPr lang="en-US" smtClean="0"/>
              <a:t>10</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Gap between the rich and poor grew since 2006 to reach all time high in 2011.</a:t>
            </a:r>
          </a:p>
        </p:txBody>
      </p:sp>
      <p:sp>
        <p:nvSpPr>
          <p:cNvPr id="4" name="Slide Number Placeholder 3"/>
          <p:cNvSpPr>
            <a:spLocks noGrp="1"/>
          </p:cNvSpPr>
          <p:nvPr>
            <p:ph type="sldNum" sz="quarter" idx="10"/>
          </p:nvPr>
        </p:nvSpPr>
        <p:spPr/>
        <p:txBody>
          <a:bodyPr/>
          <a:lstStyle/>
          <a:p>
            <a:fld id="{434C5D96-9485-4B61-BFD3-8F24C0D981DC}" type="slidenum">
              <a:rPr lang="en-US" smtClean="0"/>
              <a:t>11</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Gap between the rich and poor grew since 2006 to reach all time high in 2011.</a:t>
            </a:r>
          </a:p>
        </p:txBody>
      </p:sp>
      <p:sp>
        <p:nvSpPr>
          <p:cNvPr id="4" name="Slide Number Placeholder 3"/>
          <p:cNvSpPr>
            <a:spLocks noGrp="1"/>
          </p:cNvSpPr>
          <p:nvPr>
            <p:ph type="sldNum" sz="quarter" idx="10"/>
          </p:nvPr>
        </p:nvSpPr>
        <p:spPr/>
        <p:txBody>
          <a:bodyPr/>
          <a:lstStyle/>
          <a:p>
            <a:fld id="{434C5D96-9485-4B61-BFD3-8F24C0D981DC}" type="slidenum">
              <a:rPr lang="en-US" smtClean="0"/>
              <a:t>12</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13</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References:</a:t>
            </a:r>
          </a:p>
          <a:p>
            <a:r>
              <a:rPr lang="en-US" dirty="0" err="1" smtClean="0">
                <a:effectLst/>
              </a:rPr>
              <a:t>Dikhanov</a:t>
            </a:r>
            <a:r>
              <a:rPr lang="en-US" dirty="0" smtClean="0">
                <a:effectLst/>
              </a:rPr>
              <a:t>, Yuri. 2005. </a:t>
            </a:r>
            <a:r>
              <a:rPr lang="en-US" i="1" dirty="0" smtClean="0">
                <a:effectLst/>
              </a:rPr>
              <a:t>Trends in Global Income Distribution, 1970-2000, and Scenarios for 2015</a:t>
            </a:r>
            <a:r>
              <a:rPr lang="en-US" dirty="0" smtClean="0">
                <a:effectLst/>
              </a:rPr>
              <a:t>. Human Development Report Office (HDRO), United Nations Development </a:t>
            </a:r>
            <a:r>
              <a:rPr lang="en-US" dirty="0" err="1" smtClean="0">
                <a:effectLst/>
              </a:rPr>
              <a:t>Programme</a:t>
            </a:r>
            <a:r>
              <a:rPr lang="en-US" dirty="0" smtClean="0">
                <a:effectLst/>
              </a:rPr>
              <a:t> (UNDP). </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14</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 to </a:t>
            </a:r>
            <a:r>
              <a:rPr lang="en-US" baseline="0" dirty="0" err="1" smtClean="0"/>
              <a:t>gapminder</a:t>
            </a:r>
            <a:r>
              <a:rPr lang="en-US" baseline="0" dirty="0" smtClean="0"/>
              <a:t>. </a:t>
            </a:r>
          </a:p>
          <a:p>
            <a:endParaRPr lang="en-US" baseline="0" dirty="0" smtClean="0"/>
          </a:p>
          <a:p>
            <a:r>
              <a:rPr lang="en-US" baseline="0" dirty="0" smtClean="0"/>
              <a:t>About 9 million children under 5 die each year, and mostly from preventable causes – lack of </a:t>
            </a:r>
            <a:r>
              <a:rPr lang="en-US" baseline="0" dirty="0" err="1" smtClean="0"/>
              <a:t>adquate</a:t>
            </a:r>
            <a:r>
              <a:rPr lang="en-US" baseline="0" dirty="0" smtClean="0"/>
              <a:t> food, </a:t>
            </a:r>
            <a:r>
              <a:rPr lang="en-US" baseline="0" dirty="0" err="1" smtClean="0"/>
              <a:t>clearn</a:t>
            </a:r>
            <a:r>
              <a:rPr lang="en-US" baseline="0" dirty="0" smtClean="0"/>
              <a:t> water , routine immunization</a:t>
            </a:r>
          </a:p>
        </p:txBody>
      </p:sp>
      <p:sp>
        <p:nvSpPr>
          <p:cNvPr id="4" name="Slide Number Placeholder 3"/>
          <p:cNvSpPr>
            <a:spLocks noGrp="1"/>
          </p:cNvSpPr>
          <p:nvPr>
            <p:ph type="sldNum" sz="quarter" idx="10"/>
          </p:nvPr>
        </p:nvSpPr>
        <p:spPr/>
        <p:txBody>
          <a:bodyPr/>
          <a:lstStyle/>
          <a:p>
            <a:fld id="{434C5D96-9485-4B61-BFD3-8F24C0D981DC}" type="slidenum">
              <a:rPr lang="en-US" smtClean="0"/>
              <a:t>15</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Partner up</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16</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Partner up</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17</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Income</a:t>
            </a:r>
            <a:r>
              <a:rPr lang="en-US" baseline="0" dirty="0" smtClean="0"/>
              <a:t>, race, gender, age, educational attainment, property, caste, occupation, disability, physical appearance, etc.</a:t>
            </a:r>
          </a:p>
          <a:p>
            <a:endParaRPr lang="en-US" baseline="0" dirty="0" smtClean="0"/>
          </a:p>
          <a:p>
            <a:r>
              <a:rPr lang="en-US" baseline="0" dirty="0" smtClean="0"/>
              <a:t>Show video of poverty then video of Trumps plane.</a:t>
            </a:r>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2</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Fairness</a:t>
            </a:r>
            <a:r>
              <a:rPr lang="en-US" baseline="0" dirty="0" smtClean="0"/>
              <a:t> is more of a philosophical/value issue.  But, sociologists CAN help to understand why we have inequality and how it works, which is important information that can help people think about and determine for themselves if it is fair or not and what should or should not be done about it.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3</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0000"/>
              </a:lnSpc>
            </a:pPr>
            <a:r>
              <a:rPr lang="en-US" sz="1200" dirty="0" smtClean="0"/>
              <a:t>Symbolic Interaction</a:t>
            </a:r>
          </a:p>
          <a:p>
            <a:pPr lvl="0">
              <a:lnSpc>
                <a:spcPct val="110000"/>
              </a:lnSpc>
            </a:pPr>
            <a:r>
              <a:rPr lang="en-US" sz="1200" dirty="0" smtClean="0"/>
              <a:t>Structural/Functionalism</a:t>
            </a:r>
          </a:p>
          <a:p>
            <a:pPr lvl="0">
              <a:lnSpc>
                <a:spcPct val="110000"/>
              </a:lnSpc>
            </a:pPr>
            <a:r>
              <a:rPr lang="en-US" sz="1200" dirty="0" smtClean="0"/>
              <a:t>Conflict theory</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4</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Table shows number of words that children at 3 years old know and use by social class.</a:t>
            </a:r>
          </a:p>
          <a:p>
            <a:r>
              <a:rPr lang="en-US" baseline="0" dirty="0" smtClean="0"/>
              <a:t>Language is an important part of culture and a way that inequality is reproduced through socialization, or symbolic interaction.  Language is a set of symbols and a function of how we interact with one another.  How might this difference in vocabulary difference affect one’s success in school?  How might an expanded vocabulary affect one’s opportunities in life?</a:t>
            </a:r>
          </a:p>
          <a:p>
            <a:endParaRPr lang="en-US" baseline="0" dirty="0" smtClean="0"/>
          </a:p>
          <a:p>
            <a:r>
              <a:rPr lang="en-US" baseline="0" dirty="0" smtClean="0"/>
              <a:t>Tell my story about grad school having my grammar corrected.  I’m not sure I did very good on that test.</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5</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Structural/Functionalism says that inequality is always part of society and probably necessary and good overall.</a:t>
            </a:r>
          </a:p>
          <a:p>
            <a:endParaRPr lang="en-US" baseline="0" dirty="0" smtClean="0"/>
          </a:p>
          <a:p>
            <a:r>
              <a:rPr lang="en-US" baseline="0" dirty="0" smtClean="0"/>
              <a:t>Doctor example:</a:t>
            </a:r>
          </a:p>
          <a:p>
            <a:r>
              <a:rPr lang="en-US" baseline="0" dirty="0" smtClean="0"/>
              <a:t>Some positions in society are more highly valued because they are very important and require a lot of expertise.</a:t>
            </a:r>
          </a:p>
          <a:p>
            <a:r>
              <a:rPr lang="en-US" baseline="0" dirty="0" smtClean="0"/>
              <a:t>Preparation involves talent, time, and money.  We need motivation to get people to want to do these jobs– income, prestige, power</a:t>
            </a:r>
          </a:p>
          <a:p>
            <a:r>
              <a:rPr lang="en-US" baseline="0" dirty="0" smtClean="0"/>
              <a:t>We need this unequal distribution of income/prestige/power to motivate folks to take on increased responsibilities, training, stress, etc.</a:t>
            </a:r>
          </a:p>
          <a:p>
            <a:endParaRPr lang="en-US" baseline="0" dirty="0" smtClean="0"/>
          </a:p>
          <a:p>
            <a:r>
              <a:rPr lang="en-US" baseline="0" dirty="0" smtClean="0"/>
              <a:t>Where does this fall apart? – rock stars vs. teachers, pro athletes vs. fire fighters, inherited wealth </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6</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Conflict says that inequality is result of struggle over resources, where powerful take more than just what they need, but whatever they can.  Powerful groups control institutions, organizations, norms, and values.  World is divided into “haves” and “have </a:t>
            </a:r>
            <a:r>
              <a:rPr lang="en-US" baseline="0" dirty="0" err="1" smtClean="0"/>
              <a:t>nots</a:t>
            </a:r>
            <a:r>
              <a:rPr lang="en-US" baseline="0" dirty="0" smtClean="0"/>
              <a:t>”.  Haves control the means of production and get to make the rules.</a:t>
            </a:r>
          </a:p>
        </p:txBody>
      </p:sp>
      <p:sp>
        <p:nvSpPr>
          <p:cNvPr id="4" name="Slide Number Placeholder 3"/>
          <p:cNvSpPr>
            <a:spLocks noGrp="1"/>
          </p:cNvSpPr>
          <p:nvPr>
            <p:ph type="sldNum" sz="quarter" idx="10"/>
          </p:nvPr>
        </p:nvSpPr>
        <p:spPr/>
        <p:txBody>
          <a:bodyPr/>
          <a:lstStyle/>
          <a:p>
            <a:fld id="{434C5D96-9485-4B61-BFD3-8F24C0D981DC}" type="slidenum">
              <a:rPr lang="en-US" smtClean="0"/>
              <a:t>7</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Partner up</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8</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9</a:t>
            </a:fld>
            <a:endParaRPr lang="en-US"/>
          </a:p>
        </p:txBody>
      </p:sp>
    </p:spTree>
    <p:extLst>
      <p:ext uri="{BB962C8B-B14F-4D97-AF65-F5344CB8AC3E}">
        <p14:creationId xmlns:p14="http://schemas.microsoft.com/office/powerpoint/2010/main" val="88914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10/16/2012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DD81A9-42F1-499A-87B4-E1CF7BE67E1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DD81A9-42F1-499A-87B4-E1CF7BE67E19}"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DD81A9-42F1-499A-87B4-E1CF7BE67E19}" type="datetimeFigureOut">
              <a:rPr lang="en-US" smtClean="0"/>
              <a:pPr/>
              <a:t>10/16/2012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DD81A9-42F1-499A-87B4-E1CF7BE67E19}" type="datetimeFigureOut">
              <a:rPr lang="en-US" smtClean="0"/>
              <a:pPr/>
              <a:t>10/16/2012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D81A9-42F1-499A-87B4-E1CF7BE67E19}" type="datetimeFigureOut">
              <a:rPr lang="en-US" smtClean="0"/>
              <a:pPr/>
              <a:t>10/16/2012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DD81A9-42F1-499A-87B4-E1CF7BE67E19}"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72ED0-27C0-4E68-B106-DC5DF8E0559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DDD81A9-42F1-499A-87B4-E1CF7BE67E19}" type="datetimeFigureOut">
              <a:rPr lang="en-US" smtClean="0"/>
              <a:pPr/>
              <a:t>10/16/2012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9F72ED0-27C0-4E68-B106-DC5DF8E0559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DDD81A9-42F1-499A-87B4-E1CF7BE67E19}" type="datetimeFigureOut">
              <a:rPr lang="en-US" smtClean="0"/>
              <a:pPr/>
              <a:t>10/16/2012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9F72ED0-27C0-4E68-B106-DC5DF8E055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a:bodyPr>
          <a:lstStyle/>
          <a:p>
            <a:pPr>
              <a:spcBef>
                <a:spcPts val="1800"/>
              </a:spcBef>
            </a:pPr>
            <a:r>
              <a:rPr lang="en-US" dirty="0" smtClean="0">
                <a:solidFill>
                  <a:schemeClr val="accent1"/>
                </a:solidFill>
              </a:rPr>
              <a:t>Social Stratification</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
        <p:nvSpPr>
          <p:cNvPr id="3" name="Subtitle 2"/>
          <p:cNvSpPr>
            <a:spLocks noGrp="1"/>
          </p:cNvSpPr>
          <p:nvPr>
            <p:ph type="subTitle" idx="1"/>
          </p:nvPr>
        </p:nvSpPr>
        <p:spPr>
          <a:xfrm>
            <a:off x="381000" y="3352800"/>
            <a:ext cx="8077200" cy="1423416"/>
          </a:xfrm>
        </p:spPr>
        <p:txBody>
          <a:bodyPr>
            <a:normAutofit/>
          </a:bodyPr>
          <a:lstStyle/>
          <a:p>
            <a:r>
              <a:rPr lang="en-US" sz="3200" dirty="0" smtClean="0">
                <a:solidFill>
                  <a:schemeClr val="tx1"/>
                </a:solidFill>
              </a:rPr>
              <a:t>Oct 16,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65" y="228599"/>
            <a:ext cx="8514135" cy="6416071"/>
          </a:xfrm>
          <a:prstGeom prst="rect">
            <a:avLst/>
          </a:prstGeom>
        </p:spPr>
      </p:pic>
    </p:spTree>
    <p:extLst>
      <p:ext uri="{BB962C8B-B14F-4D97-AF65-F5344CB8AC3E}">
        <p14:creationId xmlns:p14="http://schemas.microsoft.com/office/powerpoint/2010/main" val="860256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11364"/>
            <a:ext cx="8886574" cy="667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990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716"/>
            <a:ext cx="8915400" cy="668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437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672"/>
            <a:ext cx="9006956" cy="684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332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
            <a:ext cx="9296400" cy="69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825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7" y="685800"/>
            <a:ext cx="9064486" cy="5486400"/>
          </a:xfrm>
          <a:prstGeom prst="rect">
            <a:avLst/>
          </a:prstGeom>
        </p:spPr>
      </p:pic>
    </p:spTree>
    <p:extLst>
      <p:ext uri="{BB962C8B-B14F-4D97-AF65-F5344CB8AC3E}">
        <p14:creationId xmlns:p14="http://schemas.microsoft.com/office/powerpoint/2010/main" val="2860577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381000" y="381000"/>
            <a:ext cx="8763000" cy="6248400"/>
          </a:xfrm>
        </p:spPr>
        <p:txBody>
          <a:bodyPr>
            <a:normAutofit/>
          </a:bodyPr>
          <a:lstStyle/>
          <a:p>
            <a:pPr>
              <a:spcBef>
                <a:spcPts val="3000"/>
              </a:spcBef>
            </a:pPr>
            <a:r>
              <a:rPr lang="en-US" u="sng" dirty="0" smtClean="0">
                <a:solidFill>
                  <a:schemeClr val="bg1"/>
                </a:solidFill>
              </a:rPr>
              <a:t>THINK ABOUT IT:</a:t>
            </a:r>
            <a:br>
              <a:rPr lang="en-US" u="sng" dirty="0" smtClean="0">
                <a:solidFill>
                  <a:schemeClr val="bg1"/>
                </a:solidFill>
              </a:rPr>
            </a:br>
            <a:r>
              <a:rPr lang="en-US" dirty="0" smtClean="0"/>
              <a:t/>
            </a:r>
            <a:br>
              <a:rPr lang="en-US" dirty="0" smtClean="0"/>
            </a:br>
            <a:r>
              <a:rPr lang="en-US" dirty="0" smtClean="0"/>
              <a:t>- What does the status of “</a:t>
            </a:r>
            <a:r>
              <a:rPr lang="en-US" dirty="0" err="1" smtClean="0"/>
              <a:t>yooper</a:t>
            </a:r>
            <a:r>
              <a:rPr lang="en-US" dirty="0" smtClean="0"/>
              <a:t>” really mean?</a:t>
            </a:r>
            <a:br>
              <a:rPr lang="en-US" dirty="0" smtClean="0"/>
            </a:br>
            <a:endParaRPr lang="en-US" dirty="0"/>
          </a:p>
        </p:txBody>
      </p:sp>
    </p:spTree>
    <p:extLst>
      <p:ext uri="{BB962C8B-B14F-4D97-AF65-F5344CB8AC3E}">
        <p14:creationId xmlns:p14="http://schemas.microsoft.com/office/powerpoint/2010/main" val="3476247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381000" y="381000"/>
            <a:ext cx="8763000" cy="6248400"/>
          </a:xfrm>
        </p:spPr>
        <p:txBody>
          <a:bodyPr>
            <a:normAutofit fontScale="90000"/>
          </a:bodyPr>
          <a:lstStyle/>
          <a:p>
            <a:pPr>
              <a:spcBef>
                <a:spcPts val="3000"/>
              </a:spcBef>
            </a:pPr>
            <a:r>
              <a:rPr lang="en-US" u="sng" dirty="0" smtClean="0">
                <a:solidFill>
                  <a:schemeClr val="bg1"/>
                </a:solidFill>
              </a:rPr>
              <a:t>Life Chances &amp; Social Mobility</a:t>
            </a:r>
            <a:br>
              <a:rPr lang="en-US" u="sng" dirty="0" smtClean="0">
                <a:solidFill>
                  <a:schemeClr val="bg1"/>
                </a:solidFill>
              </a:rPr>
            </a:br>
            <a:r>
              <a:rPr lang="en-US" dirty="0" smtClean="0"/>
              <a:t/>
            </a:r>
            <a:br>
              <a:rPr lang="en-US" dirty="0" smtClean="0"/>
            </a:br>
            <a:r>
              <a:rPr lang="en-US" dirty="0" smtClean="0"/>
              <a:t>- What are your chances for social mobility?  Will you move up or down or stable?</a:t>
            </a:r>
            <a:br>
              <a:rPr lang="en-US" dirty="0" smtClean="0"/>
            </a:br>
            <a:r>
              <a:rPr lang="en-US" dirty="0" smtClean="0"/>
              <a:t/>
            </a:r>
            <a:br>
              <a:rPr lang="en-US" dirty="0" smtClean="0"/>
            </a:br>
            <a:r>
              <a:rPr lang="en-US" dirty="0" smtClean="0"/>
              <a:t>- What are the macro-</a:t>
            </a:r>
            <a:r>
              <a:rPr lang="en-US" dirty="0" err="1" smtClean="0"/>
              <a:t>meso</a:t>
            </a:r>
            <a:r>
              <a:rPr lang="en-US" dirty="0" smtClean="0"/>
              <a:t>-micro factors affecting your life chances?</a:t>
            </a:r>
            <a:br>
              <a:rPr lang="en-US" dirty="0" smtClean="0"/>
            </a:br>
            <a:endParaRPr lang="en-US" dirty="0"/>
          </a:p>
        </p:txBody>
      </p:sp>
    </p:spTree>
    <p:extLst>
      <p:ext uri="{BB962C8B-B14F-4D97-AF65-F5344CB8AC3E}">
        <p14:creationId xmlns:p14="http://schemas.microsoft.com/office/powerpoint/2010/main" val="4097534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68580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5" name="Rectangle 3"/>
          <p:cNvSpPr txBox="1">
            <a:spLocks noChangeArrowheads="1"/>
          </p:cNvSpPr>
          <p:nvPr/>
        </p:nvSpPr>
        <p:spPr>
          <a:xfrm>
            <a:off x="228600" y="1752600"/>
            <a:ext cx="8763000" cy="5105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lvl="0">
              <a:spcBef>
                <a:spcPts val="1200"/>
              </a:spcBef>
            </a:pPr>
            <a:r>
              <a:rPr lang="en-US" dirty="0" smtClean="0"/>
              <a:t>Layering of society into ranked categories</a:t>
            </a:r>
          </a:p>
          <a:p>
            <a:pPr lvl="0">
              <a:spcBef>
                <a:spcPts val="1200"/>
              </a:spcBef>
            </a:pPr>
            <a:r>
              <a:rPr lang="en-US" dirty="0" smtClean="0"/>
              <a:t>Categories affect how resources are distributed.</a:t>
            </a:r>
          </a:p>
          <a:p>
            <a:pPr lvl="1">
              <a:spcBef>
                <a:spcPts val="1200"/>
              </a:spcBef>
            </a:pPr>
            <a:r>
              <a:rPr lang="en-US" dirty="0" smtClean="0"/>
              <a:t>Some people are more likely to succeed/fail than others.</a:t>
            </a:r>
          </a:p>
          <a:p>
            <a:pPr lvl="0">
              <a:spcBef>
                <a:spcPts val="1200"/>
              </a:spcBef>
            </a:pPr>
            <a:r>
              <a:rPr lang="en-US" dirty="0" smtClean="0"/>
              <a:t>What are some ways that we are divided or ranked?</a:t>
            </a:r>
            <a:endParaRPr lang="en-US" dirty="0"/>
          </a:p>
        </p:txBody>
      </p:sp>
      <p:sp>
        <p:nvSpPr>
          <p:cNvPr id="6" name="Title 5"/>
          <p:cNvSpPr>
            <a:spLocks noGrp="1"/>
          </p:cNvSpPr>
          <p:nvPr>
            <p:ph type="title"/>
          </p:nvPr>
        </p:nvSpPr>
        <p:spPr/>
        <p:txBody>
          <a:bodyPr>
            <a:normAutofit/>
          </a:bodyPr>
          <a:lstStyle/>
          <a:p>
            <a:r>
              <a:rPr lang="en-US" dirty="0" smtClean="0"/>
              <a:t>Stratification</a:t>
            </a:r>
            <a:endParaRPr lang="en-US" dirty="0"/>
          </a:p>
        </p:txBody>
      </p:sp>
    </p:spTree>
    <p:extLst>
      <p:ext uri="{BB962C8B-B14F-4D97-AF65-F5344CB8AC3E}">
        <p14:creationId xmlns:p14="http://schemas.microsoft.com/office/powerpoint/2010/main" val="2352596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68580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5" name="Rectangle 3"/>
          <p:cNvSpPr txBox="1">
            <a:spLocks noChangeArrowheads="1"/>
          </p:cNvSpPr>
          <p:nvPr/>
        </p:nvSpPr>
        <p:spPr>
          <a:xfrm>
            <a:off x="228600" y="1600200"/>
            <a:ext cx="8763000" cy="52578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lvl="0">
              <a:lnSpc>
                <a:spcPct val="110000"/>
              </a:lnSpc>
            </a:pPr>
            <a:r>
              <a:rPr lang="en-US" dirty="0" smtClean="0"/>
              <a:t>Stratification affects life chances</a:t>
            </a:r>
          </a:p>
          <a:p>
            <a:pPr lvl="0">
              <a:lnSpc>
                <a:spcPct val="110000"/>
              </a:lnSpc>
            </a:pPr>
            <a:r>
              <a:rPr lang="en-US" dirty="0"/>
              <a:t>Loaded dice</a:t>
            </a:r>
          </a:p>
          <a:p>
            <a:pPr lvl="1">
              <a:lnSpc>
                <a:spcPct val="110000"/>
              </a:lnSpc>
            </a:pPr>
            <a:r>
              <a:rPr lang="en-US" dirty="0"/>
              <a:t>Some more likely to roll a 6, others a 1</a:t>
            </a:r>
          </a:p>
          <a:p>
            <a:pPr lvl="1">
              <a:lnSpc>
                <a:spcPct val="110000"/>
              </a:lnSpc>
            </a:pPr>
            <a:r>
              <a:rPr lang="en-US" dirty="0"/>
              <a:t>Not about being good or bad or even innate abilities, but more about how society is structured</a:t>
            </a:r>
          </a:p>
          <a:p>
            <a:pPr lvl="2">
              <a:lnSpc>
                <a:spcPct val="110000"/>
              </a:lnSpc>
            </a:pPr>
            <a:r>
              <a:rPr lang="en-US" dirty="0"/>
              <a:t>Socialization &amp; culture (micro)</a:t>
            </a:r>
          </a:p>
          <a:p>
            <a:pPr lvl="2">
              <a:lnSpc>
                <a:spcPct val="110000"/>
              </a:lnSpc>
            </a:pPr>
            <a:r>
              <a:rPr lang="en-US" dirty="0"/>
              <a:t>Organizations and institutions (</a:t>
            </a:r>
            <a:r>
              <a:rPr lang="en-US" dirty="0" err="1"/>
              <a:t>meso</a:t>
            </a:r>
            <a:r>
              <a:rPr lang="en-US" dirty="0"/>
              <a:t>)</a:t>
            </a:r>
          </a:p>
          <a:p>
            <a:pPr lvl="2">
              <a:lnSpc>
                <a:spcPct val="110000"/>
              </a:lnSpc>
            </a:pPr>
            <a:r>
              <a:rPr lang="en-US" dirty="0"/>
              <a:t>Global economics and politics (macro)</a:t>
            </a:r>
          </a:p>
          <a:p>
            <a:pPr lvl="0">
              <a:lnSpc>
                <a:spcPct val="110000"/>
              </a:lnSpc>
            </a:pPr>
            <a:r>
              <a:rPr lang="en-US" dirty="0" smtClean="0"/>
              <a:t>Social mobility</a:t>
            </a:r>
          </a:p>
        </p:txBody>
      </p:sp>
      <p:sp>
        <p:nvSpPr>
          <p:cNvPr id="6" name="Title 5"/>
          <p:cNvSpPr>
            <a:spLocks noGrp="1"/>
          </p:cNvSpPr>
          <p:nvPr>
            <p:ph type="title"/>
          </p:nvPr>
        </p:nvSpPr>
        <p:spPr/>
        <p:txBody>
          <a:bodyPr>
            <a:normAutofit/>
          </a:bodyPr>
          <a:lstStyle/>
          <a:p>
            <a:r>
              <a:rPr lang="en-US" dirty="0" smtClean="0"/>
              <a:t>Unequal, but fair?</a:t>
            </a:r>
            <a:endParaRPr lang="en-US" dirty="0"/>
          </a:p>
        </p:txBody>
      </p:sp>
    </p:spTree>
    <p:extLst>
      <p:ext uri="{BB962C8B-B14F-4D97-AF65-F5344CB8AC3E}">
        <p14:creationId xmlns:p14="http://schemas.microsoft.com/office/powerpoint/2010/main" val="122774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68580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5" name="Rectangle 3"/>
          <p:cNvSpPr txBox="1">
            <a:spLocks noChangeArrowheads="1"/>
          </p:cNvSpPr>
          <p:nvPr/>
        </p:nvSpPr>
        <p:spPr>
          <a:xfrm>
            <a:off x="228600" y="2819400"/>
            <a:ext cx="3886200" cy="40386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lvl="0">
              <a:lnSpc>
                <a:spcPct val="110000"/>
              </a:lnSpc>
            </a:pPr>
            <a:endParaRPr lang="en-US" sz="2400" dirty="0" smtClean="0"/>
          </a:p>
        </p:txBody>
      </p:sp>
      <p:sp>
        <p:nvSpPr>
          <p:cNvPr id="6" name="Title 5"/>
          <p:cNvSpPr>
            <a:spLocks noGrp="1"/>
          </p:cNvSpPr>
          <p:nvPr>
            <p:ph type="title"/>
          </p:nvPr>
        </p:nvSpPr>
        <p:spPr/>
        <p:txBody>
          <a:bodyPr>
            <a:normAutofit fontScale="90000"/>
          </a:bodyPr>
          <a:lstStyle/>
          <a:p>
            <a:r>
              <a:rPr lang="en-US" dirty="0" smtClean="0"/>
              <a:t>Why do we have such inequality?</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972300" cy="514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196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26634395"/>
              </p:ext>
            </p:extLst>
          </p:nvPr>
        </p:nvGraphicFramePr>
        <p:xfrm>
          <a:off x="533400" y="533400"/>
          <a:ext cx="8153400" cy="5391150"/>
        </p:xfrm>
        <a:graphic>
          <a:graphicData uri="http://schemas.openxmlformats.org/drawingml/2006/table">
            <a:tbl>
              <a:tblPr firstRow="1" bandRow="1">
                <a:tableStyleId>{5C22544A-7EE6-4342-B048-85BDC9FD1C3A}</a:tableStyleId>
              </a:tblPr>
              <a:tblGrid>
                <a:gridCol w="2717800"/>
                <a:gridCol w="2717800"/>
                <a:gridCol w="2717800"/>
              </a:tblGrid>
              <a:tr h="990600">
                <a:tc>
                  <a:txBody>
                    <a:bodyPr/>
                    <a:lstStyle/>
                    <a:p>
                      <a:r>
                        <a:rPr lang="en-US" sz="3600" dirty="0" smtClean="0"/>
                        <a:t>Class</a:t>
                      </a:r>
                      <a:endParaRPr lang="en-US" sz="3600" dirty="0"/>
                    </a:p>
                  </a:txBody>
                  <a:tcPr anchor="ctr"/>
                </a:tc>
                <a:tc>
                  <a:txBody>
                    <a:bodyPr/>
                    <a:lstStyle/>
                    <a:p>
                      <a:pPr algn="r"/>
                      <a:r>
                        <a:rPr lang="en-US" sz="3600" dirty="0" smtClean="0"/>
                        <a:t>Words</a:t>
                      </a:r>
                      <a:endParaRPr lang="en-US" sz="3600" dirty="0"/>
                    </a:p>
                  </a:txBody>
                  <a:tcPr anchor="ctr"/>
                </a:tc>
                <a:tc>
                  <a:txBody>
                    <a:bodyPr/>
                    <a:lstStyle/>
                    <a:p>
                      <a:pPr algn="r"/>
                      <a:r>
                        <a:rPr lang="en-US" sz="3600" dirty="0" smtClean="0"/>
                        <a:t>Words/Hour</a:t>
                      </a:r>
                      <a:endParaRPr lang="en-US" sz="3600" dirty="0"/>
                    </a:p>
                  </a:txBody>
                  <a:tcPr anchor="ctr"/>
                </a:tc>
              </a:tr>
              <a:tr h="1466850">
                <a:tc>
                  <a:txBody>
                    <a:bodyPr/>
                    <a:lstStyle/>
                    <a:p>
                      <a:r>
                        <a:rPr lang="en-US" sz="3600" dirty="0" smtClean="0"/>
                        <a:t>Professional</a:t>
                      </a:r>
                    </a:p>
                  </a:txBody>
                  <a:tcPr anchor="ctr"/>
                </a:tc>
                <a:tc>
                  <a:txBody>
                    <a:bodyPr/>
                    <a:lstStyle/>
                    <a:p>
                      <a:pPr algn="r"/>
                      <a:r>
                        <a:rPr lang="en-US" sz="3600" dirty="0" smtClean="0"/>
                        <a:t>1,100</a:t>
                      </a:r>
                      <a:endParaRPr lang="en-US" sz="3600" dirty="0"/>
                    </a:p>
                  </a:txBody>
                  <a:tcPr anchor="ctr"/>
                </a:tc>
                <a:tc>
                  <a:txBody>
                    <a:bodyPr/>
                    <a:lstStyle/>
                    <a:p>
                      <a:pPr algn="r"/>
                      <a:r>
                        <a:rPr lang="en-US" sz="3600" dirty="0" smtClean="0"/>
                        <a:t>297</a:t>
                      </a:r>
                      <a:endParaRPr lang="en-US" sz="3600" dirty="0"/>
                    </a:p>
                  </a:txBody>
                  <a:tcPr anchor="ctr"/>
                </a:tc>
              </a:tr>
              <a:tr h="1466850">
                <a:tc>
                  <a:txBody>
                    <a:bodyPr/>
                    <a:lstStyle/>
                    <a:p>
                      <a:r>
                        <a:rPr lang="en-US" sz="3600" dirty="0" smtClean="0"/>
                        <a:t>Working</a:t>
                      </a:r>
                      <a:endParaRPr lang="en-US" sz="3600" dirty="0"/>
                    </a:p>
                  </a:txBody>
                  <a:tcPr anchor="ctr"/>
                </a:tc>
                <a:tc>
                  <a:txBody>
                    <a:bodyPr/>
                    <a:lstStyle/>
                    <a:p>
                      <a:pPr algn="r"/>
                      <a:r>
                        <a:rPr lang="en-US" sz="3600" dirty="0" smtClean="0"/>
                        <a:t>700</a:t>
                      </a:r>
                      <a:endParaRPr lang="en-US" sz="3600" dirty="0"/>
                    </a:p>
                  </a:txBody>
                  <a:tcPr anchor="ctr"/>
                </a:tc>
                <a:tc>
                  <a:txBody>
                    <a:bodyPr/>
                    <a:lstStyle/>
                    <a:p>
                      <a:pPr algn="r"/>
                      <a:r>
                        <a:rPr lang="en-US" sz="3600" dirty="0" smtClean="0"/>
                        <a:t>217</a:t>
                      </a:r>
                      <a:endParaRPr lang="en-US" sz="3600" dirty="0"/>
                    </a:p>
                  </a:txBody>
                  <a:tcPr anchor="ctr"/>
                </a:tc>
              </a:tr>
              <a:tr h="1466850">
                <a:tc>
                  <a:txBody>
                    <a:bodyPr/>
                    <a:lstStyle/>
                    <a:p>
                      <a:r>
                        <a:rPr lang="en-US" sz="3600" dirty="0" smtClean="0"/>
                        <a:t>Low</a:t>
                      </a:r>
                      <a:r>
                        <a:rPr lang="en-US" sz="3600" baseline="0" dirty="0" smtClean="0"/>
                        <a:t> Income</a:t>
                      </a:r>
                      <a:endParaRPr lang="en-US" sz="3600" dirty="0"/>
                    </a:p>
                  </a:txBody>
                  <a:tcPr anchor="ctr"/>
                </a:tc>
                <a:tc>
                  <a:txBody>
                    <a:bodyPr/>
                    <a:lstStyle/>
                    <a:p>
                      <a:pPr algn="r"/>
                      <a:r>
                        <a:rPr lang="en-US" sz="3600" dirty="0" smtClean="0"/>
                        <a:t>500</a:t>
                      </a:r>
                      <a:endParaRPr lang="en-US" sz="3600" dirty="0"/>
                    </a:p>
                  </a:txBody>
                  <a:tcPr anchor="ctr"/>
                </a:tc>
                <a:tc>
                  <a:txBody>
                    <a:bodyPr/>
                    <a:lstStyle/>
                    <a:p>
                      <a:pPr algn="r"/>
                      <a:r>
                        <a:rPr lang="en-US" sz="3600" dirty="0" smtClean="0"/>
                        <a:t>149</a:t>
                      </a:r>
                      <a:endParaRPr lang="en-US" sz="3600" dirty="0"/>
                    </a:p>
                  </a:txBody>
                  <a:tcPr anchor="ctr"/>
                </a:tc>
              </a:tr>
            </a:tbl>
          </a:graphicData>
        </a:graphic>
      </p:graphicFrame>
    </p:spTree>
    <p:extLst>
      <p:ext uri="{BB962C8B-B14F-4D97-AF65-F5344CB8AC3E}">
        <p14:creationId xmlns:p14="http://schemas.microsoft.com/office/powerpoint/2010/main" val="1391284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7171"/>
            <a:ext cx="5181600" cy="647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483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0514"/>
            <a:ext cx="4733925" cy="67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273" y="387658"/>
            <a:ext cx="4144334" cy="614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201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381000" y="381000"/>
            <a:ext cx="8763000" cy="6248400"/>
          </a:xfrm>
        </p:spPr>
        <p:txBody>
          <a:bodyPr>
            <a:normAutofit fontScale="90000"/>
          </a:bodyPr>
          <a:lstStyle/>
          <a:p>
            <a:pPr>
              <a:spcBef>
                <a:spcPts val="3000"/>
              </a:spcBef>
            </a:pPr>
            <a:r>
              <a:rPr lang="en-US" u="sng" dirty="0" smtClean="0">
                <a:solidFill>
                  <a:schemeClr val="bg1"/>
                </a:solidFill>
              </a:rPr>
              <a:t>THINK ABOUT IT:</a:t>
            </a:r>
            <a:br>
              <a:rPr lang="en-US" u="sng" dirty="0" smtClean="0">
                <a:solidFill>
                  <a:schemeClr val="bg1"/>
                </a:solidFill>
              </a:rPr>
            </a:br>
            <a:r>
              <a:rPr lang="en-US" dirty="0" smtClean="0"/>
              <a:t/>
            </a:r>
            <a:br>
              <a:rPr lang="en-US" dirty="0" smtClean="0"/>
            </a:br>
            <a:r>
              <a:rPr lang="en-US" dirty="0" smtClean="0"/>
              <a:t>- Where do you fall in the social stratification system?</a:t>
            </a:r>
            <a:br>
              <a:rPr lang="en-US" dirty="0" smtClean="0"/>
            </a:br>
            <a:r>
              <a:rPr lang="en-US" dirty="0" smtClean="0"/>
              <a:t/>
            </a:r>
            <a:br>
              <a:rPr lang="en-US" dirty="0" smtClean="0"/>
            </a:br>
            <a:r>
              <a:rPr lang="en-US" dirty="0" smtClean="0"/>
              <a:t>- How does each of the 3 perspectives explain where you fall?</a:t>
            </a:r>
            <a:br>
              <a:rPr lang="en-US" dirty="0" smtClean="0"/>
            </a:br>
            <a:endParaRPr lang="en-US" dirty="0"/>
          </a:p>
        </p:txBody>
      </p:sp>
    </p:spTree>
    <p:extLst>
      <p:ext uri="{BB962C8B-B14F-4D97-AF65-F5344CB8AC3E}">
        <p14:creationId xmlns:p14="http://schemas.microsoft.com/office/powerpoint/2010/main" val="247428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534400" cy="65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709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3590</TotalTime>
  <Words>669</Words>
  <Application>Microsoft Office PowerPoint</Application>
  <PresentationFormat>On-screen Show (4:3)</PresentationFormat>
  <Paragraphs>92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Module</vt:lpstr>
      <vt:lpstr>Social Stratification   </vt:lpstr>
      <vt:lpstr>Stratification</vt:lpstr>
      <vt:lpstr>Unequal, but fair?</vt:lpstr>
      <vt:lpstr>Why do we have such inequality?</vt:lpstr>
      <vt:lpstr>PowerPoint Presentation</vt:lpstr>
      <vt:lpstr>PowerPoint Presentation</vt:lpstr>
      <vt:lpstr>PowerPoint Presentation</vt:lpstr>
      <vt:lpstr>THINK ABOUT IT:  - Where do you fall in the social stratification system?  - How does each of the 3 perspectives explain where you fall?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ABOUT IT:  - What does the status of “yooper” really mean? </vt:lpstr>
      <vt:lpstr>Life Chances &amp; Social Mobility  - What are your chances for social mobility?  Will you move up or down or stable?  - What are the macro-meso-micro factors affecting your life chances? </vt:lpstr>
    </vt:vector>
  </TitlesOfParts>
  <Company>MTU - EIT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Sociology? And What is Environmental Sociology?</dc:title>
  <dc:creator>rwinkler</dc:creator>
  <cp:lastModifiedBy>rwinkler</cp:lastModifiedBy>
  <cp:revision>152</cp:revision>
  <cp:lastPrinted>2012-10-16T14:50:41Z</cp:lastPrinted>
  <dcterms:created xsi:type="dcterms:W3CDTF">2011-09-01T17:28:22Z</dcterms:created>
  <dcterms:modified xsi:type="dcterms:W3CDTF">2012-10-16T17:21:24Z</dcterms:modified>
</cp:coreProperties>
</file>