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61" r:id="rId2"/>
    <p:sldId id="256" r:id="rId3"/>
    <p:sldId id="332" r:id="rId4"/>
    <p:sldId id="320" r:id="rId5"/>
    <p:sldId id="345" r:id="rId6"/>
    <p:sldId id="362" r:id="rId7"/>
    <p:sldId id="363" r:id="rId8"/>
    <p:sldId id="364" r:id="rId9"/>
    <p:sldId id="365" r:id="rId10"/>
    <p:sldId id="366" r:id="rId11"/>
    <p:sldId id="346" r:id="rId12"/>
    <p:sldId id="368" r:id="rId13"/>
    <p:sldId id="36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111" autoAdjust="0"/>
  </p:normalViewPr>
  <p:slideViewPr>
    <p:cSldViewPr>
      <p:cViewPr varScale="1">
        <p:scale>
          <a:sx n="59" d="100"/>
          <a:sy n="59" d="100"/>
        </p:scale>
        <p:origin x="-1565"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7D79BC-F16D-4A46-A117-9A5874FB65E1}"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4ACE66AB-8074-47B3-B679-FE839E420C8F}">
      <dgm:prSet phldrT="[Text]"/>
      <dgm:spPr/>
      <dgm:t>
        <a:bodyPr/>
        <a:lstStyle/>
        <a:p>
          <a:r>
            <a:rPr lang="en-US" u="sng" dirty="0" smtClean="0"/>
            <a:t>Structural</a:t>
          </a:r>
        </a:p>
        <a:p>
          <a:r>
            <a:rPr lang="en-US" u="none" dirty="0" smtClean="0"/>
            <a:t>Macro</a:t>
          </a:r>
        </a:p>
        <a:p>
          <a:r>
            <a:rPr lang="en-US" u="none" dirty="0" err="1" smtClean="0"/>
            <a:t>Meso</a:t>
          </a:r>
          <a:endParaRPr lang="en-US" u="none" dirty="0" smtClean="0"/>
        </a:p>
        <a:p>
          <a:r>
            <a:rPr lang="en-US" u="none" dirty="0" smtClean="0"/>
            <a:t>Micro</a:t>
          </a:r>
          <a:endParaRPr lang="en-US" u="none" dirty="0"/>
        </a:p>
      </dgm:t>
    </dgm:pt>
    <dgm:pt modelId="{E489C77D-D570-420E-BA6B-4C2C88632851}" type="parTrans" cxnId="{A4DE6E33-28F6-4241-9DC1-D7516A84803F}">
      <dgm:prSet/>
      <dgm:spPr/>
      <dgm:t>
        <a:bodyPr/>
        <a:lstStyle/>
        <a:p>
          <a:endParaRPr lang="en-US"/>
        </a:p>
      </dgm:t>
    </dgm:pt>
    <dgm:pt modelId="{6031C92A-06B3-4D20-8C4D-DBBDEC434B7D}" type="sibTrans" cxnId="{A4DE6E33-28F6-4241-9DC1-D7516A84803F}">
      <dgm:prSet/>
      <dgm:spPr/>
      <dgm:t>
        <a:bodyPr/>
        <a:lstStyle/>
        <a:p>
          <a:endParaRPr lang="en-US"/>
        </a:p>
      </dgm:t>
    </dgm:pt>
    <dgm:pt modelId="{1AA83DBA-6B7E-4A74-8EB6-59F8DE5EA8BD}">
      <dgm:prSet phldrT="[Text]"/>
      <dgm:spPr/>
      <dgm:t>
        <a:bodyPr/>
        <a:lstStyle/>
        <a:p>
          <a:r>
            <a:rPr lang="en-US" u="sng" dirty="0" smtClean="0"/>
            <a:t>Cultural</a:t>
          </a:r>
        </a:p>
        <a:p>
          <a:r>
            <a:rPr lang="en-US" u="none" dirty="0" smtClean="0"/>
            <a:t>Values, beliefs, norms, symbols, language</a:t>
          </a:r>
          <a:endParaRPr lang="en-US" u="none" dirty="0"/>
        </a:p>
      </dgm:t>
    </dgm:pt>
    <dgm:pt modelId="{2EC57197-4FFF-4505-90E2-B81B85A13B46}" type="parTrans" cxnId="{620A11B1-392E-4BE3-A4E6-E5D1A7A9B47F}">
      <dgm:prSet/>
      <dgm:spPr/>
      <dgm:t>
        <a:bodyPr/>
        <a:lstStyle/>
        <a:p>
          <a:endParaRPr lang="en-US"/>
        </a:p>
      </dgm:t>
    </dgm:pt>
    <dgm:pt modelId="{0391E91C-0327-4E0B-89F2-B9912B3631C1}" type="sibTrans" cxnId="{620A11B1-392E-4BE3-A4E6-E5D1A7A9B47F}">
      <dgm:prSet/>
      <dgm:spPr/>
      <dgm:t>
        <a:bodyPr/>
        <a:lstStyle/>
        <a:p>
          <a:endParaRPr lang="en-US"/>
        </a:p>
      </dgm:t>
    </dgm:pt>
    <dgm:pt modelId="{2CC987DC-6D2E-442A-8B2A-FD21B27FE3FD}" type="pres">
      <dgm:prSet presAssocID="{217D79BC-F16D-4A46-A117-9A5874FB65E1}" presName="Name0" presStyleCnt="0">
        <dgm:presLayoutVars>
          <dgm:chMax val="2"/>
          <dgm:chPref val="2"/>
          <dgm:animLvl val="lvl"/>
        </dgm:presLayoutVars>
      </dgm:prSet>
      <dgm:spPr/>
    </dgm:pt>
    <dgm:pt modelId="{843CC64F-75D0-41CF-9053-CF48E9E4DA40}" type="pres">
      <dgm:prSet presAssocID="{217D79BC-F16D-4A46-A117-9A5874FB65E1}" presName="LeftText" presStyleLbl="revTx" presStyleIdx="0" presStyleCnt="0">
        <dgm:presLayoutVars>
          <dgm:bulletEnabled val="1"/>
        </dgm:presLayoutVars>
      </dgm:prSet>
      <dgm:spPr/>
    </dgm:pt>
    <dgm:pt modelId="{5DA9BE62-168B-4318-A38D-375D49DE7247}" type="pres">
      <dgm:prSet presAssocID="{217D79BC-F16D-4A46-A117-9A5874FB65E1}" presName="LeftNode" presStyleLbl="bgImgPlace1" presStyleIdx="0" presStyleCnt="2">
        <dgm:presLayoutVars>
          <dgm:chMax val="2"/>
          <dgm:chPref val="2"/>
        </dgm:presLayoutVars>
      </dgm:prSet>
      <dgm:spPr/>
    </dgm:pt>
    <dgm:pt modelId="{6D508CC9-9E16-46F9-B341-E17D9291BDFA}" type="pres">
      <dgm:prSet presAssocID="{217D79BC-F16D-4A46-A117-9A5874FB65E1}" presName="RightText" presStyleLbl="revTx" presStyleIdx="0" presStyleCnt="0">
        <dgm:presLayoutVars>
          <dgm:bulletEnabled val="1"/>
        </dgm:presLayoutVars>
      </dgm:prSet>
      <dgm:spPr/>
      <dgm:t>
        <a:bodyPr/>
        <a:lstStyle/>
        <a:p>
          <a:endParaRPr lang="en-US"/>
        </a:p>
      </dgm:t>
    </dgm:pt>
    <dgm:pt modelId="{7719ABA6-E853-4D5C-9429-592A9CE381B8}" type="pres">
      <dgm:prSet presAssocID="{217D79BC-F16D-4A46-A117-9A5874FB65E1}" presName="RightNode" presStyleLbl="bgImgPlace1" presStyleIdx="1" presStyleCnt="2">
        <dgm:presLayoutVars>
          <dgm:chMax val="0"/>
          <dgm:chPref val="0"/>
        </dgm:presLayoutVars>
      </dgm:prSet>
      <dgm:spPr/>
      <dgm:t>
        <a:bodyPr/>
        <a:lstStyle/>
        <a:p>
          <a:endParaRPr lang="en-US"/>
        </a:p>
      </dgm:t>
    </dgm:pt>
    <dgm:pt modelId="{1F256F19-F560-4837-BF86-429EA2C90E15}" type="pres">
      <dgm:prSet presAssocID="{217D79BC-F16D-4A46-A117-9A5874FB65E1}" presName="TopArrow" presStyleLbl="node1" presStyleIdx="0" presStyleCnt="2"/>
      <dgm:spPr/>
    </dgm:pt>
    <dgm:pt modelId="{D304A98D-71E1-4EA6-8A05-1EB5BD0DCE7F}" type="pres">
      <dgm:prSet presAssocID="{217D79BC-F16D-4A46-A117-9A5874FB65E1}" presName="BottomArrow" presStyleLbl="node1" presStyleIdx="1" presStyleCnt="2"/>
      <dgm:spPr/>
    </dgm:pt>
  </dgm:ptLst>
  <dgm:cxnLst>
    <dgm:cxn modelId="{620A11B1-392E-4BE3-A4E6-E5D1A7A9B47F}" srcId="{217D79BC-F16D-4A46-A117-9A5874FB65E1}" destId="{1AA83DBA-6B7E-4A74-8EB6-59F8DE5EA8BD}" srcOrd="1" destOrd="0" parTransId="{2EC57197-4FFF-4505-90E2-B81B85A13B46}" sibTransId="{0391E91C-0327-4E0B-89F2-B9912B3631C1}"/>
    <dgm:cxn modelId="{A4DE6E33-28F6-4241-9DC1-D7516A84803F}" srcId="{217D79BC-F16D-4A46-A117-9A5874FB65E1}" destId="{4ACE66AB-8074-47B3-B679-FE839E420C8F}" srcOrd="0" destOrd="0" parTransId="{E489C77D-D570-420E-BA6B-4C2C88632851}" sibTransId="{6031C92A-06B3-4D20-8C4D-DBBDEC434B7D}"/>
    <dgm:cxn modelId="{51593D26-6796-46F1-A7B6-AA862513180A}" type="presOf" srcId="{4ACE66AB-8074-47B3-B679-FE839E420C8F}" destId="{843CC64F-75D0-41CF-9053-CF48E9E4DA40}" srcOrd="0" destOrd="0" presId="urn:microsoft.com/office/officeart/2009/layout/ReverseList"/>
    <dgm:cxn modelId="{A7DCC96A-C4C8-4297-A387-C4442061B818}" type="presOf" srcId="{4ACE66AB-8074-47B3-B679-FE839E420C8F}" destId="{5DA9BE62-168B-4318-A38D-375D49DE7247}" srcOrd="1" destOrd="0" presId="urn:microsoft.com/office/officeart/2009/layout/ReverseList"/>
    <dgm:cxn modelId="{0DE8C51E-CBE9-4984-8824-6CD9181D9D48}" type="presOf" srcId="{1AA83DBA-6B7E-4A74-8EB6-59F8DE5EA8BD}" destId="{6D508CC9-9E16-46F9-B341-E17D9291BDFA}" srcOrd="0" destOrd="0" presId="urn:microsoft.com/office/officeart/2009/layout/ReverseList"/>
    <dgm:cxn modelId="{8BFEEA7E-F2DE-428D-A4C4-B0BF92209598}" type="presOf" srcId="{217D79BC-F16D-4A46-A117-9A5874FB65E1}" destId="{2CC987DC-6D2E-442A-8B2A-FD21B27FE3FD}" srcOrd="0" destOrd="0" presId="urn:microsoft.com/office/officeart/2009/layout/ReverseList"/>
    <dgm:cxn modelId="{F3A5D676-6B36-4862-90D9-7636E7F37D84}" type="presOf" srcId="{1AA83DBA-6B7E-4A74-8EB6-59F8DE5EA8BD}" destId="{7719ABA6-E853-4D5C-9429-592A9CE381B8}" srcOrd="1" destOrd="0" presId="urn:microsoft.com/office/officeart/2009/layout/ReverseList"/>
    <dgm:cxn modelId="{4C86583E-D0C0-4BC2-BCCA-415CF2724BBC}" type="presParOf" srcId="{2CC987DC-6D2E-442A-8B2A-FD21B27FE3FD}" destId="{843CC64F-75D0-41CF-9053-CF48E9E4DA40}" srcOrd="0" destOrd="0" presId="urn:microsoft.com/office/officeart/2009/layout/ReverseList"/>
    <dgm:cxn modelId="{D59702BC-BFD4-489F-B33B-5EF62F890D3A}" type="presParOf" srcId="{2CC987DC-6D2E-442A-8B2A-FD21B27FE3FD}" destId="{5DA9BE62-168B-4318-A38D-375D49DE7247}" srcOrd="1" destOrd="0" presId="urn:microsoft.com/office/officeart/2009/layout/ReverseList"/>
    <dgm:cxn modelId="{353D5FBD-C5A6-4362-A473-58BEE604D48F}" type="presParOf" srcId="{2CC987DC-6D2E-442A-8B2A-FD21B27FE3FD}" destId="{6D508CC9-9E16-46F9-B341-E17D9291BDFA}" srcOrd="2" destOrd="0" presId="urn:microsoft.com/office/officeart/2009/layout/ReverseList"/>
    <dgm:cxn modelId="{419448FA-855D-4840-8226-F6F128B3DCA5}" type="presParOf" srcId="{2CC987DC-6D2E-442A-8B2A-FD21B27FE3FD}" destId="{7719ABA6-E853-4D5C-9429-592A9CE381B8}" srcOrd="3" destOrd="0" presId="urn:microsoft.com/office/officeart/2009/layout/ReverseList"/>
    <dgm:cxn modelId="{1C0F2A2A-85D8-41C7-B4BE-41FDFCFA6C79}" type="presParOf" srcId="{2CC987DC-6D2E-442A-8B2A-FD21B27FE3FD}" destId="{1F256F19-F560-4837-BF86-429EA2C90E15}" srcOrd="4" destOrd="0" presId="urn:microsoft.com/office/officeart/2009/layout/ReverseList"/>
    <dgm:cxn modelId="{082EF0C1-1DC0-4E0D-8363-D8FDFBEF15CC}" type="presParOf" srcId="{2CC987DC-6D2E-442A-8B2A-FD21B27FE3FD}" destId="{D304A98D-71E1-4EA6-8A05-1EB5BD0DCE7F}"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9DB55D-D12B-41C9-BA58-8710C87A0B0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A3E48C4F-58D2-4A36-A594-CAD0D9DA289B}">
      <dgm:prSet phldrT="[Text]"/>
      <dgm:spPr/>
      <dgm:t>
        <a:bodyPr/>
        <a:lstStyle/>
        <a:p>
          <a:r>
            <a:rPr lang="en-US" dirty="0" smtClean="0"/>
            <a:t>Capitalism</a:t>
          </a:r>
          <a:endParaRPr lang="en-US" dirty="0"/>
        </a:p>
      </dgm:t>
    </dgm:pt>
    <dgm:pt modelId="{C07DABDD-AB8B-41DF-8642-03A23DBFE1FD}" type="parTrans" cxnId="{2E8CCE11-B39B-458B-B6A5-61989F27B3E1}">
      <dgm:prSet/>
      <dgm:spPr/>
      <dgm:t>
        <a:bodyPr/>
        <a:lstStyle/>
        <a:p>
          <a:endParaRPr lang="en-US"/>
        </a:p>
      </dgm:t>
    </dgm:pt>
    <dgm:pt modelId="{BCA9B44D-0E08-4B64-810C-4DC16BF6DCDE}" type="sibTrans" cxnId="{2E8CCE11-B39B-458B-B6A5-61989F27B3E1}">
      <dgm:prSet/>
      <dgm:spPr/>
      <dgm:t>
        <a:bodyPr/>
        <a:lstStyle/>
        <a:p>
          <a:endParaRPr lang="en-US"/>
        </a:p>
      </dgm:t>
    </dgm:pt>
    <dgm:pt modelId="{D7EB2C19-4939-416C-8EE8-BD2A56BE5FB1}">
      <dgm:prSet phldrT="[Text]" custT="1"/>
      <dgm:spPr/>
      <dgm:t>
        <a:bodyPr anchor="t"/>
        <a:lstStyle/>
        <a:p>
          <a:r>
            <a:rPr lang="en-US" sz="4000" b="1" dirty="0" err="1" smtClean="0"/>
            <a:t>Meso</a:t>
          </a:r>
          <a:endParaRPr lang="en-US" sz="4000" b="1" dirty="0"/>
        </a:p>
      </dgm:t>
    </dgm:pt>
    <dgm:pt modelId="{0459E463-6269-469B-BFF0-DC5D9C8A7156}" type="parTrans" cxnId="{BFCCC6CD-5206-4B20-98AB-F43513408D0F}">
      <dgm:prSet/>
      <dgm:spPr/>
      <dgm:t>
        <a:bodyPr/>
        <a:lstStyle/>
        <a:p>
          <a:endParaRPr lang="en-US"/>
        </a:p>
      </dgm:t>
    </dgm:pt>
    <dgm:pt modelId="{9DA98AF3-A9DF-4756-AE77-D17ADCD89CCB}" type="sibTrans" cxnId="{BFCCC6CD-5206-4B20-98AB-F43513408D0F}">
      <dgm:prSet/>
      <dgm:spPr/>
      <dgm:t>
        <a:bodyPr/>
        <a:lstStyle/>
        <a:p>
          <a:endParaRPr lang="en-US"/>
        </a:p>
      </dgm:t>
    </dgm:pt>
    <dgm:pt modelId="{67B66DFF-9874-4AB2-ADC8-D73B4F2D6E22}">
      <dgm:prSet phldrT="[Text]" custT="1"/>
      <dgm:spPr/>
      <dgm:t>
        <a:bodyPr anchor="t"/>
        <a:lstStyle/>
        <a:p>
          <a:r>
            <a:rPr lang="en-US" sz="4000" b="1" dirty="0" smtClean="0"/>
            <a:t>Micro</a:t>
          </a:r>
          <a:endParaRPr lang="en-US" sz="4000" b="1" dirty="0"/>
        </a:p>
      </dgm:t>
    </dgm:pt>
    <dgm:pt modelId="{5F0ECEAB-40B3-4C5A-BE23-BAA5339DF9FF}" type="parTrans" cxnId="{6836DF19-6562-466C-98A8-1692C338675D}">
      <dgm:prSet/>
      <dgm:spPr/>
      <dgm:t>
        <a:bodyPr/>
        <a:lstStyle/>
        <a:p>
          <a:endParaRPr lang="en-US"/>
        </a:p>
      </dgm:t>
    </dgm:pt>
    <dgm:pt modelId="{8EEFEE58-FCC2-4CF7-B761-B518D27E0B43}" type="sibTrans" cxnId="{6836DF19-6562-466C-98A8-1692C338675D}">
      <dgm:prSet/>
      <dgm:spPr/>
      <dgm:t>
        <a:bodyPr/>
        <a:lstStyle/>
        <a:p>
          <a:endParaRPr lang="en-US"/>
        </a:p>
      </dgm:t>
    </dgm:pt>
    <dgm:pt modelId="{4C946667-7C45-4A10-8B26-00444D4AB03F}">
      <dgm:prSet phldrT="[Text]"/>
      <dgm:spPr/>
      <dgm:t>
        <a:bodyPr/>
        <a:lstStyle/>
        <a:p>
          <a:r>
            <a:rPr lang="en-US" dirty="0" smtClean="0"/>
            <a:t>Divorce</a:t>
          </a:r>
          <a:endParaRPr lang="en-US" dirty="0"/>
        </a:p>
      </dgm:t>
    </dgm:pt>
    <dgm:pt modelId="{6217E5AF-FFB5-433F-920A-0B19B5560855}" type="sibTrans" cxnId="{0E676B81-E8CC-4DB3-8E4D-2C5B9C4E59E3}">
      <dgm:prSet/>
      <dgm:spPr/>
      <dgm:t>
        <a:bodyPr/>
        <a:lstStyle/>
        <a:p>
          <a:endParaRPr lang="en-US"/>
        </a:p>
      </dgm:t>
    </dgm:pt>
    <dgm:pt modelId="{C0636756-5878-4502-B2B2-0DC6C9CFF8B2}" type="parTrans" cxnId="{0E676B81-E8CC-4DB3-8E4D-2C5B9C4E59E3}">
      <dgm:prSet/>
      <dgm:spPr/>
      <dgm:t>
        <a:bodyPr/>
        <a:lstStyle/>
        <a:p>
          <a:endParaRPr lang="en-US"/>
        </a:p>
      </dgm:t>
    </dgm:pt>
    <dgm:pt modelId="{B90321C1-9B76-45B7-B854-947C1A84B69D}">
      <dgm:prSet phldrT="[Text]"/>
      <dgm:spPr/>
      <dgm:t>
        <a:bodyPr/>
        <a:lstStyle/>
        <a:p>
          <a:r>
            <a:rPr lang="en-US" dirty="0" smtClean="0"/>
            <a:t>Social Capital</a:t>
          </a:r>
          <a:endParaRPr lang="en-US" dirty="0"/>
        </a:p>
      </dgm:t>
    </dgm:pt>
    <dgm:pt modelId="{CA30F0BA-3773-4BAD-8D8E-1B7343DD89DB}" type="sibTrans" cxnId="{978ECE77-1422-46E7-990F-AB04E2FDBA0B}">
      <dgm:prSet/>
      <dgm:spPr/>
      <dgm:t>
        <a:bodyPr/>
        <a:lstStyle/>
        <a:p>
          <a:endParaRPr lang="en-US"/>
        </a:p>
      </dgm:t>
    </dgm:pt>
    <dgm:pt modelId="{EBE349F4-9373-4871-B65C-B72FAF044336}" type="parTrans" cxnId="{978ECE77-1422-46E7-990F-AB04E2FDBA0B}">
      <dgm:prSet/>
      <dgm:spPr/>
      <dgm:t>
        <a:bodyPr/>
        <a:lstStyle/>
        <a:p>
          <a:endParaRPr lang="en-US"/>
        </a:p>
      </dgm:t>
    </dgm:pt>
    <dgm:pt modelId="{ADF8FE5F-3F04-4327-8825-1ACAF3F34532}">
      <dgm:prSet phldrT="[Text]"/>
      <dgm:spPr/>
      <dgm:t>
        <a:bodyPr/>
        <a:lstStyle/>
        <a:p>
          <a:r>
            <a:rPr lang="en-US" dirty="0" smtClean="0"/>
            <a:t>Schools, Religion, Prison, Eviction, Childcare Access, Job Discrimination, Segregation,</a:t>
          </a:r>
        </a:p>
        <a:p>
          <a:r>
            <a:rPr lang="en-US" dirty="0" smtClean="0"/>
            <a:t>Food aid stations</a:t>
          </a:r>
          <a:endParaRPr lang="en-US" dirty="0"/>
        </a:p>
      </dgm:t>
    </dgm:pt>
    <dgm:pt modelId="{D40B2DF0-A389-459D-A8F3-C5367C635853}" type="sibTrans" cxnId="{0B7B2231-6B75-44B0-BEB5-86392556F95A}">
      <dgm:prSet/>
      <dgm:spPr/>
      <dgm:t>
        <a:bodyPr/>
        <a:lstStyle/>
        <a:p>
          <a:endParaRPr lang="en-US"/>
        </a:p>
      </dgm:t>
    </dgm:pt>
    <dgm:pt modelId="{7679DB1B-8412-4B54-9D8F-45C07E2D8E44}" type="parTrans" cxnId="{0B7B2231-6B75-44B0-BEB5-86392556F95A}">
      <dgm:prSet/>
      <dgm:spPr/>
      <dgm:t>
        <a:bodyPr/>
        <a:lstStyle/>
        <a:p>
          <a:endParaRPr lang="en-US"/>
        </a:p>
      </dgm:t>
    </dgm:pt>
    <dgm:pt modelId="{01ACBEFD-6E99-40AD-B120-F633005449E2}">
      <dgm:prSet phldrT="[Text]" custT="1"/>
      <dgm:spPr/>
      <dgm:t>
        <a:bodyPr anchor="t"/>
        <a:lstStyle/>
        <a:p>
          <a:r>
            <a:rPr lang="en-US" sz="4000" b="1" dirty="0" smtClean="0"/>
            <a:t>Macro</a:t>
          </a:r>
          <a:endParaRPr lang="en-US" sz="4000" b="1" dirty="0"/>
        </a:p>
      </dgm:t>
    </dgm:pt>
    <dgm:pt modelId="{DFB2AF2A-EF84-45B6-BCCA-49FAA381C05A}" type="sibTrans" cxnId="{B3AC1050-DF0F-4446-8CAD-38EA694D7E7E}">
      <dgm:prSet/>
      <dgm:spPr/>
      <dgm:t>
        <a:bodyPr/>
        <a:lstStyle/>
        <a:p>
          <a:endParaRPr lang="en-US"/>
        </a:p>
      </dgm:t>
    </dgm:pt>
    <dgm:pt modelId="{89ED0897-2C69-4B9E-8029-82EA8F89B1B1}" type="parTrans" cxnId="{B3AC1050-DF0F-4446-8CAD-38EA694D7E7E}">
      <dgm:prSet/>
      <dgm:spPr/>
      <dgm:t>
        <a:bodyPr/>
        <a:lstStyle/>
        <a:p>
          <a:endParaRPr lang="en-US"/>
        </a:p>
      </dgm:t>
    </dgm:pt>
    <dgm:pt modelId="{D5B3E004-D793-4289-95C5-5C0B95A55D89}">
      <dgm:prSet phldrT="[Text]"/>
      <dgm:spPr/>
      <dgm:t>
        <a:bodyPr/>
        <a:lstStyle/>
        <a:p>
          <a:r>
            <a:rPr lang="en-US" dirty="0" smtClean="0"/>
            <a:t>Recessions</a:t>
          </a:r>
          <a:endParaRPr lang="en-US" dirty="0"/>
        </a:p>
      </dgm:t>
    </dgm:pt>
    <dgm:pt modelId="{C20EA722-F359-43AD-9894-1ED73DFAF64A}" type="sibTrans" cxnId="{60FCC22E-DF93-4F28-B271-515077991C09}">
      <dgm:prSet/>
      <dgm:spPr/>
      <dgm:t>
        <a:bodyPr/>
        <a:lstStyle/>
        <a:p>
          <a:endParaRPr lang="en-US"/>
        </a:p>
      </dgm:t>
    </dgm:pt>
    <dgm:pt modelId="{3729B8F8-A4DB-4505-BC7A-DD38A04EA47B}" type="parTrans" cxnId="{60FCC22E-DF93-4F28-B271-515077991C09}">
      <dgm:prSet/>
      <dgm:spPr/>
      <dgm:t>
        <a:bodyPr/>
        <a:lstStyle/>
        <a:p>
          <a:endParaRPr lang="en-US"/>
        </a:p>
      </dgm:t>
    </dgm:pt>
    <dgm:pt modelId="{6CCFAF7A-BB5C-430D-A7ED-1FC671D871FD}" type="pres">
      <dgm:prSet presAssocID="{2C9DB55D-D12B-41C9-BA58-8710C87A0B04}" presName="theList" presStyleCnt="0">
        <dgm:presLayoutVars>
          <dgm:dir/>
          <dgm:animLvl val="lvl"/>
          <dgm:resizeHandles val="exact"/>
        </dgm:presLayoutVars>
      </dgm:prSet>
      <dgm:spPr/>
    </dgm:pt>
    <dgm:pt modelId="{A0D27BEA-3B2B-4F7C-B009-0E954B05EE0E}" type="pres">
      <dgm:prSet presAssocID="{01ACBEFD-6E99-40AD-B120-F633005449E2}" presName="compNode" presStyleCnt="0"/>
      <dgm:spPr/>
    </dgm:pt>
    <dgm:pt modelId="{CCD08265-3694-4C4A-A015-013A31CFE9AA}" type="pres">
      <dgm:prSet presAssocID="{01ACBEFD-6E99-40AD-B120-F633005449E2}" presName="aNode" presStyleLbl="bgShp" presStyleIdx="0" presStyleCnt="3" custLinFactNeighborX="-90273" custLinFactNeighborY="4551"/>
      <dgm:spPr/>
      <dgm:t>
        <a:bodyPr/>
        <a:lstStyle/>
        <a:p>
          <a:endParaRPr lang="en-US"/>
        </a:p>
      </dgm:t>
    </dgm:pt>
    <dgm:pt modelId="{E9125242-7E7B-421A-ACAE-4FFB498C0B68}" type="pres">
      <dgm:prSet presAssocID="{01ACBEFD-6E99-40AD-B120-F633005449E2}" presName="textNode" presStyleLbl="bgShp" presStyleIdx="0" presStyleCnt="3"/>
      <dgm:spPr/>
      <dgm:t>
        <a:bodyPr/>
        <a:lstStyle/>
        <a:p>
          <a:endParaRPr lang="en-US"/>
        </a:p>
      </dgm:t>
    </dgm:pt>
    <dgm:pt modelId="{01C016B4-1165-4B9D-9B89-93422CE5362B}" type="pres">
      <dgm:prSet presAssocID="{01ACBEFD-6E99-40AD-B120-F633005449E2}" presName="compChildNode" presStyleCnt="0"/>
      <dgm:spPr/>
    </dgm:pt>
    <dgm:pt modelId="{493AA7CF-1EFB-4141-9AA1-6089DBA892C9}" type="pres">
      <dgm:prSet presAssocID="{01ACBEFD-6E99-40AD-B120-F633005449E2}" presName="theInnerList" presStyleCnt="0"/>
      <dgm:spPr/>
    </dgm:pt>
    <dgm:pt modelId="{7BDDAA68-AFD2-4B19-9F18-E00FDC466A59}" type="pres">
      <dgm:prSet presAssocID="{A3E48C4F-58D2-4A36-A594-CAD0D9DA289B}" presName="childNode" presStyleLbl="node1" presStyleIdx="0" presStyleCnt="5" custScaleY="24360" custLinFactY="-25672" custLinFactNeighborX="-341" custLinFactNeighborY="-100000">
        <dgm:presLayoutVars>
          <dgm:bulletEnabled val="1"/>
        </dgm:presLayoutVars>
      </dgm:prSet>
      <dgm:spPr/>
      <dgm:t>
        <a:bodyPr/>
        <a:lstStyle/>
        <a:p>
          <a:endParaRPr lang="en-US"/>
        </a:p>
      </dgm:t>
    </dgm:pt>
    <dgm:pt modelId="{BF8A73A3-BD18-4444-8E48-A86C62BACD53}" type="pres">
      <dgm:prSet presAssocID="{A3E48C4F-58D2-4A36-A594-CAD0D9DA289B}" presName="aSpace2" presStyleCnt="0"/>
      <dgm:spPr/>
    </dgm:pt>
    <dgm:pt modelId="{1626BC67-7C8D-476D-AE8A-E4FE4417B6A5}" type="pres">
      <dgm:prSet presAssocID="{D5B3E004-D793-4289-95C5-5C0B95A55D89}" presName="childNode" presStyleLbl="node1" presStyleIdx="1" presStyleCnt="5" custScaleY="24164" custLinFactY="-37409" custLinFactNeighborX="-341" custLinFactNeighborY="-100000">
        <dgm:presLayoutVars>
          <dgm:bulletEnabled val="1"/>
        </dgm:presLayoutVars>
      </dgm:prSet>
      <dgm:spPr/>
      <dgm:t>
        <a:bodyPr/>
        <a:lstStyle/>
        <a:p>
          <a:endParaRPr lang="en-US"/>
        </a:p>
      </dgm:t>
    </dgm:pt>
    <dgm:pt modelId="{8E6CA127-3933-4C56-8075-6FED1014E41E}" type="pres">
      <dgm:prSet presAssocID="{01ACBEFD-6E99-40AD-B120-F633005449E2}" presName="aSpace" presStyleCnt="0"/>
      <dgm:spPr/>
    </dgm:pt>
    <dgm:pt modelId="{7EE6D9A1-FD7D-4EDB-A06D-08440852B99F}" type="pres">
      <dgm:prSet presAssocID="{D7EB2C19-4939-416C-8EE8-BD2A56BE5FB1}" presName="compNode" presStyleCnt="0"/>
      <dgm:spPr/>
    </dgm:pt>
    <dgm:pt modelId="{68D79DBF-8421-4A4C-9BF0-697AA97A183C}" type="pres">
      <dgm:prSet presAssocID="{D7EB2C19-4939-416C-8EE8-BD2A56BE5FB1}" presName="aNode" presStyleLbl="bgShp" presStyleIdx="1" presStyleCnt="3"/>
      <dgm:spPr/>
      <dgm:t>
        <a:bodyPr/>
        <a:lstStyle/>
        <a:p>
          <a:endParaRPr lang="en-US"/>
        </a:p>
      </dgm:t>
    </dgm:pt>
    <dgm:pt modelId="{29AD4D8A-E31E-46CB-94A5-50196571F9A4}" type="pres">
      <dgm:prSet presAssocID="{D7EB2C19-4939-416C-8EE8-BD2A56BE5FB1}" presName="textNode" presStyleLbl="bgShp" presStyleIdx="1" presStyleCnt="3"/>
      <dgm:spPr/>
      <dgm:t>
        <a:bodyPr/>
        <a:lstStyle/>
        <a:p>
          <a:endParaRPr lang="en-US"/>
        </a:p>
      </dgm:t>
    </dgm:pt>
    <dgm:pt modelId="{1CE42A04-852E-46C0-A87B-8C144A29F91D}" type="pres">
      <dgm:prSet presAssocID="{D7EB2C19-4939-416C-8EE8-BD2A56BE5FB1}" presName="compChildNode" presStyleCnt="0"/>
      <dgm:spPr/>
    </dgm:pt>
    <dgm:pt modelId="{09584F32-B9A0-4B59-8BF2-76E19FE40372}" type="pres">
      <dgm:prSet presAssocID="{D7EB2C19-4939-416C-8EE8-BD2A56BE5FB1}" presName="theInnerList" presStyleCnt="0"/>
      <dgm:spPr/>
    </dgm:pt>
    <dgm:pt modelId="{A1F82541-F261-4968-A027-109C7BD12AE5}" type="pres">
      <dgm:prSet presAssocID="{ADF8FE5F-3F04-4327-8825-1ACAF3F34532}" presName="childNode" presStyleLbl="node1" presStyleIdx="2" presStyleCnt="5" custScaleY="117010" custLinFactNeighborX="2593" custLinFactNeighborY="-16228">
        <dgm:presLayoutVars>
          <dgm:bulletEnabled val="1"/>
        </dgm:presLayoutVars>
      </dgm:prSet>
      <dgm:spPr/>
      <dgm:t>
        <a:bodyPr/>
        <a:lstStyle/>
        <a:p>
          <a:endParaRPr lang="en-US"/>
        </a:p>
      </dgm:t>
    </dgm:pt>
    <dgm:pt modelId="{BF577CE1-7D09-49C3-9408-4A9D277FFAE6}" type="pres">
      <dgm:prSet presAssocID="{D7EB2C19-4939-416C-8EE8-BD2A56BE5FB1}" presName="aSpace" presStyleCnt="0"/>
      <dgm:spPr/>
    </dgm:pt>
    <dgm:pt modelId="{F1A76514-C4D6-4D84-8E7A-811B969CDC65}" type="pres">
      <dgm:prSet presAssocID="{67B66DFF-9874-4AB2-ADC8-D73B4F2D6E22}" presName="compNode" presStyleCnt="0"/>
      <dgm:spPr/>
    </dgm:pt>
    <dgm:pt modelId="{D73981E6-BDAD-4235-A930-CFCDAA3EF77A}" type="pres">
      <dgm:prSet presAssocID="{67B66DFF-9874-4AB2-ADC8-D73B4F2D6E22}" presName="aNode" presStyleLbl="bgShp" presStyleIdx="2" presStyleCnt="3"/>
      <dgm:spPr/>
      <dgm:t>
        <a:bodyPr/>
        <a:lstStyle/>
        <a:p>
          <a:endParaRPr lang="en-US"/>
        </a:p>
      </dgm:t>
    </dgm:pt>
    <dgm:pt modelId="{265E7F5B-83AC-4FEE-A438-DA249EC65285}" type="pres">
      <dgm:prSet presAssocID="{67B66DFF-9874-4AB2-ADC8-D73B4F2D6E22}" presName="textNode" presStyleLbl="bgShp" presStyleIdx="2" presStyleCnt="3"/>
      <dgm:spPr/>
      <dgm:t>
        <a:bodyPr/>
        <a:lstStyle/>
        <a:p>
          <a:endParaRPr lang="en-US"/>
        </a:p>
      </dgm:t>
    </dgm:pt>
    <dgm:pt modelId="{D2C5551A-BCD3-4C4D-82A2-6D51AEDBCAC1}" type="pres">
      <dgm:prSet presAssocID="{67B66DFF-9874-4AB2-ADC8-D73B4F2D6E22}" presName="compChildNode" presStyleCnt="0"/>
      <dgm:spPr/>
    </dgm:pt>
    <dgm:pt modelId="{0836F1D6-894C-4DBD-B171-35E91F618788}" type="pres">
      <dgm:prSet presAssocID="{67B66DFF-9874-4AB2-ADC8-D73B4F2D6E22}" presName="theInnerList" presStyleCnt="0"/>
      <dgm:spPr/>
    </dgm:pt>
    <dgm:pt modelId="{DC04085F-45B2-4773-8C8E-64128A2F0852}" type="pres">
      <dgm:prSet presAssocID="{B90321C1-9B76-45B7-B854-947C1A84B69D}" presName="childNode" presStyleLbl="node1" presStyleIdx="3" presStyleCnt="5">
        <dgm:presLayoutVars>
          <dgm:bulletEnabled val="1"/>
        </dgm:presLayoutVars>
      </dgm:prSet>
      <dgm:spPr/>
      <dgm:t>
        <a:bodyPr/>
        <a:lstStyle/>
        <a:p>
          <a:endParaRPr lang="en-US"/>
        </a:p>
      </dgm:t>
    </dgm:pt>
    <dgm:pt modelId="{8200548D-024E-4544-BEEB-2AC09023A95C}" type="pres">
      <dgm:prSet presAssocID="{B90321C1-9B76-45B7-B854-947C1A84B69D}" presName="aSpace2" presStyleCnt="0"/>
      <dgm:spPr/>
    </dgm:pt>
    <dgm:pt modelId="{FC2D1DE4-CA23-43FE-A37D-397FADA340A3}" type="pres">
      <dgm:prSet presAssocID="{4C946667-7C45-4A10-8B26-00444D4AB03F}" presName="childNode" presStyleLbl="node1" presStyleIdx="4" presStyleCnt="5">
        <dgm:presLayoutVars>
          <dgm:bulletEnabled val="1"/>
        </dgm:presLayoutVars>
      </dgm:prSet>
      <dgm:spPr/>
      <dgm:t>
        <a:bodyPr/>
        <a:lstStyle/>
        <a:p>
          <a:endParaRPr lang="en-US"/>
        </a:p>
      </dgm:t>
    </dgm:pt>
  </dgm:ptLst>
  <dgm:cxnLst>
    <dgm:cxn modelId="{C02A1F36-30B3-488C-8C7F-2DB412F5B6CE}" type="presOf" srcId="{B90321C1-9B76-45B7-B854-947C1A84B69D}" destId="{DC04085F-45B2-4773-8C8E-64128A2F0852}" srcOrd="0" destOrd="0" presId="urn:microsoft.com/office/officeart/2005/8/layout/lProcess2"/>
    <dgm:cxn modelId="{A2258F67-B643-430F-AB06-C02F790938C4}" type="presOf" srcId="{4C946667-7C45-4A10-8B26-00444D4AB03F}" destId="{FC2D1DE4-CA23-43FE-A37D-397FADA340A3}" srcOrd="0" destOrd="0" presId="urn:microsoft.com/office/officeart/2005/8/layout/lProcess2"/>
    <dgm:cxn modelId="{B3AC1050-DF0F-4446-8CAD-38EA694D7E7E}" srcId="{2C9DB55D-D12B-41C9-BA58-8710C87A0B04}" destId="{01ACBEFD-6E99-40AD-B120-F633005449E2}" srcOrd="0" destOrd="0" parTransId="{89ED0897-2C69-4B9E-8029-82EA8F89B1B1}" sibTransId="{DFB2AF2A-EF84-45B6-BCCA-49FAA381C05A}"/>
    <dgm:cxn modelId="{0E84A9DB-AEB5-4585-9C12-3BD801CF97F6}" type="presOf" srcId="{ADF8FE5F-3F04-4327-8825-1ACAF3F34532}" destId="{A1F82541-F261-4968-A027-109C7BD12AE5}" srcOrd="0" destOrd="0" presId="urn:microsoft.com/office/officeart/2005/8/layout/lProcess2"/>
    <dgm:cxn modelId="{978ECE77-1422-46E7-990F-AB04E2FDBA0B}" srcId="{67B66DFF-9874-4AB2-ADC8-D73B4F2D6E22}" destId="{B90321C1-9B76-45B7-B854-947C1A84B69D}" srcOrd="0" destOrd="0" parTransId="{EBE349F4-9373-4871-B65C-B72FAF044336}" sibTransId="{CA30F0BA-3773-4BAD-8D8E-1B7343DD89DB}"/>
    <dgm:cxn modelId="{3B0C337C-A2DB-4830-9B83-CBE03C407AEB}" type="presOf" srcId="{D5B3E004-D793-4289-95C5-5C0B95A55D89}" destId="{1626BC67-7C8D-476D-AE8A-E4FE4417B6A5}" srcOrd="0" destOrd="0" presId="urn:microsoft.com/office/officeart/2005/8/layout/lProcess2"/>
    <dgm:cxn modelId="{6836DF19-6562-466C-98A8-1692C338675D}" srcId="{2C9DB55D-D12B-41C9-BA58-8710C87A0B04}" destId="{67B66DFF-9874-4AB2-ADC8-D73B4F2D6E22}" srcOrd="2" destOrd="0" parTransId="{5F0ECEAB-40B3-4C5A-BE23-BAA5339DF9FF}" sibTransId="{8EEFEE58-FCC2-4CF7-B761-B518D27E0B43}"/>
    <dgm:cxn modelId="{8B1F23E5-DC60-4D2F-A26C-C11E80217C4B}" type="presOf" srcId="{D7EB2C19-4939-416C-8EE8-BD2A56BE5FB1}" destId="{68D79DBF-8421-4A4C-9BF0-697AA97A183C}" srcOrd="0" destOrd="0" presId="urn:microsoft.com/office/officeart/2005/8/layout/lProcess2"/>
    <dgm:cxn modelId="{2E8CCE11-B39B-458B-B6A5-61989F27B3E1}" srcId="{01ACBEFD-6E99-40AD-B120-F633005449E2}" destId="{A3E48C4F-58D2-4A36-A594-CAD0D9DA289B}" srcOrd="0" destOrd="0" parTransId="{C07DABDD-AB8B-41DF-8642-03A23DBFE1FD}" sibTransId="{BCA9B44D-0E08-4B64-810C-4DC16BF6DCDE}"/>
    <dgm:cxn modelId="{869410F0-64D2-45E5-B7C7-462289FA3B08}" type="presOf" srcId="{67B66DFF-9874-4AB2-ADC8-D73B4F2D6E22}" destId="{D73981E6-BDAD-4235-A930-CFCDAA3EF77A}" srcOrd="0" destOrd="0" presId="urn:microsoft.com/office/officeart/2005/8/layout/lProcess2"/>
    <dgm:cxn modelId="{3B1AC44E-13D0-49EA-9B87-3BF0C37488B9}" type="presOf" srcId="{67B66DFF-9874-4AB2-ADC8-D73B4F2D6E22}" destId="{265E7F5B-83AC-4FEE-A438-DA249EC65285}" srcOrd="1" destOrd="0" presId="urn:microsoft.com/office/officeart/2005/8/layout/lProcess2"/>
    <dgm:cxn modelId="{ABEB12D1-74BE-4B69-A60F-B15239210D58}" type="presOf" srcId="{2C9DB55D-D12B-41C9-BA58-8710C87A0B04}" destId="{6CCFAF7A-BB5C-430D-A7ED-1FC671D871FD}" srcOrd="0" destOrd="0" presId="urn:microsoft.com/office/officeart/2005/8/layout/lProcess2"/>
    <dgm:cxn modelId="{E8F44065-46DE-40B2-AE7D-8FDF9316102B}" type="presOf" srcId="{D7EB2C19-4939-416C-8EE8-BD2A56BE5FB1}" destId="{29AD4D8A-E31E-46CB-94A5-50196571F9A4}" srcOrd="1" destOrd="0" presId="urn:microsoft.com/office/officeart/2005/8/layout/lProcess2"/>
    <dgm:cxn modelId="{0E676B81-E8CC-4DB3-8E4D-2C5B9C4E59E3}" srcId="{67B66DFF-9874-4AB2-ADC8-D73B4F2D6E22}" destId="{4C946667-7C45-4A10-8B26-00444D4AB03F}" srcOrd="1" destOrd="0" parTransId="{C0636756-5878-4502-B2B2-0DC6C9CFF8B2}" sibTransId="{6217E5AF-FFB5-433F-920A-0B19B5560855}"/>
    <dgm:cxn modelId="{BFCCC6CD-5206-4B20-98AB-F43513408D0F}" srcId="{2C9DB55D-D12B-41C9-BA58-8710C87A0B04}" destId="{D7EB2C19-4939-416C-8EE8-BD2A56BE5FB1}" srcOrd="1" destOrd="0" parTransId="{0459E463-6269-469B-BFF0-DC5D9C8A7156}" sibTransId="{9DA98AF3-A9DF-4756-AE77-D17ADCD89CCB}"/>
    <dgm:cxn modelId="{77CD0220-DA9E-454F-A787-101B0ED1456B}" type="presOf" srcId="{01ACBEFD-6E99-40AD-B120-F633005449E2}" destId="{E9125242-7E7B-421A-ACAE-4FFB498C0B68}" srcOrd="1" destOrd="0" presId="urn:microsoft.com/office/officeart/2005/8/layout/lProcess2"/>
    <dgm:cxn modelId="{70ACA4F8-E197-4D1D-862C-FC8C69A5A96A}" type="presOf" srcId="{A3E48C4F-58D2-4A36-A594-CAD0D9DA289B}" destId="{7BDDAA68-AFD2-4B19-9F18-E00FDC466A59}" srcOrd="0" destOrd="0" presId="urn:microsoft.com/office/officeart/2005/8/layout/lProcess2"/>
    <dgm:cxn modelId="{60FCC22E-DF93-4F28-B271-515077991C09}" srcId="{01ACBEFD-6E99-40AD-B120-F633005449E2}" destId="{D5B3E004-D793-4289-95C5-5C0B95A55D89}" srcOrd="1" destOrd="0" parTransId="{3729B8F8-A4DB-4505-BC7A-DD38A04EA47B}" sibTransId="{C20EA722-F359-43AD-9894-1ED73DFAF64A}"/>
    <dgm:cxn modelId="{C5BA2682-6659-44B4-8A51-3B2AEF43851B}" type="presOf" srcId="{01ACBEFD-6E99-40AD-B120-F633005449E2}" destId="{CCD08265-3694-4C4A-A015-013A31CFE9AA}" srcOrd="0" destOrd="0" presId="urn:microsoft.com/office/officeart/2005/8/layout/lProcess2"/>
    <dgm:cxn modelId="{0B7B2231-6B75-44B0-BEB5-86392556F95A}" srcId="{D7EB2C19-4939-416C-8EE8-BD2A56BE5FB1}" destId="{ADF8FE5F-3F04-4327-8825-1ACAF3F34532}" srcOrd="0" destOrd="0" parTransId="{7679DB1B-8412-4B54-9D8F-45C07E2D8E44}" sibTransId="{D40B2DF0-A389-459D-A8F3-C5367C635853}"/>
    <dgm:cxn modelId="{3E9EA9F5-8D24-4048-BF01-E0602F7A6EF5}" type="presParOf" srcId="{6CCFAF7A-BB5C-430D-A7ED-1FC671D871FD}" destId="{A0D27BEA-3B2B-4F7C-B009-0E954B05EE0E}" srcOrd="0" destOrd="0" presId="urn:microsoft.com/office/officeart/2005/8/layout/lProcess2"/>
    <dgm:cxn modelId="{18D7D714-44B0-445C-A149-7E8C8CB216FF}" type="presParOf" srcId="{A0D27BEA-3B2B-4F7C-B009-0E954B05EE0E}" destId="{CCD08265-3694-4C4A-A015-013A31CFE9AA}" srcOrd="0" destOrd="0" presId="urn:microsoft.com/office/officeart/2005/8/layout/lProcess2"/>
    <dgm:cxn modelId="{3BAEDAC1-F1BC-402F-A935-0275C5C5DAC6}" type="presParOf" srcId="{A0D27BEA-3B2B-4F7C-B009-0E954B05EE0E}" destId="{E9125242-7E7B-421A-ACAE-4FFB498C0B68}" srcOrd="1" destOrd="0" presId="urn:microsoft.com/office/officeart/2005/8/layout/lProcess2"/>
    <dgm:cxn modelId="{7D5E9217-E8F3-47A9-8F33-33B312710A3D}" type="presParOf" srcId="{A0D27BEA-3B2B-4F7C-B009-0E954B05EE0E}" destId="{01C016B4-1165-4B9D-9B89-93422CE5362B}" srcOrd="2" destOrd="0" presId="urn:microsoft.com/office/officeart/2005/8/layout/lProcess2"/>
    <dgm:cxn modelId="{D81F46F5-738E-48A5-9387-862A5B9DA79C}" type="presParOf" srcId="{01C016B4-1165-4B9D-9B89-93422CE5362B}" destId="{493AA7CF-1EFB-4141-9AA1-6089DBA892C9}" srcOrd="0" destOrd="0" presId="urn:microsoft.com/office/officeart/2005/8/layout/lProcess2"/>
    <dgm:cxn modelId="{6106DE28-7C2B-4182-8C11-D5F48AB482B6}" type="presParOf" srcId="{493AA7CF-1EFB-4141-9AA1-6089DBA892C9}" destId="{7BDDAA68-AFD2-4B19-9F18-E00FDC466A59}" srcOrd="0" destOrd="0" presId="urn:microsoft.com/office/officeart/2005/8/layout/lProcess2"/>
    <dgm:cxn modelId="{6200A62F-5EF8-4EC2-8A51-A8EE543C1153}" type="presParOf" srcId="{493AA7CF-1EFB-4141-9AA1-6089DBA892C9}" destId="{BF8A73A3-BD18-4444-8E48-A86C62BACD53}" srcOrd="1" destOrd="0" presId="urn:microsoft.com/office/officeart/2005/8/layout/lProcess2"/>
    <dgm:cxn modelId="{322B9DCD-A0CC-4EEE-9B70-721CA447B88A}" type="presParOf" srcId="{493AA7CF-1EFB-4141-9AA1-6089DBA892C9}" destId="{1626BC67-7C8D-476D-AE8A-E4FE4417B6A5}" srcOrd="2" destOrd="0" presId="urn:microsoft.com/office/officeart/2005/8/layout/lProcess2"/>
    <dgm:cxn modelId="{BF17C0EC-EA4F-4C05-B794-A30DDBC7016F}" type="presParOf" srcId="{6CCFAF7A-BB5C-430D-A7ED-1FC671D871FD}" destId="{8E6CA127-3933-4C56-8075-6FED1014E41E}" srcOrd="1" destOrd="0" presId="urn:microsoft.com/office/officeart/2005/8/layout/lProcess2"/>
    <dgm:cxn modelId="{247C1882-C270-43F7-9EDD-0F69CE002053}" type="presParOf" srcId="{6CCFAF7A-BB5C-430D-A7ED-1FC671D871FD}" destId="{7EE6D9A1-FD7D-4EDB-A06D-08440852B99F}" srcOrd="2" destOrd="0" presId="urn:microsoft.com/office/officeart/2005/8/layout/lProcess2"/>
    <dgm:cxn modelId="{C3C44D8F-896B-44B4-90BE-5C1EF24084DC}" type="presParOf" srcId="{7EE6D9A1-FD7D-4EDB-A06D-08440852B99F}" destId="{68D79DBF-8421-4A4C-9BF0-697AA97A183C}" srcOrd="0" destOrd="0" presId="urn:microsoft.com/office/officeart/2005/8/layout/lProcess2"/>
    <dgm:cxn modelId="{D2E395C8-81C9-474C-9EE1-3D2EF3539399}" type="presParOf" srcId="{7EE6D9A1-FD7D-4EDB-A06D-08440852B99F}" destId="{29AD4D8A-E31E-46CB-94A5-50196571F9A4}" srcOrd="1" destOrd="0" presId="urn:microsoft.com/office/officeart/2005/8/layout/lProcess2"/>
    <dgm:cxn modelId="{8325C258-E021-4EBC-9B16-8259401BDD41}" type="presParOf" srcId="{7EE6D9A1-FD7D-4EDB-A06D-08440852B99F}" destId="{1CE42A04-852E-46C0-A87B-8C144A29F91D}" srcOrd="2" destOrd="0" presId="urn:microsoft.com/office/officeart/2005/8/layout/lProcess2"/>
    <dgm:cxn modelId="{4381CBFB-E0A3-4E2F-A46A-04323B77669D}" type="presParOf" srcId="{1CE42A04-852E-46C0-A87B-8C144A29F91D}" destId="{09584F32-B9A0-4B59-8BF2-76E19FE40372}" srcOrd="0" destOrd="0" presId="urn:microsoft.com/office/officeart/2005/8/layout/lProcess2"/>
    <dgm:cxn modelId="{523C4F3A-4AF2-4E3A-B6FB-6D1E3452B6F8}" type="presParOf" srcId="{09584F32-B9A0-4B59-8BF2-76E19FE40372}" destId="{A1F82541-F261-4968-A027-109C7BD12AE5}" srcOrd="0" destOrd="0" presId="urn:microsoft.com/office/officeart/2005/8/layout/lProcess2"/>
    <dgm:cxn modelId="{A626B555-1E58-4DA0-8C2F-1A78A55D18FC}" type="presParOf" srcId="{6CCFAF7A-BB5C-430D-A7ED-1FC671D871FD}" destId="{BF577CE1-7D09-49C3-9408-4A9D277FFAE6}" srcOrd="3" destOrd="0" presId="urn:microsoft.com/office/officeart/2005/8/layout/lProcess2"/>
    <dgm:cxn modelId="{8009500A-7613-48EC-B0EB-D255FA4C0540}" type="presParOf" srcId="{6CCFAF7A-BB5C-430D-A7ED-1FC671D871FD}" destId="{F1A76514-C4D6-4D84-8E7A-811B969CDC65}" srcOrd="4" destOrd="0" presId="urn:microsoft.com/office/officeart/2005/8/layout/lProcess2"/>
    <dgm:cxn modelId="{352D3958-A693-45E1-804C-E1969F6F7C33}" type="presParOf" srcId="{F1A76514-C4D6-4D84-8E7A-811B969CDC65}" destId="{D73981E6-BDAD-4235-A930-CFCDAA3EF77A}" srcOrd="0" destOrd="0" presId="urn:microsoft.com/office/officeart/2005/8/layout/lProcess2"/>
    <dgm:cxn modelId="{B7145084-1ED7-4F22-9D24-9D12A1A4BD9D}" type="presParOf" srcId="{F1A76514-C4D6-4D84-8E7A-811B969CDC65}" destId="{265E7F5B-83AC-4FEE-A438-DA249EC65285}" srcOrd="1" destOrd="0" presId="urn:microsoft.com/office/officeart/2005/8/layout/lProcess2"/>
    <dgm:cxn modelId="{D845504F-92CA-4CE8-94BC-DD29A3B0476F}" type="presParOf" srcId="{F1A76514-C4D6-4D84-8E7A-811B969CDC65}" destId="{D2C5551A-BCD3-4C4D-82A2-6D51AEDBCAC1}" srcOrd="2" destOrd="0" presId="urn:microsoft.com/office/officeart/2005/8/layout/lProcess2"/>
    <dgm:cxn modelId="{43E8A53A-16D4-4DB2-BB70-2B2B6BCB04B6}" type="presParOf" srcId="{D2C5551A-BCD3-4C4D-82A2-6D51AEDBCAC1}" destId="{0836F1D6-894C-4DBD-B171-35E91F618788}" srcOrd="0" destOrd="0" presId="urn:microsoft.com/office/officeart/2005/8/layout/lProcess2"/>
    <dgm:cxn modelId="{DDBC1976-3CE2-44C2-B496-57DAF4882F8A}" type="presParOf" srcId="{0836F1D6-894C-4DBD-B171-35E91F618788}" destId="{DC04085F-45B2-4773-8C8E-64128A2F0852}" srcOrd="0" destOrd="0" presId="urn:microsoft.com/office/officeart/2005/8/layout/lProcess2"/>
    <dgm:cxn modelId="{F937380D-DE3C-4CF3-A86A-D38C360EFB6A}" type="presParOf" srcId="{0836F1D6-894C-4DBD-B171-35E91F618788}" destId="{8200548D-024E-4544-BEEB-2AC09023A95C}" srcOrd="1" destOrd="0" presId="urn:microsoft.com/office/officeart/2005/8/layout/lProcess2"/>
    <dgm:cxn modelId="{C2AF9002-4464-4C1F-96F8-4FAA6AA76E70}" type="presParOf" srcId="{0836F1D6-894C-4DBD-B171-35E91F618788}" destId="{FC2D1DE4-CA23-43FE-A37D-397FADA340A3}"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9BE62-168B-4318-A38D-375D49DE7247}">
      <dsp:nvSpPr>
        <dsp:cNvPr id="0" name=""/>
        <dsp:cNvSpPr/>
      </dsp:nvSpPr>
      <dsp:spPr>
        <a:xfrm rot="16200000">
          <a:off x="1432476" y="1611743"/>
          <a:ext cx="3412898" cy="2085642"/>
        </a:xfrm>
        <a:prstGeom prst="round2SameRect">
          <a:avLst>
            <a:gd name="adj1" fmla="val 16670"/>
            <a:gd name="adj2" fmla="val 0"/>
          </a:avLst>
        </a:prstGeom>
        <a:solidFill>
          <a:schemeClr val="accent1">
            <a:tint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96850" rIns="177165" bIns="196850" numCol="1" spcCol="1270" anchor="t" anchorCtr="0">
          <a:noAutofit/>
        </a:bodyPr>
        <a:lstStyle/>
        <a:p>
          <a:pPr lvl="0" algn="l" defTabSz="1377950">
            <a:lnSpc>
              <a:spcPct val="90000"/>
            </a:lnSpc>
            <a:spcBef>
              <a:spcPct val="0"/>
            </a:spcBef>
            <a:spcAft>
              <a:spcPct val="35000"/>
            </a:spcAft>
          </a:pPr>
          <a:r>
            <a:rPr lang="en-US" sz="3100" u="sng" kern="1200" dirty="0" smtClean="0"/>
            <a:t>Structural</a:t>
          </a:r>
        </a:p>
        <a:p>
          <a:pPr lvl="0" algn="l" defTabSz="1377950">
            <a:lnSpc>
              <a:spcPct val="90000"/>
            </a:lnSpc>
            <a:spcBef>
              <a:spcPct val="0"/>
            </a:spcBef>
            <a:spcAft>
              <a:spcPct val="35000"/>
            </a:spcAft>
          </a:pPr>
          <a:r>
            <a:rPr lang="en-US" sz="3100" u="none" kern="1200" dirty="0" smtClean="0"/>
            <a:t>Macro</a:t>
          </a:r>
        </a:p>
        <a:p>
          <a:pPr lvl="0" algn="l" defTabSz="1377950">
            <a:lnSpc>
              <a:spcPct val="90000"/>
            </a:lnSpc>
            <a:spcBef>
              <a:spcPct val="0"/>
            </a:spcBef>
            <a:spcAft>
              <a:spcPct val="35000"/>
            </a:spcAft>
          </a:pPr>
          <a:r>
            <a:rPr lang="en-US" sz="3100" u="none" kern="1200" dirty="0" err="1" smtClean="0"/>
            <a:t>Meso</a:t>
          </a:r>
          <a:endParaRPr lang="en-US" sz="3100" u="none" kern="1200" dirty="0" smtClean="0"/>
        </a:p>
        <a:p>
          <a:pPr lvl="0" algn="l" defTabSz="1377950">
            <a:lnSpc>
              <a:spcPct val="90000"/>
            </a:lnSpc>
            <a:spcBef>
              <a:spcPct val="0"/>
            </a:spcBef>
            <a:spcAft>
              <a:spcPct val="35000"/>
            </a:spcAft>
          </a:pPr>
          <a:r>
            <a:rPr lang="en-US" sz="3100" u="none" kern="1200" dirty="0" smtClean="0"/>
            <a:t>Micro</a:t>
          </a:r>
          <a:endParaRPr lang="en-US" sz="3100" u="none" kern="1200" dirty="0"/>
        </a:p>
      </dsp:txBody>
      <dsp:txXfrm rot="5400000">
        <a:off x="2197935" y="1049947"/>
        <a:ext cx="1983811" cy="3209236"/>
      </dsp:txXfrm>
    </dsp:sp>
    <dsp:sp modelId="{7719ABA6-E853-4D5C-9429-592A9CE381B8}">
      <dsp:nvSpPr>
        <dsp:cNvPr id="0" name=""/>
        <dsp:cNvSpPr/>
      </dsp:nvSpPr>
      <dsp:spPr>
        <a:xfrm rot="5400000">
          <a:off x="3612824" y="1611743"/>
          <a:ext cx="3412898" cy="2085642"/>
        </a:xfrm>
        <a:prstGeom prst="round2SameRect">
          <a:avLst>
            <a:gd name="adj1" fmla="val 16670"/>
            <a:gd name="adj2" fmla="val 0"/>
          </a:avLst>
        </a:prstGeom>
        <a:solidFill>
          <a:schemeClr val="accent1">
            <a:tint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165" tIns="196850" rIns="118110" bIns="196850" numCol="1" spcCol="1270" anchor="t" anchorCtr="0">
          <a:noAutofit/>
        </a:bodyPr>
        <a:lstStyle/>
        <a:p>
          <a:pPr lvl="0" algn="l" defTabSz="1377950">
            <a:lnSpc>
              <a:spcPct val="90000"/>
            </a:lnSpc>
            <a:spcBef>
              <a:spcPct val="0"/>
            </a:spcBef>
            <a:spcAft>
              <a:spcPct val="35000"/>
            </a:spcAft>
          </a:pPr>
          <a:r>
            <a:rPr lang="en-US" sz="3100" u="sng" kern="1200" dirty="0" smtClean="0"/>
            <a:t>Cultural</a:t>
          </a:r>
        </a:p>
        <a:p>
          <a:pPr lvl="0" algn="l" defTabSz="1377950">
            <a:lnSpc>
              <a:spcPct val="90000"/>
            </a:lnSpc>
            <a:spcBef>
              <a:spcPct val="0"/>
            </a:spcBef>
            <a:spcAft>
              <a:spcPct val="35000"/>
            </a:spcAft>
          </a:pPr>
          <a:r>
            <a:rPr lang="en-US" sz="3100" u="none" kern="1200" dirty="0" smtClean="0"/>
            <a:t>Values, beliefs, norms, symbols, language</a:t>
          </a:r>
          <a:endParaRPr lang="en-US" sz="3100" u="none" kern="1200" dirty="0"/>
        </a:p>
      </dsp:txBody>
      <dsp:txXfrm rot="-5400000">
        <a:off x="4276452" y="1049947"/>
        <a:ext cx="1983811" cy="3209236"/>
      </dsp:txXfrm>
    </dsp:sp>
    <dsp:sp modelId="{1F256F19-F560-4837-BF86-429EA2C90E15}">
      <dsp:nvSpPr>
        <dsp:cNvPr id="0" name=""/>
        <dsp:cNvSpPr/>
      </dsp:nvSpPr>
      <dsp:spPr>
        <a:xfrm>
          <a:off x="3138712" y="0"/>
          <a:ext cx="2180347" cy="2180242"/>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04A98D-71E1-4EA6-8A05-1EB5BD0DCE7F}">
      <dsp:nvSpPr>
        <dsp:cNvPr id="0" name=""/>
        <dsp:cNvSpPr/>
      </dsp:nvSpPr>
      <dsp:spPr>
        <a:xfrm rot="10800000">
          <a:off x="3138712" y="3128357"/>
          <a:ext cx="2180347" cy="2180242"/>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08265-3694-4C4A-A015-013A31CFE9AA}">
      <dsp:nvSpPr>
        <dsp:cNvPr id="0" name=""/>
        <dsp:cNvSpPr/>
      </dsp:nvSpPr>
      <dsp:spPr>
        <a:xfrm>
          <a:off x="0" y="0"/>
          <a:ext cx="2611933" cy="50227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ctr" defTabSz="1778000">
            <a:lnSpc>
              <a:spcPct val="90000"/>
            </a:lnSpc>
            <a:spcBef>
              <a:spcPct val="0"/>
            </a:spcBef>
            <a:spcAft>
              <a:spcPct val="35000"/>
            </a:spcAft>
          </a:pPr>
          <a:r>
            <a:rPr lang="en-US" sz="4000" b="1" kern="1200" dirty="0" smtClean="0"/>
            <a:t>Macro</a:t>
          </a:r>
          <a:endParaRPr lang="en-US" sz="4000" b="1" kern="1200" dirty="0"/>
        </a:p>
      </dsp:txBody>
      <dsp:txXfrm>
        <a:off x="0" y="0"/>
        <a:ext cx="2611933" cy="1506828"/>
      </dsp:txXfrm>
    </dsp:sp>
    <dsp:sp modelId="{7BDDAA68-AFD2-4B19-9F18-E00FDC466A59}">
      <dsp:nvSpPr>
        <dsp:cNvPr id="0" name=""/>
        <dsp:cNvSpPr/>
      </dsp:nvSpPr>
      <dsp:spPr>
        <a:xfrm>
          <a:off x="255072" y="755568"/>
          <a:ext cx="2089546" cy="795303"/>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Capitalism</a:t>
          </a:r>
          <a:endParaRPr lang="en-US" sz="2100" kern="1200" dirty="0"/>
        </a:p>
      </dsp:txBody>
      <dsp:txXfrm>
        <a:off x="278366" y="778862"/>
        <a:ext cx="2042958" cy="748715"/>
      </dsp:txXfrm>
    </dsp:sp>
    <dsp:sp modelId="{1626BC67-7C8D-476D-AE8A-E4FE4417B6A5}">
      <dsp:nvSpPr>
        <dsp:cNvPr id="0" name=""/>
        <dsp:cNvSpPr/>
      </dsp:nvSpPr>
      <dsp:spPr>
        <a:xfrm>
          <a:off x="255072" y="1669960"/>
          <a:ext cx="2089546" cy="788904"/>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Recessions</a:t>
          </a:r>
          <a:endParaRPr lang="en-US" sz="2100" kern="1200" dirty="0"/>
        </a:p>
      </dsp:txBody>
      <dsp:txXfrm>
        <a:off x="278178" y="1693066"/>
        <a:ext cx="2043334" cy="742692"/>
      </dsp:txXfrm>
    </dsp:sp>
    <dsp:sp modelId="{68D79DBF-8421-4A4C-9BF0-697AA97A183C}">
      <dsp:nvSpPr>
        <dsp:cNvPr id="0" name=""/>
        <dsp:cNvSpPr/>
      </dsp:nvSpPr>
      <dsp:spPr>
        <a:xfrm>
          <a:off x="2808833" y="0"/>
          <a:ext cx="2611933" cy="50227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ctr" defTabSz="1778000">
            <a:lnSpc>
              <a:spcPct val="90000"/>
            </a:lnSpc>
            <a:spcBef>
              <a:spcPct val="0"/>
            </a:spcBef>
            <a:spcAft>
              <a:spcPct val="35000"/>
            </a:spcAft>
          </a:pPr>
          <a:r>
            <a:rPr lang="en-US" sz="4000" b="1" kern="1200" dirty="0" err="1" smtClean="0"/>
            <a:t>Meso</a:t>
          </a:r>
          <a:endParaRPr lang="en-US" sz="4000" b="1" kern="1200" dirty="0"/>
        </a:p>
      </dsp:txBody>
      <dsp:txXfrm>
        <a:off x="2808833" y="0"/>
        <a:ext cx="2611933" cy="1506828"/>
      </dsp:txXfrm>
    </dsp:sp>
    <dsp:sp modelId="{A1F82541-F261-4968-A027-109C7BD12AE5}">
      <dsp:nvSpPr>
        <dsp:cNvPr id="0" name=""/>
        <dsp:cNvSpPr/>
      </dsp:nvSpPr>
      <dsp:spPr>
        <a:xfrm>
          <a:off x="3124208" y="1054368"/>
          <a:ext cx="2089546" cy="32642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Schools, Religion, Prison, Eviction, Childcare Access, Job Discrimination, Segregation,</a:t>
          </a:r>
        </a:p>
        <a:p>
          <a:pPr lvl="0" algn="ctr" defTabSz="933450">
            <a:lnSpc>
              <a:spcPct val="90000"/>
            </a:lnSpc>
            <a:spcBef>
              <a:spcPct val="0"/>
            </a:spcBef>
            <a:spcAft>
              <a:spcPct val="35000"/>
            </a:spcAft>
          </a:pPr>
          <a:r>
            <a:rPr lang="en-US" sz="2100" kern="1200" dirty="0" smtClean="0"/>
            <a:t>Food aid stations</a:t>
          </a:r>
          <a:endParaRPr lang="en-US" sz="2100" kern="1200" dirty="0"/>
        </a:p>
      </dsp:txBody>
      <dsp:txXfrm>
        <a:off x="3185409" y="1115569"/>
        <a:ext cx="1967144" cy="3141874"/>
      </dsp:txXfrm>
    </dsp:sp>
    <dsp:sp modelId="{D73981E6-BDAD-4235-A930-CFCDAA3EF77A}">
      <dsp:nvSpPr>
        <dsp:cNvPr id="0" name=""/>
        <dsp:cNvSpPr/>
      </dsp:nvSpPr>
      <dsp:spPr>
        <a:xfrm>
          <a:off x="5616661" y="0"/>
          <a:ext cx="2611933" cy="50227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ctr" defTabSz="1778000">
            <a:lnSpc>
              <a:spcPct val="90000"/>
            </a:lnSpc>
            <a:spcBef>
              <a:spcPct val="0"/>
            </a:spcBef>
            <a:spcAft>
              <a:spcPct val="35000"/>
            </a:spcAft>
          </a:pPr>
          <a:r>
            <a:rPr lang="en-US" sz="4000" b="1" kern="1200" dirty="0" smtClean="0"/>
            <a:t>Micro</a:t>
          </a:r>
          <a:endParaRPr lang="en-US" sz="4000" b="1" kern="1200" dirty="0"/>
        </a:p>
      </dsp:txBody>
      <dsp:txXfrm>
        <a:off x="5616661" y="0"/>
        <a:ext cx="2611933" cy="1506828"/>
      </dsp:txXfrm>
    </dsp:sp>
    <dsp:sp modelId="{DC04085F-45B2-4773-8C8E-64128A2F0852}">
      <dsp:nvSpPr>
        <dsp:cNvPr id="0" name=""/>
        <dsp:cNvSpPr/>
      </dsp:nvSpPr>
      <dsp:spPr>
        <a:xfrm>
          <a:off x="5877855" y="1508299"/>
          <a:ext cx="2089546" cy="15144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Social Capital</a:t>
          </a:r>
          <a:endParaRPr lang="en-US" sz="2100" kern="1200" dirty="0"/>
        </a:p>
      </dsp:txBody>
      <dsp:txXfrm>
        <a:off x="5922211" y="1552655"/>
        <a:ext cx="2000834" cy="1425719"/>
      </dsp:txXfrm>
    </dsp:sp>
    <dsp:sp modelId="{FC2D1DE4-CA23-43FE-A37D-397FADA340A3}">
      <dsp:nvSpPr>
        <dsp:cNvPr id="0" name=""/>
        <dsp:cNvSpPr/>
      </dsp:nvSpPr>
      <dsp:spPr>
        <a:xfrm>
          <a:off x="5877855" y="3255720"/>
          <a:ext cx="2089546" cy="15144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Divorce</a:t>
          </a:r>
          <a:endParaRPr lang="en-US" sz="2100" kern="1200" dirty="0"/>
        </a:p>
      </dsp:txBody>
      <dsp:txXfrm>
        <a:off x="5922211" y="3300076"/>
        <a:ext cx="2000834" cy="1425719"/>
      </dsp:txXfrm>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E7EFEC41-7E2B-451B-90E6-F88BF679F85B}" type="datetimeFigureOut">
              <a:rPr lang="en-US" smtClean="0"/>
              <a:t>10/18/2012</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434C5D96-9485-4B61-BFD3-8F24C0D981DC}" type="slidenum">
              <a:rPr lang="en-US" smtClean="0"/>
              <a:t>‹#›</a:t>
            </a:fld>
            <a:endParaRPr lang="en-US"/>
          </a:p>
        </p:txBody>
      </p:sp>
    </p:spTree>
    <p:extLst>
      <p:ext uri="{BB962C8B-B14F-4D97-AF65-F5344CB8AC3E}">
        <p14:creationId xmlns:p14="http://schemas.microsoft.com/office/powerpoint/2010/main" val="126136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outube.com/watch?v=WibmcsEGLKo"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Extra credit</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a:t>
            </a:fld>
            <a:endParaRPr lang="en-US"/>
          </a:p>
        </p:txBody>
      </p:sp>
    </p:spTree>
    <p:extLst>
      <p:ext uri="{BB962C8B-B14F-4D97-AF65-F5344CB8AC3E}">
        <p14:creationId xmlns:p14="http://schemas.microsoft.com/office/powerpoint/2010/main" val="2407492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10</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Hungry people data from UN report.</a:t>
            </a:r>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Race-class-gender-sexuality-age-place-</a:t>
            </a:r>
            <a:r>
              <a:rPr lang="en-US" baseline="0" dirty="0" smtClean="0"/>
              <a:t> etc.</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12</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Greatest Speech-- </a:t>
            </a:r>
            <a:r>
              <a:rPr lang="en-US" dirty="0" smtClean="0">
                <a:hlinkClick r:id="rId3"/>
              </a:rPr>
              <a:t>http://</a:t>
            </a:r>
            <a:r>
              <a:rPr lang="en-US" dirty="0" smtClean="0">
                <a:hlinkClick r:id="rId3"/>
              </a:rPr>
              <a:t>www.youtube.com/watch?v=WibmcsEGLKo</a:t>
            </a:r>
            <a:endParaRPr lang="en-US" dirty="0" smtClean="0"/>
          </a:p>
          <a:p>
            <a:r>
              <a:rPr lang="en-US" dirty="0" smtClean="0"/>
              <a:t>Cultural capital</a:t>
            </a:r>
            <a:r>
              <a:rPr lang="en-US" baseline="0" dirty="0" smtClean="0"/>
              <a:t> (how to marry the rich)-- https://www.youtube.com/watch?v=yvibi2Cph-E</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2</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10000"/>
              </a:lnSpc>
            </a:pPr>
            <a:r>
              <a:rPr lang="en-US" sz="1200" dirty="0" smtClean="0"/>
              <a:t>We talked on Tuesday about the broad theoretical perspectives and how they explain inequality.  Thes</a:t>
            </a:r>
            <a:r>
              <a:rPr lang="en-US" sz="1200" baseline="0" dirty="0" smtClean="0"/>
              <a:t>e broad theoretical perspectives are said to be able to explain any social phenomenon, but they don’t get very specific about any particular component of social life.  </a:t>
            </a:r>
          </a:p>
          <a:p>
            <a:pPr lvl="0">
              <a:lnSpc>
                <a:spcPct val="110000"/>
              </a:lnSpc>
            </a:pPr>
            <a:endParaRPr lang="en-US" sz="1200" baseline="0" dirty="0" smtClean="0"/>
          </a:p>
          <a:p>
            <a:pPr lvl="0">
              <a:lnSpc>
                <a:spcPct val="110000"/>
              </a:lnSpc>
            </a:pPr>
            <a:r>
              <a:rPr lang="en-US" sz="1200" baseline="0" dirty="0" smtClean="0"/>
              <a:t>We also have social theories that are more grounded in direct research and evidence to explain particular phenomena, like poverty and inequality. </a:t>
            </a:r>
          </a:p>
          <a:p>
            <a:pPr lvl="0">
              <a:lnSpc>
                <a:spcPct val="110000"/>
              </a:lnSpc>
            </a:pPr>
            <a:r>
              <a:rPr lang="en-US" sz="1200" dirty="0" smtClean="0"/>
              <a:t>These theories tend to take one of two approaches– structural or cultural</a:t>
            </a:r>
            <a:r>
              <a:rPr lang="en-US" sz="1200" baseline="0" dirty="0" smtClean="0"/>
              <a:t> and there are some academic arguments over which is more important.  But, its generally understood that both play a role and that they may impact one another.  So, when we talk about structural, we’re talking about the macro, </a:t>
            </a:r>
            <a:r>
              <a:rPr lang="en-US" sz="1200" baseline="0" dirty="0" err="1" smtClean="0"/>
              <a:t>meso</a:t>
            </a:r>
            <a:r>
              <a:rPr lang="en-US" sz="1200" baseline="0" dirty="0" smtClean="0"/>
              <a:t>, and micro level systems, institutions, organizations, and social relationships that affect a person’s life chances.  When we talk about cultural, we’re really talking about values, beliefs, norms, symbols, language, and ways of being that affect how people understand the world and interact within it. </a:t>
            </a:r>
            <a:endParaRPr lang="en-US" sz="1200" dirty="0" smtClean="0"/>
          </a:p>
          <a:p>
            <a:pPr lvl="0">
              <a:lnSpc>
                <a:spcPct val="110000"/>
              </a:lnSpc>
            </a:pPr>
            <a:endParaRPr lang="en-US" sz="1200" dirty="0" smtClean="0"/>
          </a:p>
          <a:p>
            <a:pPr lvl="0">
              <a:lnSpc>
                <a:spcPct val="110000"/>
              </a:lnSpc>
            </a:pPr>
            <a:r>
              <a:rPr lang="en-US" sz="1200" dirty="0" smtClean="0"/>
              <a:t>From both of these approaches, it is important to recognize that poverty is concentrated in place and reproduced over time.  The structures and cultures that</a:t>
            </a:r>
            <a:r>
              <a:rPr lang="en-US" sz="1200" baseline="0" dirty="0" smtClean="0"/>
              <a:t> affect poverty tend to be passed down through generations so that people who begin life in a relatively deprived situation face more obstacles throughout life in comparison to those who are born with more advantages. </a:t>
            </a:r>
            <a:r>
              <a:rPr lang="en-US" sz="1200" dirty="0" smtClean="0"/>
              <a:t> </a:t>
            </a:r>
          </a:p>
          <a:p>
            <a:pPr lvl="0">
              <a:lnSpc>
                <a:spcPct val="110000"/>
              </a:lnSpc>
            </a:pPr>
            <a:endParaRPr lang="en-US" sz="1200" dirty="0" smtClean="0"/>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8</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9</a:t>
            </a:fld>
            <a:endParaRPr lang="en-US"/>
          </a:p>
        </p:txBody>
      </p:sp>
    </p:spTree>
    <p:extLst>
      <p:ext uri="{BB962C8B-B14F-4D97-AF65-F5344CB8AC3E}">
        <p14:creationId xmlns:p14="http://schemas.microsoft.com/office/powerpoint/2010/main" val="88914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DD81A9-42F1-499A-87B4-E1CF7BE67E19}"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DDD81A9-42F1-499A-87B4-E1CF7BE67E19}" type="datetimeFigureOut">
              <a:rPr lang="en-US" smtClean="0"/>
              <a:pPr/>
              <a:t>10/18/2012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F72ED0-27C0-4E68-B106-DC5DF8E055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DD81A9-42F1-499A-87B4-E1CF7BE67E19}" type="datetimeFigureOut">
              <a:rPr lang="en-US" smtClean="0"/>
              <a:pPr/>
              <a:t>10/18/2012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F72ED0-27C0-4E68-B106-DC5DF8E055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ocialexplorer.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2318" y="0"/>
            <a:ext cx="5299364" cy="6858000"/>
          </a:xfrm>
          <a:prstGeom prst="rect">
            <a:avLst/>
          </a:prstGeom>
        </p:spPr>
      </p:pic>
    </p:spTree>
    <p:extLst>
      <p:ext uri="{BB962C8B-B14F-4D97-AF65-F5344CB8AC3E}">
        <p14:creationId xmlns:p14="http://schemas.microsoft.com/office/powerpoint/2010/main" val="3099675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Cultural Capital</a:t>
            </a:r>
            <a:endParaRPr lang="en-US" dirty="0"/>
          </a:p>
        </p:txBody>
      </p:sp>
      <p:sp>
        <p:nvSpPr>
          <p:cNvPr id="13"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Knowing how to behave within a culture</a:t>
            </a:r>
          </a:p>
          <a:p>
            <a:pPr lvl="0">
              <a:spcBef>
                <a:spcPts val="1200"/>
              </a:spcBef>
            </a:pPr>
            <a:r>
              <a:rPr lang="en-US" dirty="0" smtClean="0"/>
              <a:t>Little things that we don’t even thing about but send clues</a:t>
            </a:r>
          </a:p>
          <a:p>
            <a:pPr lvl="0">
              <a:spcBef>
                <a:spcPts val="1200"/>
              </a:spcBef>
            </a:pPr>
            <a:r>
              <a:rPr lang="en-US" dirty="0" smtClean="0"/>
              <a:t>How to marry the rich</a:t>
            </a:r>
          </a:p>
        </p:txBody>
      </p:sp>
    </p:spTree>
    <p:extLst>
      <p:ext uri="{BB962C8B-B14F-4D97-AF65-F5344CB8AC3E}">
        <p14:creationId xmlns:p14="http://schemas.microsoft.com/office/powerpoint/2010/main" val="110218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011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284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Intersection</a:t>
            </a:r>
            <a:endParaRPr lang="en-US" dirty="0"/>
          </a:p>
        </p:txBody>
      </p:sp>
      <p:sp>
        <p:nvSpPr>
          <p:cNvPr id="13"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Inequalities multiply</a:t>
            </a:r>
          </a:p>
        </p:txBody>
      </p:sp>
    </p:spTree>
    <p:extLst>
      <p:ext uri="{BB962C8B-B14F-4D97-AF65-F5344CB8AC3E}">
        <p14:creationId xmlns:p14="http://schemas.microsoft.com/office/powerpoint/2010/main" val="3470067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A little hope</a:t>
            </a:r>
            <a:endParaRPr lang="en-US" dirty="0"/>
          </a:p>
        </p:txBody>
      </p:sp>
      <p:sp>
        <p:nvSpPr>
          <p:cNvPr id="13"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Greatest video ever made</a:t>
            </a:r>
          </a:p>
        </p:txBody>
      </p:sp>
    </p:spTree>
    <p:extLst>
      <p:ext uri="{BB962C8B-B14F-4D97-AF65-F5344CB8AC3E}">
        <p14:creationId xmlns:p14="http://schemas.microsoft.com/office/powerpoint/2010/main" val="1488607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2895600"/>
          </a:xfrm>
        </p:spPr>
        <p:txBody>
          <a:bodyPr>
            <a:normAutofit/>
          </a:bodyPr>
          <a:lstStyle/>
          <a:p>
            <a:pPr>
              <a:spcBef>
                <a:spcPts val="1800"/>
              </a:spcBef>
            </a:pPr>
            <a:r>
              <a:rPr lang="en-US" dirty="0" smtClean="0">
                <a:solidFill>
                  <a:schemeClr val="accent1"/>
                </a:solidFill>
              </a:rPr>
              <a:t>Poverty</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
        <p:nvSpPr>
          <p:cNvPr id="3" name="Subtitle 2"/>
          <p:cNvSpPr>
            <a:spLocks noGrp="1"/>
          </p:cNvSpPr>
          <p:nvPr>
            <p:ph type="subTitle" idx="1"/>
          </p:nvPr>
        </p:nvSpPr>
        <p:spPr>
          <a:xfrm>
            <a:off x="381000" y="3352800"/>
            <a:ext cx="8077200" cy="1423416"/>
          </a:xfrm>
        </p:spPr>
        <p:txBody>
          <a:bodyPr>
            <a:normAutofit/>
          </a:bodyPr>
          <a:lstStyle/>
          <a:p>
            <a:r>
              <a:rPr lang="en-US" sz="3200" dirty="0" smtClean="0">
                <a:solidFill>
                  <a:schemeClr val="tx1"/>
                </a:solidFill>
              </a:rPr>
              <a:t>Oct 18,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lnSpc>
                <a:spcPct val="110000"/>
              </a:lnSpc>
            </a:pPr>
            <a:r>
              <a:rPr lang="en-US" dirty="0" smtClean="0"/>
              <a:t>Absolute</a:t>
            </a:r>
          </a:p>
          <a:p>
            <a:pPr lvl="1">
              <a:lnSpc>
                <a:spcPct val="110000"/>
              </a:lnSpc>
            </a:pPr>
            <a:r>
              <a:rPr lang="en-US" dirty="0" smtClean="0"/>
              <a:t>Not having resources to meet basic needs</a:t>
            </a:r>
          </a:p>
          <a:p>
            <a:pPr lvl="1">
              <a:lnSpc>
                <a:spcPct val="110000"/>
              </a:lnSpc>
            </a:pPr>
            <a:r>
              <a:rPr lang="en-US" dirty="0" smtClean="0"/>
              <a:t>May result in starvation and/or death from preventable causes</a:t>
            </a:r>
            <a:endParaRPr lang="en-US" dirty="0" smtClean="0"/>
          </a:p>
          <a:p>
            <a:pPr lvl="0">
              <a:lnSpc>
                <a:spcPct val="110000"/>
              </a:lnSpc>
              <a:spcBef>
                <a:spcPts val="1800"/>
              </a:spcBef>
            </a:pPr>
            <a:r>
              <a:rPr lang="en-US" dirty="0" smtClean="0"/>
              <a:t>Relative</a:t>
            </a:r>
          </a:p>
          <a:p>
            <a:pPr lvl="1">
              <a:lnSpc>
                <a:spcPct val="110000"/>
              </a:lnSpc>
            </a:pPr>
            <a:r>
              <a:rPr lang="en-US" dirty="0" smtClean="0"/>
              <a:t>Income falls below poverty line of given country</a:t>
            </a:r>
          </a:p>
          <a:p>
            <a:pPr lvl="1">
              <a:lnSpc>
                <a:spcPct val="110000"/>
              </a:lnSpc>
            </a:pPr>
            <a:r>
              <a:rPr lang="en-US" dirty="0" smtClean="0"/>
              <a:t>Inadequate standard of living relative to others in country</a:t>
            </a:r>
          </a:p>
          <a:p>
            <a:pPr lvl="1">
              <a:lnSpc>
                <a:spcPct val="110000"/>
              </a:lnSpc>
            </a:pPr>
            <a:r>
              <a:rPr lang="en-US" dirty="0" smtClean="0"/>
              <a:t>May result in food insecurity, shortened life expectancy, higher infant mortality</a:t>
            </a:r>
            <a:endParaRPr lang="en-US" dirty="0"/>
          </a:p>
        </p:txBody>
      </p:sp>
      <p:sp>
        <p:nvSpPr>
          <p:cNvPr id="6" name="Title 5"/>
          <p:cNvSpPr>
            <a:spLocks noGrp="1"/>
          </p:cNvSpPr>
          <p:nvPr>
            <p:ph type="title"/>
          </p:nvPr>
        </p:nvSpPr>
        <p:spPr/>
        <p:txBody>
          <a:bodyPr>
            <a:normAutofit/>
          </a:bodyPr>
          <a:lstStyle/>
          <a:p>
            <a:r>
              <a:rPr lang="en-US" dirty="0" smtClean="0"/>
              <a:t>Poverty</a:t>
            </a:r>
            <a:endParaRPr lang="en-US" dirty="0"/>
          </a:p>
        </p:txBody>
      </p:sp>
    </p:spTree>
    <p:extLst>
      <p:ext uri="{BB962C8B-B14F-4D97-AF65-F5344CB8AC3E}">
        <p14:creationId xmlns:p14="http://schemas.microsoft.com/office/powerpoint/2010/main" val="122774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fade">
                                      <p:cBhvr>
                                        <p:cTn id="16"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fontScale="77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hlinkClick r:id="rId3"/>
              </a:rPr>
              <a:t>www.socialexplorer.com</a:t>
            </a:r>
            <a:endParaRPr lang="en-US" dirty="0" smtClean="0"/>
          </a:p>
          <a:p>
            <a:pPr lvl="0">
              <a:spcBef>
                <a:spcPts val="1200"/>
              </a:spcBef>
            </a:pPr>
            <a:r>
              <a:rPr lang="en-US" dirty="0" smtClean="0"/>
              <a:t>Tool for visualizing social data, including poverty, unemployment, etc.</a:t>
            </a:r>
          </a:p>
          <a:p>
            <a:pPr lvl="0">
              <a:spcBef>
                <a:spcPts val="1200"/>
              </a:spcBef>
            </a:pPr>
            <a:r>
              <a:rPr lang="en-US" dirty="0" smtClean="0"/>
              <a:t>Poverty definition according to US Census:</a:t>
            </a:r>
          </a:p>
          <a:p>
            <a:pPr lvl="1">
              <a:spcBef>
                <a:spcPts val="1200"/>
              </a:spcBef>
            </a:pPr>
            <a:r>
              <a:rPr lang="en-US" dirty="0" smtClean="0"/>
              <a:t>Following </a:t>
            </a:r>
            <a:r>
              <a:rPr lang="en-US" dirty="0"/>
              <a:t>the Office of Management and Budget's (OMB) Statistical Policy Directive 14, the Census Bureau uses a set of money income thresholds that vary by family size and composition to determine who is in poverty. If a family's total income is less than the family's threshold, then that family and every individual in it is considered in poverty. The official poverty thresholds do not vary geographically, but they are updated for inflation using Consumer Price Index (CPI-U). The official poverty definition uses money income before taxes and does not include capital gains or noncash benefits (such as public housing, Medicaid, and food stamps).</a:t>
            </a:r>
            <a:endParaRPr lang="en-US" dirty="0"/>
          </a:p>
        </p:txBody>
      </p:sp>
      <p:sp>
        <p:nvSpPr>
          <p:cNvPr id="6" name="Title 5"/>
          <p:cNvSpPr>
            <a:spLocks noGrp="1"/>
          </p:cNvSpPr>
          <p:nvPr>
            <p:ph type="title"/>
          </p:nvPr>
        </p:nvSpPr>
        <p:spPr/>
        <p:txBody>
          <a:bodyPr>
            <a:normAutofit fontScale="90000"/>
          </a:bodyPr>
          <a:lstStyle/>
          <a:p>
            <a:r>
              <a:rPr lang="en-US" dirty="0" smtClean="0"/>
              <a:t>Poverty is concentrated in certain geographic areas</a:t>
            </a:r>
            <a:endParaRPr lang="en-US" dirty="0"/>
          </a:p>
        </p:txBody>
      </p:sp>
    </p:spTree>
    <p:extLst>
      <p:ext uri="{BB962C8B-B14F-4D97-AF65-F5344CB8AC3E}">
        <p14:creationId xmlns:p14="http://schemas.microsoft.com/office/powerpoint/2010/main" val="2352596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2819400"/>
            <a:ext cx="3886200" cy="40386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lnSpc>
                <a:spcPct val="110000"/>
              </a:lnSpc>
            </a:pPr>
            <a:endParaRPr lang="en-US" sz="2400" dirty="0" smtClean="0"/>
          </a:p>
        </p:txBody>
      </p:sp>
      <p:sp>
        <p:nvSpPr>
          <p:cNvPr id="6" name="Title 5"/>
          <p:cNvSpPr>
            <a:spLocks noGrp="1"/>
          </p:cNvSpPr>
          <p:nvPr>
            <p:ph type="title"/>
          </p:nvPr>
        </p:nvSpPr>
        <p:spPr/>
        <p:txBody>
          <a:bodyPr>
            <a:normAutofit fontScale="90000"/>
          </a:bodyPr>
          <a:lstStyle/>
          <a:p>
            <a:r>
              <a:rPr lang="en-US" dirty="0" smtClean="0"/>
              <a:t>Why do we have </a:t>
            </a:r>
            <a:r>
              <a:rPr lang="en-US" dirty="0" smtClean="0"/>
              <a:t>poverty &amp; </a:t>
            </a:r>
            <a:r>
              <a:rPr lang="en-US" dirty="0" smtClean="0"/>
              <a:t>inequality?</a:t>
            </a:r>
            <a:endParaRPr lang="en-US" dirty="0"/>
          </a:p>
        </p:txBody>
      </p:sp>
      <p:graphicFrame>
        <p:nvGraphicFramePr>
          <p:cNvPr id="2" name="Diagram 1"/>
          <p:cNvGraphicFramePr/>
          <p:nvPr>
            <p:extLst>
              <p:ext uri="{D42A27DB-BD31-4B8C-83A1-F6EECF244321}">
                <p14:modId xmlns:p14="http://schemas.microsoft.com/office/powerpoint/2010/main" val="3742640174"/>
              </p:ext>
            </p:extLst>
          </p:nvPr>
        </p:nvGraphicFramePr>
        <p:xfrm>
          <a:off x="457200" y="1447800"/>
          <a:ext cx="8458200" cy="530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28600" y="2438400"/>
            <a:ext cx="2057400" cy="3416320"/>
          </a:xfrm>
          <a:prstGeom prst="rect">
            <a:avLst/>
          </a:prstGeom>
          <a:solidFill>
            <a:schemeClr val="accent2">
              <a:lumMod val="50000"/>
            </a:schemeClr>
          </a:solidFill>
        </p:spPr>
        <p:txBody>
          <a:bodyPr wrap="square" rtlCol="0" anchor="ctr">
            <a:spAutoFit/>
          </a:bodyPr>
          <a:lstStyle/>
          <a:p>
            <a:pPr algn="ctr"/>
            <a:endParaRPr lang="en-US" sz="2400" b="1" dirty="0" smtClean="0">
              <a:solidFill>
                <a:schemeClr val="bg1"/>
              </a:solidFill>
            </a:endParaRPr>
          </a:p>
          <a:p>
            <a:pPr algn="ctr"/>
            <a:endParaRPr lang="en-US" sz="2400" b="1" dirty="0">
              <a:solidFill>
                <a:schemeClr val="bg1"/>
              </a:solidFill>
            </a:endParaRPr>
          </a:p>
          <a:p>
            <a:pPr algn="ctr"/>
            <a:endParaRPr lang="en-US" sz="2400" b="1" dirty="0" smtClean="0">
              <a:solidFill>
                <a:schemeClr val="bg1"/>
              </a:solidFill>
            </a:endParaRPr>
          </a:p>
          <a:p>
            <a:pPr algn="ctr"/>
            <a:r>
              <a:rPr lang="en-US" sz="2400" b="1" dirty="0" smtClean="0">
                <a:solidFill>
                  <a:schemeClr val="bg1"/>
                </a:solidFill>
              </a:rPr>
              <a:t>Reproduced over Time</a:t>
            </a:r>
          </a:p>
          <a:p>
            <a:endParaRPr lang="en-US" sz="2400" b="1" dirty="0">
              <a:solidFill>
                <a:schemeClr val="bg1"/>
              </a:solidFill>
            </a:endParaRPr>
          </a:p>
          <a:p>
            <a:endParaRPr lang="en-US" sz="2400" b="1" dirty="0" smtClean="0">
              <a:solidFill>
                <a:schemeClr val="bg1"/>
              </a:solidFill>
            </a:endParaRPr>
          </a:p>
          <a:p>
            <a:endParaRPr lang="en-US" sz="2400" b="1" dirty="0">
              <a:solidFill>
                <a:schemeClr val="bg1"/>
              </a:solidFill>
            </a:endParaRPr>
          </a:p>
          <a:p>
            <a:endParaRPr lang="en-US" sz="2400" b="1" dirty="0">
              <a:solidFill>
                <a:schemeClr val="bg1"/>
              </a:solidFill>
            </a:endParaRPr>
          </a:p>
        </p:txBody>
      </p:sp>
      <p:sp>
        <p:nvSpPr>
          <p:cNvPr id="8" name="TextBox 7"/>
          <p:cNvSpPr txBox="1"/>
          <p:nvPr/>
        </p:nvSpPr>
        <p:spPr>
          <a:xfrm>
            <a:off x="7010400" y="2448560"/>
            <a:ext cx="2057400" cy="3416320"/>
          </a:xfrm>
          <a:prstGeom prst="rect">
            <a:avLst/>
          </a:prstGeom>
          <a:solidFill>
            <a:schemeClr val="accent2">
              <a:lumMod val="50000"/>
            </a:schemeClr>
          </a:solidFill>
        </p:spPr>
        <p:txBody>
          <a:bodyPr wrap="square" rtlCol="0" anchor="ctr">
            <a:spAutoFit/>
          </a:bodyPr>
          <a:lstStyle/>
          <a:p>
            <a:pPr algn="ctr"/>
            <a:endParaRPr lang="en-US" sz="2400" b="1" dirty="0" smtClean="0">
              <a:solidFill>
                <a:schemeClr val="bg1"/>
              </a:solidFill>
            </a:endParaRPr>
          </a:p>
          <a:p>
            <a:pPr algn="ctr"/>
            <a:endParaRPr lang="en-US" sz="2400" b="1" dirty="0">
              <a:solidFill>
                <a:schemeClr val="bg1"/>
              </a:solidFill>
            </a:endParaRPr>
          </a:p>
          <a:p>
            <a:pPr algn="ctr"/>
            <a:endParaRPr lang="en-US" sz="2400" b="1" dirty="0" smtClean="0">
              <a:solidFill>
                <a:schemeClr val="bg1"/>
              </a:solidFill>
            </a:endParaRPr>
          </a:p>
          <a:p>
            <a:pPr algn="ctr"/>
            <a:r>
              <a:rPr lang="en-US" sz="2400" b="1" dirty="0" smtClean="0">
                <a:solidFill>
                  <a:schemeClr val="bg1"/>
                </a:solidFill>
              </a:rPr>
              <a:t>Concentrated in Space</a:t>
            </a:r>
          </a:p>
          <a:p>
            <a:endParaRPr lang="en-US" sz="2400" b="1" dirty="0">
              <a:solidFill>
                <a:schemeClr val="bg1"/>
              </a:solidFill>
            </a:endParaRPr>
          </a:p>
          <a:p>
            <a:endParaRPr lang="en-US" sz="2400" b="1" dirty="0" smtClean="0">
              <a:solidFill>
                <a:schemeClr val="bg1"/>
              </a:solidFill>
            </a:endParaRPr>
          </a:p>
          <a:p>
            <a:endParaRPr lang="en-US" sz="2400" b="1" dirty="0">
              <a:solidFill>
                <a:schemeClr val="bg1"/>
              </a:solidFill>
            </a:endParaRPr>
          </a:p>
          <a:p>
            <a:endParaRPr lang="en-US" sz="2400" b="1" dirty="0">
              <a:solidFill>
                <a:schemeClr val="bg1"/>
              </a:solidFill>
            </a:endParaRPr>
          </a:p>
        </p:txBody>
      </p:sp>
    </p:spTree>
    <p:extLst>
      <p:ext uri="{BB962C8B-B14F-4D97-AF65-F5344CB8AC3E}">
        <p14:creationId xmlns:p14="http://schemas.microsoft.com/office/powerpoint/2010/main" val="2483196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Partner with same article</a:t>
            </a:r>
          </a:p>
          <a:p>
            <a:pPr lvl="0">
              <a:spcBef>
                <a:spcPts val="1200"/>
              </a:spcBef>
            </a:pPr>
            <a:r>
              <a:rPr lang="en-US" dirty="0" smtClean="0"/>
              <a:t>Main point of the article</a:t>
            </a:r>
          </a:p>
          <a:p>
            <a:pPr lvl="0">
              <a:spcBef>
                <a:spcPts val="1200"/>
              </a:spcBef>
            </a:pPr>
            <a:r>
              <a:rPr lang="en-US" dirty="0" smtClean="0"/>
              <a:t>How does the article address structural and/or cultural approaches to understanding poverty?</a:t>
            </a:r>
          </a:p>
          <a:p>
            <a:pPr lvl="1">
              <a:spcBef>
                <a:spcPts val="1200"/>
              </a:spcBef>
            </a:pPr>
            <a:r>
              <a:rPr lang="en-US" dirty="0" smtClean="0"/>
              <a:t>Macro, </a:t>
            </a:r>
            <a:r>
              <a:rPr lang="en-US" dirty="0" err="1" smtClean="0"/>
              <a:t>Meso</a:t>
            </a:r>
            <a:r>
              <a:rPr lang="en-US" dirty="0" smtClean="0"/>
              <a:t>, and Micro</a:t>
            </a:r>
          </a:p>
          <a:p>
            <a:pPr lvl="0">
              <a:spcBef>
                <a:spcPts val="1200"/>
              </a:spcBef>
            </a:pPr>
            <a:r>
              <a:rPr lang="en-US" dirty="0" smtClean="0"/>
              <a:t>What solutions are suggested?</a:t>
            </a:r>
          </a:p>
          <a:p>
            <a:pPr lvl="0">
              <a:spcBef>
                <a:spcPts val="1200"/>
              </a:spcBef>
            </a:pPr>
            <a:r>
              <a:rPr lang="en-US" dirty="0" smtClean="0"/>
              <a:t>In what ways do you agree with the article?</a:t>
            </a:r>
          </a:p>
          <a:p>
            <a:pPr lvl="0">
              <a:spcBef>
                <a:spcPts val="1200"/>
              </a:spcBef>
            </a:pPr>
            <a:r>
              <a:rPr lang="en-US" dirty="0" smtClean="0"/>
              <a:t>In what ways do you think the article falls short?</a:t>
            </a:r>
            <a:endParaRPr lang="en-US" dirty="0"/>
          </a:p>
        </p:txBody>
      </p:sp>
      <p:sp>
        <p:nvSpPr>
          <p:cNvPr id="6" name="Title 5"/>
          <p:cNvSpPr>
            <a:spLocks noGrp="1"/>
          </p:cNvSpPr>
          <p:nvPr>
            <p:ph type="title"/>
          </p:nvPr>
        </p:nvSpPr>
        <p:spPr/>
        <p:txBody>
          <a:bodyPr>
            <a:normAutofit/>
          </a:bodyPr>
          <a:lstStyle/>
          <a:p>
            <a:r>
              <a:rPr lang="en-US" dirty="0" smtClean="0"/>
              <a:t>Review Articles</a:t>
            </a:r>
            <a:endParaRPr lang="en-US" dirty="0"/>
          </a:p>
        </p:txBody>
      </p:sp>
    </p:spTree>
    <p:extLst>
      <p:ext uri="{BB962C8B-B14F-4D97-AF65-F5344CB8AC3E}">
        <p14:creationId xmlns:p14="http://schemas.microsoft.com/office/powerpoint/2010/main" val="3916518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Partner with different article</a:t>
            </a:r>
          </a:p>
          <a:p>
            <a:pPr lvl="0">
              <a:spcBef>
                <a:spcPts val="1200"/>
              </a:spcBef>
            </a:pPr>
            <a:r>
              <a:rPr lang="en-US" dirty="0" smtClean="0"/>
              <a:t>Explain what the article is all about</a:t>
            </a:r>
          </a:p>
          <a:p>
            <a:pPr lvl="0">
              <a:spcBef>
                <a:spcPts val="1200"/>
              </a:spcBef>
            </a:pPr>
            <a:r>
              <a:rPr lang="en-US" dirty="0" smtClean="0"/>
              <a:t>How does the article address structural and/or cultural approaches to understanding poverty?</a:t>
            </a:r>
          </a:p>
          <a:p>
            <a:pPr lvl="1">
              <a:spcBef>
                <a:spcPts val="1200"/>
              </a:spcBef>
            </a:pPr>
            <a:r>
              <a:rPr lang="en-US" dirty="0" smtClean="0"/>
              <a:t>Macro, </a:t>
            </a:r>
            <a:r>
              <a:rPr lang="en-US" dirty="0" err="1" smtClean="0"/>
              <a:t>Meso</a:t>
            </a:r>
            <a:r>
              <a:rPr lang="en-US" dirty="0" smtClean="0"/>
              <a:t>, and Micro</a:t>
            </a:r>
          </a:p>
          <a:p>
            <a:pPr marL="457200" lvl="1" indent="0">
              <a:spcBef>
                <a:spcPts val="1200"/>
              </a:spcBef>
              <a:buNone/>
            </a:pPr>
            <a:endParaRPr lang="en-US" dirty="0" smtClean="0"/>
          </a:p>
          <a:p>
            <a:pPr lvl="0">
              <a:spcBef>
                <a:spcPts val="1200"/>
              </a:spcBef>
            </a:pPr>
            <a:r>
              <a:rPr lang="en-US" dirty="0" smtClean="0"/>
              <a:t>Would you recommend the article?  Why or why not?</a:t>
            </a:r>
          </a:p>
        </p:txBody>
      </p:sp>
      <p:sp>
        <p:nvSpPr>
          <p:cNvPr id="6" name="Title 5"/>
          <p:cNvSpPr>
            <a:spLocks noGrp="1"/>
          </p:cNvSpPr>
          <p:nvPr>
            <p:ph type="title"/>
          </p:nvPr>
        </p:nvSpPr>
        <p:spPr/>
        <p:txBody>
          <a:bodyPr>
            <a:normAutofit/>
          </a:bodyPr>
          <a:lstStyle/>
          <a:p>
            <a:r>
              <a:rPr lang="en-US" dirty="0" smtClean="0"/>
              <a:t>Review Articles</a:t>
            </a:r>
            <a:endParaRPr lang="en-US" dirty="0"/>
          </a:p>
        </p:txBody>
      </p:sp>
    </p:spTree>
    <p:extLst>
      <p:ext uri="{BB962C8B-B14F-4D97-AF65-F5344CB8AC3E}">
        <p14:creationId xmlns:p14="http://schemas.microsoft.com/office/powerpoint/2010/main" val="1842881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Structural Explanations</a:t>
            </a:r>
            <a:endParaRPr lang="en-US" dirty="0"/>
          </a:p>
        </p:txBody>
      </p:sp>
      <p:graphicFrame>
        <p:nvGraphicFramePr>
          <p:cNvPr id="3" name="Diagram 2"/>
          <p:cNvGraphicFramePr/>
          <p:nvPr>
            <p:extLst>
              <p:ext uri="{D42A27DB-BD31-4B8C-83A1-F6EECF244321}">
                <p14:modId xmlns:p14="http://schemas.microsoft.com/office/powerpoint/2010/main" val="3099675942"/>
              </p:ext>
            </p:extLst>
          </p:nvPr>
        </p:nvGraphicFramePr>
        <p:xfrm>
          <a:off x="533400" y="1606638"/>
          <a:ext cx="8229600" cy="50227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p:cNvGrpSpPr/>
          <p:nvPr/>
        </p:nvGrpSpPr>
        <p:grpSpPr>
          <a:xfrm>
            <a:off x="788478" y="4119104"/>
            <a:ext cx="2259522" cy="1214896"/>
            <a:chOff x="262197" y="3255720"/>
            <a:chExt cx="2089546" cy="1514431"/>
          </a:xfrm>
        </p:grpSpPr>
        <p:sp>
          <p:nvSpPr>
            <p:cNvPr id="8" name="Rounded Rectangle 7"/>
            <p:cNvSpPr/>
            <p:nvPr/>
          </p:nvSpPr>
          <p:spPr>
            <a:xfrm>
              <a:off x="262197" y="3255720"/>
              <a:ext cx="2089546" cy="1514431"/>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262197" y="3300076"/>
              <a:ext cx="2089546" cy="1425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2800" dirty="0" smtClean="0"/>
                <a:t>Economic Restructuring</a:t>
              </a:r>
              <a:endParaRPr lang="en-US" sz="2800" kern="1200" dirty="0"/>
            </a:p>
          </p:txBody>
        </p:sp>
      </p:grpSp>
      <p:sp>
        <p:nvSpPr>
          <p:cNvPr id="11" name="Rectangle 10"/>
          <p:cNvSpPr/>
          <p:nvPr/>
        </p:nvSpPr>
        <p:spPr>
          <a:xfrm>
            <a:off x="3581400" y="2546974"/>
            <a:ext cx="2259522" cy="381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400800" y="2590800"/>
            <a:ext cx="2259522" cy="381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788478" y="5446535"/>
            <a:ext cx="2259522" cy="1214896"/>
            <a:chOff x="262197" y="3255720"/>
            <a:chExt cx="2089546" cy="1514431"/>
          </a:xfrm>
        </p:grpSpPr>
        <p:sp>
          <p:nvSpPr>
            <p:cNvPr id="16" name="Rounded Rectangle 15"/>
            <p:cNvSpPr/>
            <p:nvPr/>
          </p:nvSpPr>
          <p:spPr>
            <a:xfrm>
              <a:off x="262197" y="3255720"/>
              <a:ext cx="2089546" cy="1514431"/>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ounded Rectangle 4"/>
            <p:cNvSpPr/>
            <p:nvPr/>
          </p:nvSpPr>
          <p:spPr>
            <a:xfrm>
              <a:off x="262197" y="3300076"/>
              <a:ext cx="2089546" cy="1425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2800" dirty="0" smtClean="0"/>
                <a:t>Global relations/food systems/War</a:t>
              </a:r>
              <a:endParaRPr lang="en-US" sz="2800" kern="1200" dirty="0"/>
            </a:p>
          </p:txBody>
        </p:sp>
      </p:grpSp>
      <p:sp>
        <p:nvSpPr>
          <p:cNvPr id="10" name="Rectangle 9"/>
          <p:cNvSpPr/>
          <p:nvPr/>
        </p:nvSpPr>
        <p:spPr>
          <a:xfrm>
            <a:off x="753061" y="2302358"/>
            <a:ext cx="2259522" cy="42992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417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Cultural Explanations</a:t>
            </a:r>
            <a:endParaRPr lang="en-US" dirty="0"/>
          </a:p>
        </p:txBody>
      </p:sp>
      <p:sp>
        <p:nvSpPr>
          <p:cNvPr id="13"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Discrimination</a:t>
            </a:r>
          </a:p>
          <a:p>
            <a:pPr lvl="0">
              <a:spcBef>
                <a:spcPts val="1200"/>
              </a:spcBef>
            </a:pPr>
            <a:r>
              <a:rPr lang="en-US" dirty="0" smtClean="0"/>
              <a:t>Distrust</a:t>
            </a:r>
          </a:p>
          <a:p>
            <a:pPr lvl="0">
              <a:spcBef>
                <a:spcPts val="1200"/>
              </a:spcBef>
            </a:pPr>
            <a:r>
              <a:rPr lang="en-US" dirty="0" smtClean="0"/>
              <a:t>Subculture of defeatism</a:t>
            </a:r>
          </a:p>
          <a:p>
            <a:pPr lvl="1">
              <a:spcBef>
                <a:spcPts val="1200"/>
              </a:spcBef>
            </a:pPr>
            <a:r>
              <a:rPr lang="en-US" dirty="0" smtClean="0"/>
              <a:t>Cool pose culture</a:t>
            </a:r>
          </a:p>
          <a:p>
            <a:pPr lvl="1">
              <a:spcBef>
                <a:spcPts val="1200"/>
              </a:spcBef>
            </a:pPr>
            <a:r>
              <a:rPr lang="en-US" dirty="0" smtClean="0"/>
              <a:t>Is cool pose culture just a ghetto thing?</a:t>
            </a:r>
          </a:p>
          <a:p>
            <a:pPr lvl="0">
              <a:spcBef>
                <a:spcPts val="1200"/>
              </a:spcBef>
            </a:pPr>
            <a:r>
              <a:rPr lang="en-US" dirty="0" smtClean="0"/>
              <a:t>Structural and Cultural reinforce one another</a:t>
            </a:r>
          </a:p>
          <a:p>
            <a:pPr lvl="1">
              <a:spcBef>
                <a:spcPts val="1200"/>
              </a:spcBef>
            </a:pPr>
            <a:r>
              <a:rPr lang="en-US" dirty="0" smtClean="0"/>
              <a:t>Repeated failures</a:t>
            </a:r>
            <a:endParaRPr lang="en-US" dirty="0" smtClean="0"/>
          </a:p>
          <a:p>
            <a:pPr lvl="0">
              <a:spcBef>
                <a:spcPts val="1200"/>
              </a:spcBef>
            </a:pPr>
            <a:r>
              <a:rPr lang="en-US" dirty="0" smtClean="0"/>
              <a:t>Cultural Capital</a:t>
            </a:r>
          </a:p>
        </p:txBody>
      </p:sp>
    </p:spTree>
    <p:extLst>
      <p:ext uri="{BB962C8B-B14F-4D97-AF65-F5344CB8AC3E}">
        <p14:creationId xmlns:p14="http://schemas.microsoft.com/office/powerpoint/2010/main" val="51086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fade">
                                      <p:cBhvr>
                                        <p:cTn id="10" dur="500"/>
                                        <p:tgtEl>
                                          <p:spTgt spid="1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fade">
                                      <p:cBhvr>
                                        <p:cTn id="13" dur="500"/>
                                        <p:tgtEl>
                                          <p:spTgt spid="1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xEl>
                                              <p:pRg st="3" end="3"/>
                                            </p:txEl>
                                          </p:spTgt>
                                        </p:tgtEl>
                                        <p:attrNameLst>
                                          <p:attrName>style.visibility</p:attrName>
                                        </p:attrNameLst>
                                      </p:cBhvr>
                                      <p:to>
                                        <p:strVal val="visible"/>
                                      </p:to>
                                    </p:set>
                                    <p:animEffect transition="in" filter="fade">
                                      <p:cBhvr>
                                        <p:cTn id="16" dur="500"/>
                                        <p:tgtEl>
                                          <p:spTgt spid="1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animEffect transition="in" filter="fade">
                                      <p:cBhvr>
                                        <p:cTn id="19" dur="500"/>
                                        <p:tgtEl>
                                          <p:spTgt spid="1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3">
                                            <p:txEl>
                                              <p:pRg st="5" end="5"/>
                                            </p:txEl>
                                          </p:spTgt>
                                        </p:tgtEl>
                                        <p:attrNameLst>
                                          <p:attrName>style.visibility</p:attrName>
                                        </p:attrNameLst>
                                      </p:cBhvr>
                                      <p:to>
                                        <p:strVal val="visible"/>
                                      </p:to>
                                    </p:set>
                                    <p:animEffect transition="in" filter="fade">
                                      <p:cBhvr>
                                        <p:cTn id="22" dur="500"/>
                                        <p:tgtEl>
                                          <p:spTgt spid="1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xEl>
                                              <p:pRg st="6" end="6"/>
                                            </p:txEl>
                                          </p:spTgt>
                                        </p:tgtEl>
                                        <p:attrNameLst>
                                          <p:attrName>style.visibility</p:attrName>
                                        </p:attrNameLst>
                                      </p:cBhvr>
                                      <p:to>
                                        <p:strVal val="visible"/>
                                      </p:to>
                                    </p:set>
                                    <p:animEffect transition="in" filter="fade">
                                      <p:cBhvr>
                                        <p:cTn id="25" dur="500"/>
                                        <p:tgtEl>
                                          <p:spTgt spid="1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3">
                                            <p:txEl>
                                              <p:pRg st="7" end="7"/>
                                            </p:txEl>
                                          </p:spTgt>
                                        </p:tgtEl>
                                        <p:attrNameLst>
                                          <p:attrName>style.visibility</p:attrName>
                                        </p:attrNameLst>
                                      </p:cBhvr>
                                      <p:to>
                                        <p:strVal val="visible"/>
                                      </p:to>
                                    </p:set>
                                    <p:animEffect transition="in" filter="fade">
                                      <p:cBhvr>
                                        <p:cTn id="28" dur="500"/>
                                        <p:tgtEl>
                                          <p:spTgt spid="1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3719</TotalTime>
  <Words>751</Words>
  <Application>Microsoft Office PowerPoint</Application>
  <PresentationFormat>On-screen Show (4:3)</PresentationFormat>
  <Paragraphs>113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PowerPoint Presentation</vt:lpstr>
      <vt:lpstr>Poverty   </vt:lpstr>
      <vt:lpstr>Poverty</vt:lpstr>
      <vt:lpstr>Poverty is concentrated in certain geographic areas</vt:lpstr>
      <vt:lpstr>Why do we have poverty &amp; inequality?</vt:lpstr>
      <vt:lpstr>Review Articles</vt:lpstr>
      <vt:lpstr>Review Articles</vt:lpstr>
      <vt:lpstr>Structural Explanations</vt:lpstr>
      <vt:lpstr>Cultural Explanations</vt:lpstr>
      <vt:lpstr>Cultural Capital</vt:lpstr>
      <vt:lpstr>PowerPoint Presentation</vt:lpstr>
      <vt:lpstr>Intersection</vt:lpstr>
      <vt:lpstr>A little hope</vt:lpstr>
    </vt:vector>
  </TitlesOfParts>
  <Company>MTU - EIT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And What is Environmental Sociology?</dc:title>
  <dc:creator>rwinkler</dc:creator>
  <cp:lastModifiedBy>rwinkler</cp:lastModifiedBy>
  <cp:revision>160</cp:revision>
  <cp:lastPrinted>2012-10-16T14:50:41Z</cp:lastPrinted>
  <dcterms:created xsi:type="dcterms:W3CDTF">2011-09-01T17:28:22Z</dcterms:created>
  <dcterms:modified xsi:type="dcterms:W3CDTF">2012-10-18T15:01:20Z</dcterms:modified>
</cp:coreProperties>
</file>