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87" r:id="rId2"/>
    <p:sldId id="256" r:id="rId3"/>
    <p:sldId id="371" r:id="rId4"/>
    <p:sldId id="372" r:id="rId5"/>
    <p:sldId id="373" r:id="rId6"/>
    <p:sldId id="374" r:id="rId7"/>
    <p:sldId id="375" r:id="rId8"/>
    <p:sldId id="376" r:id="rId9"/>
    <p:sldId id="377" r:id="rId10"/>
    <p:sldId id="378" r:id="rId11"/>
    <p:sldId id="379" r:id="rId12"/>
    <p:sldId id="332" r:id="rId13"/>
    <p:sldId id="320" r:id="rId14"/>
    <p:sldId id="382" r:id="rId15"/>
    <p:sldId id="380" r:id="rId16"/>
    <p:sldId id="381" r:id="rId17"/>
    <p:sldId id="383" r:id="rId18"/>
    <p:sldId id="362" r:id="rId19"/>
    <p:sldId id="385" r:id="rId20"/>
    <p:sldId id="38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111" autoAdjust="0"/>
  </p:normalViewPr>
  <p:slideViewPr>
    <p:cSldViewPr>
      <p:cViewPr varScale="1">
        <p:scale>
          <a:sx n="59" d="100"/>
          <a:sy n="59" d="100"/>
        </p:scale>
        <p:origin x="-212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E7EFEC41-7E2B-451B-90E6-F88BF679F85B}" type="datetimeFigureOut">
              <a:rPr lang="en-US" smtClean="0"/>
              <a:t>10/23/2012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feature=player_embedded&amp;v=V9YMCKp5myI"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85%, or almost all human variation, can be found within any single local population, whether it's Malay, Irish, Zulus or Koreans. There is FAR more variation within groups than between groups. This means that there may be as many - or more - genetic differences between two random Koreans as between a random Korean and a Zulu. On average, approximately 94% of all genetic variation can be found within any continental area.</a:t>
            </a:r>
          </a:p>
        </p:txBody>
      </p:sp>
      <p:sp>
        <p:nvSpPr>
          <p:cNvPr id="4" name="Slide Number Placeholder 3"/>
          <p:cNvSpPr>
            <a:spLocks noGrp="1"/>
          </p:cNvSpPr>
          <p:nvPr>
            <p:ph type="sldNum" sz="quarter" idx="10"/>
          </p:nvPr>
        </p:nvSpPr>
        <p:spPr/>
        <p:txBody>
          <a:bodyPr/>
          <a:lstStyle/>
          <a:p>
            <a:fld id="{434C5D96-9485-4B61-BFD3-8F24C0D981DC}" type="slidenum">
              <a:rPr lang="en-US" smtClean="0"/>
              <a:t>10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85%, or almost all human variation, can be found within any single local population, whether it's Malay, Irish, Zulus or Koreans. There is FAR more variation within groups than between groups. This means that there may be as many - or more - genetic differences between two random Koreans as between a random Korean and a Zulu. </a:t>
            </a:r>
            <a:r>
              <a:rPr lang="en-US" sz="1200" kern="1200" smtClean="0">
                <a:solidFill>
                  <a:schemeClr val="tx1"/>
                </a:solidFill>
                <a:effectLst/>
                <a:latin typeface="+mn-lt"/>
                <a:ea typeface="+mn-ea"/>
                <a:cs typeface="+mn-cs"/>
              </a:rPr>
              <a:t>On average, approximately 94% of all genetic variation can be found within any continental area.</a:t>
            </a:r>
          </a:p>
        </p:txBody>
      </p:sp>
      <p:sp>
        <p:nvSpPr>
          <p:cNvPr id="4" name="Slide Number Placeholder 3"/>
          <p:cNvSpPr>
            <a:spLocks noGrp="1"/>
          </p:cNvSpPr>
          <p:nvPr>
            <p:ph type="sldNum" sz="quarter" idx="10"/>
          </p:nvPr>
        </p:nvSpPr>
        <p:spPr/>
        <p:txBody>
          <a:bodyPr/>
          <a:lstStyle/>
          <a:p>
            <a:fld id="{434C5D96-9485-4B61-BFD3-8F24C0D981DC}" type="slidenum">
              <a:rPr lang="en-US" smtClean="0"/>
              <a:t>11</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12</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Affirmative Action activity</a:t>
            </a:r>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19</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http://www.pbs.org/race/001_WhatIsRace/001_00-home.htm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http://www.youtube.com/watch?feature=player_embedded&amp;v=V9YMCKp5myI</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Story</a:t>
            </a:r>
            <a:r>
              <a:rPr lang="en-US" baseline="0" dirty="0" smtClean="0"/>
              <a:t> we tell: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http://www.youtube.com/watch?feature=player_embedded&amp;v=4UZS8Wb4S5k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Tale of two families: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http://www.pbs.org/race/006_WhereRaceLives/006_02-taleoftwo.htm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Slideshow: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http://www.pbs.org/race/005_MeMyRaceAndI/005_01-slideshow.htm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White </a:t>
            </a:r>
            <a:r>
              <a:rPr lang="en-US" dirty="0" err="1" smtClean="0"/>
              <a:t>Privelege</a:t>
            </a:r>
            <a:r>
              <a:rPr lang="en-US"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http://www.youtube.com/watch?v=pAljja0vi2M&amp;feature=related</a:t>
            </a: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20</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no characteristics, no traits, not even one gene that distinguish all members of one so-called race from all members of another race.</a:t>
            </a:r>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word barbarian comes from the Greek word "bar-bar," for someone who stutters, is unintelligible, or does not speak Greek. The Greeks, like most ancient peoples, did not attribute much meaning to physical appearance. In ancient Greece, language was the difference that mattered, because it indicated who was not Greek. Some historians believe that the first to be labeled barbarian were the Scythians of circa 500 B.C., who lived northeast of the Black Sea and were very fair skinned. Ideas of 'race' did not exist during antiquity. </a:t>
            </a:r>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medieval Europe, religion mattered most, not physical appearance. At the time, Christian Europe was at war with the Moslem Empire. Europe looked towards a mythical Christian Ethiopian kingdom, led by the fabled priest-king </a:t>
            </a:r>
            <a:r>
              <a:rPr lang="en-US" sz="1200" kern="1200" dirty="0" err="1" smtClean="0">
                <a:solidFill>
                  <a:schemeClr val="tx1"/>
                </a:solidFill>
                <a:effectLst/>
                <a:latin typeface="+mn-lt"/>
                <a:ea typeface="+mn-ea"/>
                <a:cs typeface="+mn-cs"/>
              </a:rPr>
              <a:t>Prester</a:t>
            </a:r>
            <a:r>
              <a:rPr lang="en-US" sz="1200" kern="1200" dirty="0" smtClean="0">
                <a:solidFill>
                  <a:schemeClr val="tx1"/>
                </a:solidFill>
                <a:effectLst/>
                <a:latin typeface="+mn-lt"/>
                <a:ea typeface="+mn-ea"/>
                <a:cs typeface="+mn-cs"/>
              </a:rPr>
              <a:t> John, to rescue them from the infidels. Theories of race didn't emerge until the late 18th and early 19th centuries.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no traits, no characteristics, not even one gene that is present in all members of one so-called race and absent in another. The A, B, and O blood groups can be found in all the world's peoples (the percentage of Estonians and Papua New Guineans with A, B, and O blood are almost exactly identical). Skin color tends to correlate with the earth's geographic latitude not race; sub-Saharan Africans, the Dravidians and Tamils of southern Asia, and Melanesians from the Pacific all have very dark skin. Ancestry is difficult to trace; we all have two parents, four grandparents, etc. If you could trace your family back 30 generations, slightly more than 1,000 years, you'd find one billion ancestors.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Skin color tends to correspond with ultra-violet radiation from the sun and hence latitude. People with ancestors from the tropics typically have darker skin while those further north have lighter skin. Sub-Saharan Africans, Asian Indians, Aboriginal Australians and Melanesians all have dark skin. But skin color really is only skin deep. Most traits are inherited independently from one another. The genes influencing skin color have nothing to do with those influencing hair form, eye shape, and blood type, let alone the very complex traits we value such as intelligence, musical ability or athletic ability. Genetic diseases are inherited through families, not race. Sickle cell, for example, confers resistance to malaria. It occurs in people whose ancestors came from where malaria was once common: the Mediterranean, Arabia, Turkey, southern Asia and western and central Africa - but not southern Africa. The presence of sickle cell is not an indicator of race but of having an ancestor from a malarial region.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17th century England was a very hierarchical, feudal society where people's class status was fixed at birth. Status was so important that laws regulated the clothing people could wear so they couldn't "pass" as another class. When John Rolfe took his new bride Pocahontas (who had converted to Christianity) back with him to London in 1617, the English had not yet developed the racial ideology that later justified their taking of Indian lands. But it was unthinkable that royalty would marry a commoner.</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4C5D96-9485-4B61-BFD3-8F24C0D981DC}" type="slidenum">
              <a:rPr lang="en-US" smtClean="0"/>
              <a:t>8</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Fruit flies have been around for a very long time but they also have a short life span, so lots of genetic mutations have accumulated over many generations. In contrast, modern humans are one of the most genetically similar of all species. On average, only one of every 1,000 nucleotides (the "letters" that make up our DNA) differ one individual from another. This is because we are a relatively young species (approximately 150,000 - 200,000 years old). We simply haven't been around long enough to accumulate much genetic variation. Also, humans have always moved, mixed and mated, further homogenizing our gene pool. Beneath the skin, we're all very similar.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4C5D96-9485-4B61-BFD3-8F24C0D981DC}" type="slidenum">
              <a:rPr lang="en-US" smtClean="0"/>
              <a:t>9</a:t>
            </a:fld>
            <a:endParaRPr lang="en-US"/>
          </a:p>
        </p:txBody>
      </p:sp>
    </p:spTree>
    <p:extLst>
      <p:ext uri="{BB962C8B-B14F-4D97-AF65-F5344CB8AC3E}">
        <p14:creationId xmlns:p14="http://schemas.microsoft.com/office/powerpoint/2010/main" val="88914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10/23/2012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10/23/2012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bs.org/race/001_WhatIsRace/001_00-home.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youtube.com/watch?feature=player_embedded&amp;v=V9YMCKp5myI"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feature=player_embedded&amp;v=4UZS8Wb4S5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pAljja0vi2M&amp;feature=related"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fontScale="925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633222" indent="-514350">
              <a:spcAft>
                <a:spcPts val="1800"/>
              </a:spcAft>
              <a:buFont typeface="+mj-lt"/>
              <a:buAutoNum type="arabicPeriod"/>
            </a:pPr>
            <a:r>
              <a:rPr lang="en-US" sz="2900" dirty="0" smtClean="0">
                <a:ea typeface="ＭＳ Ｐゴシック" charset="-128"/>
              </a:rPr>
              <a:t>What is the extent of the problem in the Copper Country?</a:t>
            </a:r>
          </a:p>
          <a:p>
            <a:pPr marL="925830" lvl="1" indent="-514350">
              <a:spcAft>
                <a:spcPts val="1800"/>
              </a:spcAft>
              <a:buFont typeface="+mj-lt"/>
              <a:buAutoNum type="arabicPeriod"/>
            </a:pPr>
            <a:r>
              <a:rPr lang="en-US" sz="2500" dirty="0" smtClean="0">
                <a:ea typeface="ＭＳ Ｐゴシック" charset="-128"/>
              </a:rPr>
              <a:t>1-2 page summary due Oct 4</a:t>
            </a:r>
          </a:p>
          <a:p>
            <a:pPr marL="633222" indent="-514350">
              <a:spcAft>
                <a:spcPts val="1800"/>
              </a:spcAft>
              <a:buFont typeface="+mj-lt"/>
              <a:buAutoNum type="arabicPeriod"/>
            </a:pPr>
            <a:r>
              <a:rPr lang="en-US" sz="2900" dirty="0" smtClean="0">
                <a:ea typeface="ＭＳ Ｐゴシック" charset="-128"/>
              </a:rPr>
              <a:t>Hypothesize 1-2 sociological explanations for young adult suicide in Copper Country</a:t>
            </a:r>
          </a:p>
          <a:p>
            <a:pPr marL="633222" indent="-514350">
              <a:spcAft>
                <a:spcPts val="1800"/>
              </a:spcAft>
              <a:buFont typeface="+mj-lt"/>
              <a:buAutoNum type="arabicPeriod"/>
            </a:pPr>
            <a:r>
              <a:rPr lang="en-US" sz="2900" b="1" dirty="0" smtClean="0">
                <a:ea typeface="ＭＳ Ｐゴシック" charset="-128"/>
              </a:rPr>
              <a:t>Collect &amp; analyze data to test hypotheses</a:t>
            </a:r>
          </a:p>
          <a:p>
            <a:pPr marL="633222" indent="-514350">
              <a:spcAft>
                <a:spcPts val="1800"/>
              </a:spcAft>
              <a:buFont typeface="+mj-lt"/>
              <a:buAutoNum type="arabicPeriod"/>
            </a:pPr>
            <a:r>
              <a:rPr lang="en-US" sz="2900" dirty="0" smtClean="0">
                <a:ea typeface="ＭＳ Ｐゴシック" charset="-128"/>
              </a:rPr>
              <a:t>Interpret results:  How can Copper Country do better?</a:t>
            </a:r>
          </a:p>
          <a:p>
            <a:pPr marL="633222" indent="-514350">
              <a:spcAft>
                <a:spcPts val="1800"/>
              </a:spcAft>
              <a:buFont typeface="+mj-lt"/>
              <a:buAutoNum type="arabicPeriod"/>
            </a:pPr>
            <a:r>
              <a:rPr lang="en-US" sz="2900" dirty="0" smtClean="0">
                <a:ea typeface="ＭＳ Ｐゴシック" charset="-128"/>
              </a:rPr>
              <a:t>Create a product to communicate </a:t>
            </a:r>
            <a:r>
              <a:rPr lang="en-US" sz="2900" dirty="0" smtClean="0">
                <a:ea typeface="ＭＳ Ｐゴシック" charset="-128"/>
              </a:rPr>
              <a:t>results</a:t>
            </a:r>
          </a:p>
          <a:p>
            <a:pPr marL="118872" indent="0" algn="just">
              <a:spcAft>
                <a:spcPts val="1800"/>
              </a:spcAft>
              <a:buNone/>
            </a:pPr>
            <a:r>
              <a:rPr lang="en-US" sz="2900" b="1" dirty="0" smtClean="0">
                <a:ea typeface="ＭＳ Ｐゴシック" charset="-128"/>
              </a:rPr>
              <a:t>	</a:t>
            </a:r>
            <a:r>
              <a:rPr lang="en-US" sz="4300" b="1" dirty="0" smtClean="0">
                <a:solidFill>
                  <a:schemeClr val="accent1">
                    <a:lumMod val="75000"/>
                  </a:schemeClr>
                </a:solidFill>
                <a:ea typeface="ＭＳ Ｐゴシック" charset="-128"/>
              </a:rPr>
              <a:t>Paper and Project due Nov 10</a:t>
            </a:r>
            <a:endParaRPr lang="en-US" sz="4300" b="1" dirty="0" smtClean="0">
              <a:solidFill>
                <a:schemeClr val="accent1">
                  <a:lumMod val="75000"/>
                </a:schemeClr>
              </a:solidFill>
              <a:ea typeface="ＭＳ Ｐゴシック" charset="-128"/>
            </a:endParaRPr>
          </a:p>
        </p:txBody>
      </p:sp>
      <p:sp>
        <p:nvSpPr>
          <p:cNvPr id="6" name="Title 5"/>
          <p:cNvSpPr>
            <a:spLocks noGrp="1"/>
          </p:cNvSpPr>
          <p:nvPr>
            <p:ph type="title"/>
          </p:nvPr>
        </p:nvSpPr>
        <p:spPr/>
        <p:txBody>
          <a:bodyPr>
            <a:normAutofit/>
          </a:bodyPr>
          <a:lstStyle/>
          <a:p>
            <a:r>
              <a:rPr lang="en-US" dirty="0" smtClean="0"/>
              <a:t>Key Steps for Suicide Project</a:t>
            </a:r>
            <a:endParaRPr lang="en-US" dirty="0"/>
          </a:p>
        </p:txBody>
      </p:sp>
    </p:spTree>
    <p:extLst>
      <p:ext uri="{BB962C8B-B14F-4D97-AF65-F5344CB8AC3E}">
        <p14:creationId xmlns:p14="http://schemas.microsoft.com/office/powerpoint/2010/main" val="1166350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90800"/>
            <a:ext cx="8734024" cy="9906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fontScale="925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10. Most human genetic variation can be found:</a:t>
            </a:r>
            <a:endParaRPr lang="en-US" dirty="0"/>
          </a:p>
          <a:p>
            <a:pPr marL="118872" indent="0">
              <a:buNone/>
            </a:pPr>
            <a:endParaRPr lang="en-US" dirty="0" smtClean="0"/>
          </a:p>
          <a:p>
            <a:pPr marL="118872" indent="0">
              <a:buNone/>
            </a:pPr>
            <a:r>
              <a:rPr lang="en-US" dirty="0" smtClean="0"/>
              <a:t>A</a:t>
            </a:r>
            <a:r>
              <a:rPr lang="en-US" dirty="0"/>
              <a:t>. Within any local population, for example, among Zulus, or among Hmong</a:t>
            </a:r>
            <a:br>
              <a:rPr lang="en-US" dirty="0"/>
            </a:br>
            <a:r>
              <a:rPr lang="en-US" dirty="0"/>
              <a:t>B. Between two populations on the same continent, for example between Irish and Poles</a:t>
            </a:r>
            <a:br>
              <a:rPr lang="en-US" dirty="0"/>
            </a:br>
            <a:r>
              <a:rPr lang="en-US" dirty="0"/>
              <a:t>C. Between two populations on different continents, for example between Koreans and Zulus</a:t>
            </a:r>
            <a:br>
              <a:rPr lang="en-US" dirty="0"/>
            </a:br>
            <a:r>
              <a:rPr lang="en-US" dirty="0"/>
              <a:t>D. Between any two continents, for example, between Africa and Asia</a:t>
            </a:r>
            <a:br>
              <a:rPr lang="en-US" dirty="0"/>
            </a:br>
            <a:r>
              <a:rPr lang="en-US" dirty="0"/>
              <a:t>E. Between tall people and short people</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346949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90800"/>
            <a:ext cx="8734024" cy="9906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fontScale="925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10. Most human genetic variation can be found:</a:t>
            </a:r>
            <a:endParaRPr lang="en-US" dirty="0"/>
          </a:p>
          <a:p>
            <a:pPr marL="118872" indent="0">
              <a:buNone/>
            </a:pPr>
            <a:endParaRPr lang="en-US" dirty="0" smtClean="0"/>
          </a:p>
          <a:p>
            <a:pPr marL="118872" indent="0">
              <a:buNone/>
            </a:pPr>
            <a:r>
              <a:rPr lang="en-US" dirty="0" smtClean="0"/>
              <a:t>A</a:t>
            </a:r>
            <a:r>
              <a:rPr lang="en-US" dirty="0"/>
              <a:t>. Within any local population, for example, among Zulus, or among Hmong</a:t>
            </a:r>
            <a:br>
              <a:rPr lang="en-US" dirty="0"/>
            </a:br>
            <a:r>
              <a:rPr lang="en-US" dirty="0"/>
              <a:t>B. Between two populations on the same continent, for example between Irish and Poles</a:t>
            </a:r>
            <a:br>
              <a:rPr lang="en-US" dirty="0"/>
            </a:br>
            <a:r>
              <a:rPr lang="en-US" dirty="0"/>
              <a:t>C. Between two populations on different continents, for example between Koreans and Zulus</a:t>
            </a:r>
            <a:br>
              <a:rPr lang="en-US" dirty="0"/>
            </a:br>
            <a:r>
              <a:rPr lang="en-US" dirty="0"/>
              <a:t>D. Between any two continents, for example, between Africa and Asia</a:t>
            </a:r>
            <a:br>
              <a:rPr lang="en-US" dirty="0"/>
            </a:br>
            <a:r>
              <a:rPr lang="en-US" dirty="0"/>
              <a:t>E. Between tall people and short people</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132277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a:hlinkClick r:id="rId3"/>
              </a:rPr>
              <a:t>http://</a:t>
            </a:r>
            <a:r>
              <a:rPr lang="en-US" dirty="0" smtClean="0">
                <a:hlinkClick r:id="rId3"/>
              </a:rPr>
              <a:t>www.pbs.org/race/001_WhatIsRace/001_00-home.htm</a:t>
            </a:r>
            <a:endParaRPr lang="en-US" dirty="0" smtClean="0"/>
          </a:p>
          <a:p>
            <a:pPr lvl="0">
              <a:lnSpc>
                <a:spcPct val="110000"/>
              </a:lnSpc>
            </a:pPr>
            <a:r>
              <a:rPr lang="en-US" dirty="0">
                <a:hlinkClick r:id="rId4"/>
              </a:rPr>
              <a:t>http://</a:t>
            </a:r>
            <a:r>
              <a:rPr lang="en-US" dirty="0" smtClean="0">
                <a:hlinkClick r:id="rId4"/>
              </a:rPr>
              <a:t>www.youtube.com/watch?feature=player_embedded&amp;v=V9YMCKp5myI</a:t>
            </a:r>
            <a:endParaRPr lang="en-US" dirty="0" smtClean="0"/>
          </a:p>
          <a:p>
            <a:pPr lvl="0">
              <a:lnSpc>
                <a:spcPct val="110000"/>
              </a:lnSpc>
            </a:pPr>
            <a:endParaRPr lang="en-US" dirty="0" smtClean="0"/>
          </a:p>
          <a:p>
            <a:pPr lvl="0">
              <a:lnSpc>
                <a:spcPct val="110000"/>
              </a:lnSpc>
            </a:pPr>
            <a:r>
              <a:rPr lang="en-US" dirty="0" smtClean="0"/>
              <a:t>Race is NOT a real biological difference</a:t>
            </a:r>
          </a:p>
          <a:p>
            <a:pPr lvl="0">
              <a:lnSpc>
                <a:spcPct val="110000"/>
              </a:lnSpc>
            </a:pPr>
            <a:r>
              <a:rPr lang="en-US" dirty="0" smtClean="0"/>
              <a:t>“Our racial and ethnic identities come largely from external labels placed on us by governments and our associates but reinforced by our own self-identification.”</a:t>
            </a:r>
          </a:p>
          <a:p>
            <a:pPr lvl="0">
              <a:lnSpc>
                <a:spcPct val="110000"/>
              </a:lnSpc>
            </a:pPr>
            <a:endParaRPr lang="en-US" dirty="0" smtClean="0"/>
          </a:p>
          <a:p>
            <a:pPr lvl="0">
              <a:lnSpc>
                <a:spcPct val="110000"/>
              </a:lnSpc>
            </a:pPr>
            <a:endParaRPr lang="en-US" dirty="0" smtClean="0"/>
          </a:p>
          <a:p>
            <a:pPr lvl="0">
              <a:lnSpc>
                <a:spcPct val="110000"/>
              </a:lnSpc>
            </a:pPr>
            <a:endParaRPr lang="en-US" dirty="0"/>
          </a:p>
        </p:txBody>
      </p:sp>
      <p:sp>
        <p:nvSpPr>
          <p:cNvPr id="6" name="Title 5"/>
          <p:cNvSpPr>
            <a:spLocks noGrp="1"/>
          </p:cNvSpPr>
          <p:nvPr>
            <p:ph type="title"/>
          </p:nvPr>
        </p:nvSpPr>
        <p:spPr/>
        <p:txBody>
          <a:bodyPr>
            <a:normAutofit/>
          </a:bodyPr>
          <a:lstStyle/>
          <a:p>
            <a:r>
              <a:rPr lang="en-US" dirty="0" smtClean="0"/>
              <a:t>What is race?</a:t>
            </a:r>
            <a:endParaRPr lang="en-US" dirty="0"/>
          </a:p>
        </p:txBody>
      </p:sp>
    </p:spTree>
    <p:extLst>
      <p:ext uri="{BB962C8B-B14F-4D97-AF65-F5344CB8AC3E}">
        <p14:creationId xmlns:p14="http://schemas.microsoft.com/office/powerpoint/2010/main" val="1227741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…because we believe it is real</a:t>
            </a:r>
          </a:p>
          <a:p>
            <a:pPr lvl="0">
              <a:spcBef>
                <a:spcPts val="1200"/>
              </a:spcBef>
            </a:pPr>
            <a:r>
              <a:rPr lang="en-US" dirty="0" smtClean="0"/>
              <a:t>…and it has real consequences</a:t>
            </a:r>
          </a:p>
          <a:p>
            <a:pPr lvl="0">
              <a:spcBef>
                <a:spcPts val="1200"/>
              </a:spcBef>
            </a:pPr>
            <a:r>
              <a:rPr lang="en-US" dirty="0" smtClean="0"/>
              <a:t>Stereotype Activity</a:t>
            </a:r>
          </a:p>
          <a:p>
            <a:pPr lvl="0">
              <a:spcBef>
                <a:spcPts val="1200"/>
              </a:spcBef>
            </a:pPr>
            <a:r>
              <a:rPr lang="en-US" dirty="0" smtClean="0"/>
              <a:t>Racism is the institutional arrangement that favors one racial group over another</a:t>
            </a:r>
          </a:p>
          <a:p>
            <a:pPr lvl="0">
              <a:spcBef>
                <a:spcPts val="1200"/>
              </a:spcBef>
            </a:pPr>
            <a:r>
              <a:rPr lang="en-US" dirty="0" smtClean="0"/>
              <a:t>Discrimination is action taken against members of a minority group</a:t>
            </a:r>
          </a:p>
          <a:p>
            <a:pPr marL="118872" lvl="0" indent="0">
              <a:spcBef>
                <a:spcPts val="1200"/>
              </a:spcBef>
              <a:buNone/>
            </a:pPr>
            <a:endParaRPr lang="en-US" dirty="0" smtClean="0"/>
          </a:p>
        </p:txBody>
      </p:sp>
      <p:sp>
        <p:nvSpPr>
          <p:cNvPr id="6" name="Title 5"/>
          <p:cNvSpPr>
            <a:spLocks noGrp="1"/>
          </p:cNvSpPr>
          <p:nvPr>
            <p:ph type="title"/>
          </p:nvPr>
        </p:nvSpPr>
        <p:spPr/>
        <p:txBody>
          <a:bodyPr>
            <a:normAutofit/>
          </a:bodyPr>
          <a:lstStyle/>
          <a:p>
            <a:r>
              <a:rPr lang="en-US" dirty="0" smtClean="0"/>
              <a:t>But…race is real</a:t>
            </a:r>
            <a:endParaRPr lang="en-US" dirty="0"/>
          </a:p>
        </p:txBody>
      </p:sp>
    </p:spTree>
    <p:extLst>
      <p:ext uri="{BB962C8B-B14F-4D97-AF65-F5344CB8AC3E}">
        <p14:creationId xmlns:p14="http://schemas.microsoft.com/office/powerpoint/2010/main" val="235259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spcBef>
                <a:spcPts val="1200"/>
              </a:spcBef>
            </a:pPr>
            <a:r>
              <a:rPr lang="en-US" dirty="0">
                <a:hlinkClick r:id="rId3"/>
              </a:rPr>
              <a:t>http://</a:t>
            </a:r>
            <a:r>
              <a:rPr lang="en-US" dirty="0" smtClean="0">
                <a:hlinkClick r:id="rId3"/>
              </a:rPr>
              <a:t>www.youtube.com/watch?feature=player_embedded&amp;v=4UZS8Wb4S5k</a:t>
            </a:r>
            <a:endParaRPr lang="en-US" dirty="0" smtClean="0"/>
          </a:p>
          <a:p>
            <a:pPr>
              <a:spcBef>
                <a:spcPts val="1200"/>
              </a:spcBef>
            </a:pPr>
            <a:endParaRPr lang="en-US" dirty="0" smtClean="0"/>
          </a:p>
          <a:p>
            <a:pPr lvl="0">
              <a:spcBef>
                <a:spcPts val="1200"/>
              </a:spcBef>
            </a:pPr>
            <a:r>
              <a:rPr lang="en-US" dirty="0" smtClean="0"/>
              <a:t>Needed justification for inequality</a:t>
            </a:r>
          </a:p>
          <a:p>
            <a:pPr lvl="0">
              <a:spcBef>
                <a:spcPts val="1200"/>
              </a:spcBef>
            </a:pPr>
            <a:r>
              <a:rPr lang="en-US" dirty="0" smtClean="0"/>
              <a:t>Science played a big role</a:t>
            </a:r>
          </a:p>
          <a:p>
            <a:pPr lvl="0">
              <a:spcBef>
                <a:spcPts val="1200"/>
              </a:spcBef>
            </a:pPr>
            <a:r>
              <a:rPr lang="en-US" dirty="0" smtClean="0"/>
              <a:t>People in power benefitted</a:t>
            </a:r>
          </a:p>
          <a:p>
            <a:pPr marL="118872" lvl="0" indent="0">
              <a:spcBef>
                <a:spcPts val="1200"/>
              </a:spcBef>
              <a:buNone/>
            </a:pPr>
            <a:endParaRPr lang="en-US" dirty="0" smtClean="0"/>
          </a:p>
        </p:txBody>
      </p:sp>
      <p:sp>
        <p:nvSpPr>
          <p:cNvPr id="6" name="Title 5"/>
          <p:cNvSpPr>
            <a:spLocks noGrp="1"/>
          </p:cNvSpPr>
          <p:nvPr>
            <p:ph type="title"/>
          </p:nvPr>
        </p:nvSpPr>
        <p:spPr/>
        <p:txBody>
          <a:bodyPr>
            <a:normAutofit/>
          </a:bodyPr>
          <a:lstStyle/>
          <a:p>
            <a:r>
              <a:rPr lang="en-US" dirty="0" smtClean="0"/>
              <a:t>So, how did it become real?</a:t>
            </a:r>
            <a:endParaRPr lang="en-US" dirty="0"/>
          </a:p>
        </p:txBody>
      </p:sp>
    </p:spTree>
    <p:extLst>
      <p:ext uri="{BB962C8B-B14F-4D97-AF65-F5344CB8AC3E}">
        <p14:creationId xmlns:p14="http://schemas.microsoft.com/office/powerpoint/2010/main" val="314800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Ideological bigotry</a:t>
            </a:r>
          </a:p>
          <a:p>
            <a:pPr lvl="1">
              <a:spcBef>
                <a:spcPts val="1200"/>
              </a:spcBef>
            </a:pPr>
            <a:r>
              <a:rPr lang="en-US" dirty="0" smtClean="0"/>
              <a:t>Attitude that some people aren’t as good as others</a:t>
            </a:r>
          </a:p>
          <a:p>
            <a:pPr lvl="1">
              <a:spcBef>
                <a:spcPts val="1200"/>
              </a:spcBef>
            </a:pPr>
            <a:r>
              <a:rPr lang="en-US" dirty="0" smtClean="0"/>
              <a:t>false sense that this is biologically or science-based</a:t>
            </a:r>
          </a:p>
          <a:p>
            <a:pPr lvl="1">
              <a:spcBef>
                <a:spcPts val="1200"/>
              </a:spcBef>
            </a:pPr>
            <a:r>
              <a:rPr lang="en-US" dirty="0" smtClean="0"/>
              <a:t>Justifies poor treatment of people who are “different”</a:t>
            </a:r>
          </a:p>
          <a:p>
            <a:pPr lvl="0">
              <a:spcBef>
                <a:spcPts val="1200"/>
              </a:spcBef>
            </a:pPr>
            <a:r>
              <a:rPr lang="en-US" dirty="0" smtClean="0"/>
              <a:t>Symbolic racism</a:t>
            </a:r>
          </a:p>
          <a:p>
            <a:pPr lvl="1">
              <a:spcBef>
                <a:spcPts val="1200"/>
              </a:spcBef>
            </a:pPr>
            <a:r>
              <a:rPr lang="en-US" dirty="0" smtClean="0"/>
              <a:t>Individuals insist not racist or prejudiced</a:t>
            </a:r>
          </a:p>
          <a:p>
            <a:pPr lvl="1">
              <a:spcBef>
                <a:spcPts val="1200"/>
              </a:spcBef>
            </a:pPr>
            <a:r>
              <a:rPr lang="en-US" dirty="0" smtClean="0"/>
              <a:t>Oppose policies that would reduce disadvantage</a:t>
            </a:r>
          </a:p>
          <a:p>
            <a:pPr lvl="1">
              <a:spcBef>
                <a:spcPts val="1200"/>
              </a:spcBef>
            </a:pPr>
            <a:r>
              <a:rPr lang="en-US" dirty="0" smtClean="0"/>
              <a:t>“color-blind” society</a:t>
            </a:r>
          </a:p>
          <a:p>
            <a:pPr lvl="0">
              <a:spcBef>
                <a:spcPts val="1200"/>
              </a:spcBef>
            </a:pPr>
            <a:r>
              <a:rPr lang="en-US" dirty="0" smtClean="0"/>
              <a:t>Unintentional institutional discrimination</a:t>
            </a:r>
          </a:p>
        </p:txBody>
      </p:sp>
      <p:sp>
        <p:nvSpPr>
          <p:cNvPr id="6" name="Title 5"/>
          <p:cNvSpPr>
            <a:spLocks noGrp="1"/>
          </p:cNvSpPr>
          <p:nvPr>
            <p:ph type="title"/>
          </p:nvPr>
        </p:nvSpPr>
        <p:spPr/>
        <p:txBody>
          <a:bodyPr>
            <a:normAutofit/>
          </a:bodyPr>
          <a:lstStyle/>
          <a:p>
            <a:r>
              <a:rPr lang="en-US" dirty="0" smtClean="0"/>
              <a:t>What are the impacts today?</a:t>
            </a:r>
            <a:endParaRPr lang="en-US" dirty="0"/>
          </a:p>
        </p:txBody>
      </p:sp>
    </p:spTree>
    <p:extLst>
      <p:ext uri="{BB962C8B-B14F-4D97-AF65-F5344CB8AC3E}">
        <p14:creationId xmlns:p14="http://schemas.microsoft.com/office/powerpoint/2010/main" val="1341731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fontScale="925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Not intentional</a:t>
            </a:r>
          </a:p>
          <a:p>
            <a:pPr lvl="0">
              <a:spcBef>
                <a:spcPts val="1200"/>
              </a:spcBef>
            </a:pPr>
            <a:r>
              <a:rPr lang="en-US" dirty="0" smtClean="0"/>
              <a:t>Individuals are not racist, the system is</a:t>
            </a:r>
          </a:p>
          <a:p>
            <a:pPr lvl="0">
              <a:spcBef>
                <a:spcPts val="1200"/>
              </a:spcBef>
            </a:pPr>
            <a:r>
              <a:rPr lang="en-US" dirty="0" smtClean="0"/>
              <a:t>Legacy of legally sanctioned discrimination still affects our world</a:t>
            </a:r>
          </a:p>
          <a:p>
            <a:pPr>
              <a:spcBef>
                <a:spcPts val="1200"/>
              </a:spcBef>
            </a:pPr>
            <a:r>
              <a:rPr lang="en-US" dirty="0"/>
              <a:t>Side-effect </a:t>
            </a:r>
            <a:r>
              <a:rPr lang="en-US" dirty="0" smtClean="0"/>
              <a:t>discrimination</a:t>
            </a:r>
          </a:p>
          <a:p>
            <a:pPr lvl="0">
              <a:spcBef>
                <a:spcPts val="1200"/>
              </a:spcBef>
            </a:pPr>
            <a:r>
              <a:rPr lang="en-US" dirty="0" smtClean="0"/>
              <a:t>http</a:t>
            </a:r>
            <a:r>
              <a:rPr lang="en-US" dirty="0"/>
              <a:t>://www.pbs.org/race/005_MeMyRaceAndI/005_01-slideshow.htm</a:t>
            </a:r>
            <a:r>
              <a:rPr lang="en-US" dirty="0" smtClean="0"/>
              <a:t>…and it has real consequences</a:t>
            </a:r>
          </a:p>
          <a:p>
            <a:pPr lvl="0">
              <a:spcBef>
                <a:spcPts val="1200"/>
              </a:spcBef>
            </a:pPr>
            <a:r>
              <a:rPr lang="en-US" dirty="0"/>
              <a:t>http://www.pbs.org/race/006_WhereRaceLives/006_02-taleoftwo.htm</a:t>
            </a:r>
            <a:endParaRPr lang="en-US" dirty="0" smtClean="0"/>
          </a:p>
          <a:p>
            <a:pPr lvl="0">
              <a:spcBef>
                <a:spcPts val="1200"/>
              </a:spcBef>
            </a:pPr>
            <a:endParaRPr lang="en-US" dirty="0" smtClean="0"/>
          </a:p>
        </p:txBody>
      </p:sp>
      <p:sp>
        <p:nvSpPr>
          <p:cNvPr id="6" name="Title 5"/>
          <p:cNvSpPr>
            <a:spLocks noGrp="1"/>
          </p:cNvSpPr>
          <p:nvPr>
            <p:ph type="title"/>
          </p:nvPr>
        </p:nvSpPr>
        <p:spPr/>
        <p:txBody>
          <a:bodyPr>
            <a:normAutofit/>
          </a:bodyPr>
          <a:lstStyle/>
          <a:p>
            <a:r>
              <a:rPr lang="en-US" dirty="0" smtClean="0"/>
              <a:t>Institutional Discrimination</a:t>
            </a:r>
            <a:endParaRPr lang="en-US" dirty="0"/>
          </a:p>
        </p:txBody>
      </p:sp>
    </p:spTree>
    <p:extLst>
      <p:ext uri="{BB962C8B-B14F-4D97-AF65-F5344CB8AC3E}">
        <p14:creationId xmlns:p14="http://schemas.microsoft.com/office/powerpoint/2010/main" val="137365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fontScale="77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Poor self concept and low self esteem</a:t>
            </a:r>
          </a:p>
          <a:p>
            <a:pPr lvl="0">
              <a:spcBef>
                <a:spcPts val="1200"/>
              </a:spcBef>
            </a:pPr>
            <a:r>
              <a:rPr lang="en-US" dirty="0" smtClean="0"/>
              <a:t>Poverty, enslavement, conflict, and war</a:t>
            </a:r>
          </a:p>
          <a:p>
            <a:pPr>
              <a:spcBef>
                <a:spcPts val="1200"/>
              </a:spcBef>
            </a:pPr>
            <a:r>
              <a:rPr lang="en-US" dirty="0" smtClean="0"/>
              <a:t>Race, class, and place work together</a:t>
            </a:r>
          </a:p>
          <a:p>
            <a:pPr>
              <a:spcBef>
                <a:spcPts val="1200"/>
              </a:spcBef>
            </a:pPr>
            <a:r>
              <a:rPr lang="en-US" dirty="0" smtClean="0"/>
              <a:t>Health</a:t>
            </a:r>
          </a:p>
          <a:p>
            <a:pPr lvl="1">
              <a:lnSpc>
                <a:spcPct val="120000"/>
              </a:lnSpc>
              <a:spcBef>
                <a:spcPts val="1200"/>
              </a:spcBef>
            </a:pPr>
            <a:r>
              <a:rPr lang="en-US" dirty="0" smtClean="0"/>
              <a:t>Young </a:t>
            </a:r>
            <a:r>
              <a:rPr lang="en-US" dirty="0"/>
              <a:t>adult and middle-aged African American men living in impoverished urban areas experience about 3 </a:t>
            </a:r>
            <a:r>
              <a:rPr lang="en-US" dirty="0" smtClean="0"/>
              <a:t>to 4 </a:t>
            </a:r>
            <a:r>
              <a:rPr lang="en-US" dirty="0"/>
              <a:t>times the white national death rate or as many as 1,296 more deaths per 100,000 population each year than white </a:t>
            </a:r>
            <a:r>
              <a:rPr lang="en-US" dirty="0" smtClean="0"/>
              <a:t>men nationwide</a:t>
            </a:r>
            <a:r>
              <a:rPr lang="en-US" dirty="0"/>
              <a:t>.</a:t>
            </a:r>
          </a:p>
          <a:p>
            <a:pPr lvl="1">
              <a:lnSpc>
                <a:spcPct val="120000"/>
              </a:lnSpc>
              <a:spcBef>
                <a:spcPts val="1200"/>
              </a:spcBef>
            </a:pPr>
            <a:r>
              <a:rPr lang="en-US" dirty="0" smtClean="0"/>
              <a:t>African </a:t>
            </a:r>
            <a:r>
              <a:rPr lang="en-US" dirty="0"/>
              <a:t>American men in some poor urban areas face lower probabilities of survival to age 45 than white </a:t>
            </a:r>
            <a:r>
              <a:rPr lang="en-US" dirty="0" smtClean="0"/>
              <a:t>men nationwide </a:t>
            </a:r>
            <a:r>
              <a:rPr lang="en-US" dirty="0"/>
              <a:t>face to age 65. In these urban areas two-thirds of 15 year old males cannot expect to survive to age 65. </a:t>
            </a:r>
            <a:r>
              <a:rPr lang="en-US" dirty="0" smtClean="0"/>
              <a:t>This represents </a:t>
            </a:r>
            <a:r>
              <a:rPr lang="en-US" dirty="0"/>
              <a:t>less than half the probability of survival to age 65 of white males nationwide.</a:t>
            </a:r>
            <a:endParaRPr lang="en-US" dirty="0" smtClean="0"/>
          </a:p>
          <a:p>
            <a:pPr lvl="0">
              <a:spcBef>
                <a:spcPts val="1200"/>
              </a:spcBef>
            </a:pPr>
            <a:endParaRPr lang="en-US" dirty="0" smtClean="0"/>
          </a:p>
        </p:txBody>
      </p:sp>
      <p:sp>
        <p:nvSpPr>
          <p:cNvPr id="6" name="Title 5"/>
          <p:cNvSpPr>
            <a:spLocks noGrp="1"/>
          </p:cNvSpPr>
          <p:nvPr>
            <p:ph type="title"/>
          </p:nvPr>
        </p:nvSpPr>
        <p:spPr/>
        <p:txBody>
          <a:bodyPr>
            <a:normAutofit/>
          </a:bodyPr>
          <a:lstStyle/>
          <a:p>
            <a:r>
              <a:rPr lang="en-US" dirty="0" smtClean="0"/>
              <a:t>Results</a:t>
            </a:r>
            <a:endParaRPr lang="en-US" dirty="0"/>
          </a:p>
        </p:txBody>
      </p:sp>
    </p:spTree>
    <p:extLst>
      <p:ext uri="{BB962C8B-B14F-4D97-AF65-F5344CB8AC3E}">
        <p14:creationId xmlns:p14="http://schemas.microsoft.com/office/powerpoint/2010/main" val="294466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0" lvl="0" indent="0">
              <a:buClrTx/>
              <a:buSzTx/>
              <a:buNone/>
              <a:defRPr/>
            </a:pPr>
            <a:r>
              <a:rPr lang="en-US" dirty="0">
                <a:hlinkClick r:id="rId3"/>
              </a:rPr>
              <a:t>http://</a:t>
            </a:r>
            <a:r>
              <a:rPr lang="en-US" dirty="0" smtClean="0">
                <a:hlinkClick r:id="rId3"/>
              </a:rPr>
              <a:t>www.youtube.com/watch?v=pAljja0vi2M&amp;feature=related</a:t>
            </a:r>
            <a:endParaRPr lang="en-US" dirty="0" smtClean="0"/>
          </a:p>
          <a:p>
            <a:pPr marL="0" lvl="0" indent="0">
              <a:buClrTx/>
              <a:buSzTx/>
              <a:buNone/>
              <a:defRPr/>
            </a:pPr>
            <a:endParaRPr lang="en-US" dirty="0"/>
          </a:p>
        </p:txBody>
      </p:sp>
      <p:sp>
        <p:nvSpPr>
          <p:cNvPr id="6" name="Title 5"/>
          <p:cNvSpPr>
            <a:spLocks noGrp="1"/>
          </p:cNvSpPr>
          <p:nvPr>
            <p:ph type="title"/>
          </p:nvPr>
        </p:nvSpPr>
        <p:spPr/>
        <p:txBody>
          <a:bodyPr>
            <a:normAutofit fontScale="90000"/>
          </a:bodyPr>
          <a:lstStyle/>
          <a:p>
            <a:r>
              <a:rPr lang="en-US" dirty="0" smtClean="0"/>
              <a:t>White Privilege in a “</a:t>
            </a:r>
            <a:r>
              <a:rPr lang="en-US" dirty="0" err="1" smtClean="0"/>
              <a:t>postracial</a:t>
            </a:r>
            <a:r>
              <a:rPr lang="en-US" dirty="0" smtClean="0"/>
              <a:t>” society</a:t>
            </a:r>
            <a:endParaRPr lang="en-US" dirty="0"/>
          </a:p>
        </p:txBody>
      </p:sp>
    </p:spTree>
    <p:extLst>
      <p:ext uri="{BB962C8B-B14F-4D97-AF65-F5344CB8AC3E}">
        <p14:creationId xmlns:p14="http://schemas.microsoft.com/office/powerpoint/2010/main" val="3916518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So, what can we do about it?</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633584"/>
            <a:ext cx="8966200" cy="192132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2238" y="3352800"/>
            <a:ext cx="4178882" cy="328484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02" y="4114800"/>
            <a:ext cx="4569298" cy="2419040"/>
          </a:xfrm>
          <a:prstGeom prst="rect">
            <a:avLst/>
          </a:prstGeom>
        </p:spPr>
      </p:pic>
    </p:spTree>
    <p:extLst>
      <p:ext uri="{BB962C8B-B14F-4D97-AF65-F5344CB8AC3E}">
        <p14:creationId xmlns:p14="http://schemas.microsoft.com/office/powerpoint/2010/main" val="3847100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2895600"/>
          </a:xfrm>
        </p:spPr>
        <p:txBody>
          <a:bodyPr>
            <a:normAutofit/>
          </a:bodyPr>
          <a:lstStyle/>
          <a:p>
            <a:pPr>
              <a:spcBef>
                <a:spcPts val="1800"/>
              </a:spcBef>
            </a:pPr>
            <a:r>
              <a:rPr lang="en-US" dirty="0" smtClean="0">
                <a:solidFill>
                  <a:schemeClr val="accent1"/>
                </a:solidFill>
              </a:rPr>
              <a:t>“We” vs. “They” </a:t>
            </a:r>
            <a:br>
              <a:rPr lang="en-US" dirty="0" smtClean="0">
                <a:solidFill>
                  <a:schemeClr val="accent1"/>
                </a:solidFill>
              </a:rPr>
            </a:br>
            <a:r>
              <a:rPr lang="en-US" dirty="0" smtClean="0">
                <a:solidFill>
                  <a:schemeClr val="accent1"/>
                </a:solidFill>
              </a:rPr>
              <a:t>A Discussion of Race</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Oct 23, 2012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Non-discrimination policies</a:t>
            </a:r>
          </a:p>
          <a:p>
            <a:pPr lvl="0">
              <a:spcBef>
                <a:spcPts val="1200"/>
              </a:spcBef>
            </a:pPr>
            <a:r>
              <a:rPr lang="en-US" dirty="0" smtClean="0"/>
              <a:t>Global movements for human rights</a:t>
            </a:r>
          </a:p>
          <a:p>
            <a:pPr lvl="0">
              <a:spcBef>
                <a:spcPts val="1200"/>
              </a:spcBef>
            </a:pPr>
            <a:r>
              <a:rPr lang="en-US" dirty="0" smtClean="0"/>
              <a:t>Affirmative Action</a:t>
            </a:r>
          </a:p>
          <a:p>
            <a:pPr lvl="1">
              <a:spcBef>
                <a:spcPts val="1200"/>
              </a:spcBef>
            </a:pPr>
            <a:r>
              <a:rPr lang="en-US" dirty="0" smtClean="0"/>
              <a:t>Positive steps to avoid unintentional discrimination</a:t>
            </a:r>
          </a:p>
          <a:p>
            <a:pPr lvl="1">
              <a:spcBef>
                <a:spcPts val="1200"/>
              </a:spcBef>
            </a:pPr>
            <a:r>
              <a:rPr lang="en-US" dirty="0" smtClean="0"/>
              <a:t>Preference policies</a:t>
            </a:r>
          </a:p>
          <a:p>
            <a:pPr lvl="2">
              <a:spcBef>
                <a:spcPts val="1200"/>
              </a:spcBef>
            </a:pPr>
            <a:r>
              <a:rPr lang="en-US" dirty="0" smtClean="0"/>
              <a:t>Should preference policies be given to accomplish diversity?</a:t>
            </a:r>
          </a:p>
          <a:p>
            <a:pPr lvl="2">
              <a:spcBef>
                <a:spcPts val="1200"/>
              </a:spcBef>
            </a:pPr>
            <a:r>
              <a:rPr lang="en-US" dirty="0" smtClean="0"/>
              <a:t>University of Michigan example</a:t>
            </a:r>
          </a:p>
          <a:p>
            <a:pPr lvl="0">
              <a:spcBef>
                <a:spcPts val="1200"/>
              </a:spcBef>
            </a:pPr>
            <a:endParaRPr lang="en-US" dirty="0" smtClean="0"/>
          </a:p>
        </p:txBody>
      </p:sp>
      <p:sp>
        <p:nvSpPr>
          <p:cNvPr id="6" name="Title 5"/>
          <p:cNvSpPr>
            <a:spLocks noGrp="1"/>
          </p:cNvSpPr>
          <p:nvPr>
            <p:ph type="title"/>
          </p:nvPr>
        </p:nvSpPr>
        <p:spPr/>
        <p:txBody>
          <a:bodyPr>
            <a:normAutofit/>
          </a:bodyPr>
          <a:lstStyle/>
          <a:p>
            <a:r>
              <a:rPr lang="en-US" dirty="0" smtClean="0"/>
              <a:t>Institutional Change</a:t>
            </a:r>
            <a:endParaRPr lang="en-US" dirty="0"/>
          </a:p>
        </p:txBody>
      </p:sp>
    </p:spTree>
    <p:extLst>
      <p:ext uri="{BB962C8B-B14F-4D97-AF65-F5344CB8AC3E}">
        <p14:creationId xmlns:p14="http://schemas.microsoft.com/office/powerpoint/2010/main" val="3254146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657600"/>
            <a:ext cx="2133600"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1. Humans have approximately 30,000 genes. On average, how many genes separate all members of one race from all members of another race?</a:t>
            </a:r>
            <a:endParaRPr lang="en-US" dirty="0"/>
          </a:p>
          <a:p>
            <a:pPr marL="118872" indent="0">
              <a:buNone/>
            </a:pPr>
            <a:r>
              <a:rPr lang="en-US" dirty="0"/>
              <a:t>A. None </a:t>
            </a:r>
            <a:br>
              <a:rPr lang="en-US" dirty="0"/>
            </a:br>
            <a:r>
              <a:rPr lang="en-US" dirty="0"/>
              <a:t>B. 1</a:t>
            </a:r>
            <a:br>
              <a:rPr lang="en-US" dirty="0"/>
            </a:br>
            <a:r>
              <a:rPr lang="en-US" dirty="0"/>
              <a:t>C. 23</a:t>
            </a:r>
            <a:br>
              <a:rPr lang="en-US" dirty="0"/>
            </a:br>
            <a:r>
              <a:rPr lang="en-US" dirty="0"/>
              <a:t>D. 142</a:t>
            </a:r>
            <a:br>
              <a:rPr lang="en-US" dirty="0"/>
            </a:br>
            <a:r>
              <a:rPr lang="en-US" dirty="0"/>
              <a:t>E. 1008</a:t>
            </a:r>
            <a:br>
              <a:rPr lang="en-US" dirty="0"/>
            </a:br>
            <a:r>
              <a:rPr lang="en-US" dirty="0"/>
              <a:t>F. We don't know</a:t>
            </a:r>
          </a:p>
          <a:p>
            <a:pPr lvl="0">
              <a:lnSpc>
                <a:spcPct val="110000"/>
              </a:lnSpc>
            </a:pPr>
            <a:endParaRPr lang="en-US" dirty="0" smtClean="0"/>
          </a:p>
          <a:p>
            <a:pPr lvl="0">
              <a:lnSpc>
                <a:spcPct val="110000"/>
              </a:lnSpc>
            </a:pPr>
            <a:endParaRPr lang="en-US" dirty="0"/>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381132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76" y="4648200"/>
            <a:ext cx="2790423"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2. Which characteristic did the ancient Greeks believe most distinguished them from "barbarians</a:t>
            </a:r>
            <a:r>
              <a:rPr lang="en-US" b="1" dirty="0" smtClean="0"/>
              <a:t>"?</a:t>
            </a:r>
          </a:p>
          <a:p>
            <a:pPr marL="118872" indent="0">
              <a:buNone/>
            </a:pPr>
            <a:endParaRPr lang="en-US" dirty="0"/>
          </a:p>
          <a:p>
            <a:pPr marL="118872" indent="0">
              <a:buNone/>
            </a:pPr>
            <a:r>
              <a:rPr lang="en-US" dirty="0"/>
              <a:t>A. Religion</a:t>
            </a:r>
            <a:br>
              <a:rPr lang="en-US" dirty="0"/>
            </a:br>
            <a:r>
              <a:rPr lang="en-US" dirty="0"/>
              <a:t>B. Skin color</a:t>
            </a:r>
            <a:br>
              <a:rPr lang="en-US" dirty="0"/>
            </a:br>
            <a:r>
              <a:rPr lang="en-US" dirty="0"/>
              <a:t>C. Language</a:t>
            </a:r>
            <a:br>
              <a:rPr lang="en-US" dirty="0"/>
            </a:br>
            <a:r>
              <a:rPr lang="en-US" dirty="0"/>
              <a:t>D. Dress</a:t>
            </a:r>
            <a:br>
              <a:rPr lang="en-US" dirty="0"/>
            </a:br>
            <a:r>
              <a:rPr lang="en-US" dirty="0"/>
              <a:t>E. Hairiness</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242642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76" y="3657600"/>
            <a:ext cx="2790423"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3. In Medieval Europe (circa 1300-1400), Ethiopians were looked upon as: </a:t>
            </a:r>
            <a:endParaRPr lang="en-US" dirty="0"/>
          </a:p>
          <a:p>
            <a:pPr marL="118872" indent="0">
              <a:buNone/>
            </a:pPr>
            <a:endParaRPr lang="en-US" dirty="0" smtClean="0"/>
          </a:p>
          <a:p>
            <a:pPr marL="118872" indent="0">
              <a:buNone/>
            </a:pPr>
            <a:r>
              <a:rPr lang="en-US" dirty="0" smtClean="0"/>
              <a:t>A</a:t>
            </a:r>
            <a:r>
              <a:rPr lang="en-US" dirty="0"/>
              <a:t>. Savages</a:t>
            </a:r>
            <a:br>
              <a:rPr lang="en-US" dirty="0"/>
            </a:br>
            <a:r>
              <a:rPr lang="en-US" dirty="0"/>
              <a:t>B. Saviors</a:t>
            </a:r>
            <a:br>
              <a:rPr lang="en-US" dirty="0"/>
            </a:br>
            <a:r>
              <a:rPr lang="en-US" dirty="0"/>
              <a:t>C. Barbarians</a:t>
            </a:r>
            <a:br>
              <a:rPr lang="en-US" dirty="0"/>
            </a:br>
            <a:r>
              <a:rPr lang="en-US" dirty="0"/>
              <a:t>D. Infidels</a:t>
            </a:r>
            <a:br>
              <a:rPr lang="en-US" dirty="0"/>
            </a:br>
            <a:r>
              <a:rPr lang="en-US" dirty="0"/>
              <a:t>E. Negroes</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231958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76" y="4648200"/>
            <a:ext cx="4238224"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4. Members of a race can be identified by their:</a:t>
            </a:r>
            <a:endParaRPr lang="en-US" dirty="0"/>
          </a:p>
          <a:p>
            <a:pPr marL="118872" indent="0">
              <a:buNone/>
            </a:pPr>
            <a:endParaRPr lang="en-US" dirty="0" smtClean="0"/>
          </a:p>
          <a:p>
            <a:pPr marL="118872" indent="0">
              <a:buNone/>
            </a:pPr>
            <a:r>
              <a:rPr lang="en-US" dirty="0" smtClean="0"/>
              <a:t>A</a:t>
            </a:r>
            <a:r>
              <a:rPr lang="en-US" dirty="0"/>
              <a:t>. Blood group</a:t>
            </a:r>
            <a:br>
              <a:rPr lang="en-US" dirty="0"/>
            </a:br>
            <a:r>
              <a:rPr lang="en-US" dirty="0"/>
              <a:t>B. Skin color</a:t>
            </a:r>
            <a:br>
              <a:rPr lang="en-US" dirty="0"/>
            </a:br>
            <a:r>
              <a:rPr lang="en-US" dirty="0"/>
              <a:t>C. Ancestry</a:t>
            </a:r>
            <a:br>
              <a:rPr lang="en-US" dirty="0"/>
            </a:br>
            <a:r>
              <a:rPr lang="en-US" dirty="0"/>
              <a:t>D. Genes</a:t>
            </a:r>
            <a:br>
              <a:rPr lang="en-US" dirty="0"/>
            </a:br>
            <a:r>
              <a:rPr lang="en-US" dirty="0"/>
              <a:t>E. None of the above</a:t>
            </a:r>
            <a:br>
              <a:rPr lang="en-US" dirty="0"/>
            </a:br>
            <a:r>
              <a:rPr lang="en-US" dirty="0"/>
              <a:t>F. All of the above</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415427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76" y="4648200"/>
            <a:ext cx="4238224"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smtClean="0"/>
              <a:t>Skin </a:t>
            </a:r>
            <a:r>
              <a:rPr lang="en-US" b="1" dirty="0"/>
              <a:t>color correlates most closely with:</a:t>
            </a:r>
            <a:endParaRPr lang="en-US" dirty="0"/>
          </a:p>
          <a:p>
            <a:pPr marL="118872" indent="0">
              <a:buNone/>
            </a:pPr>
            <a:endParaRPr lang="en-US" dirty="0" smtClean="0"/>
          </a:p>
          <a:p>
            <a:pPr marL="118872" indent="0">
              <a:buNone/>
            </a:pPr>
            <a:r>
              <a:rPr lang="en-US" dirty="0" smtClean="0"/>
              <a:t>A</a:t>
            </a:r>
            <a:r>
              <a:rPr lang="en-US" dirty="0"/>
              <a:t>. Hair form</a:t>
            </a:r>
            <a:br>
              <a:rPr lang="en-US" dirty="0"/>
            </a:br>
            <a:r>
              <a:rPr lang="en-US" dirty="0"/>
              <a:t>B. IQ</a:t>
            </a:r>
            <a:br>
              <a:rPr lang="en-US" dirty="0"/>
            </a:br>
            <a:r>
              <a:rPr lang="en-US" dirty="0"/>
              <a:t>C. Risk for sickle cell, </a:t>
            </a:r>
            <a:r>
              <a:rPr lang="en-US" dirty="0" err="1"/>
              <a:t>Tay</a:t>
            </a:r>
            <a:r>
              <a:rPr lang="en-US" dirty="0"/>
              <a:t> Sachs and other genetic diseases</a:t>
            </a:r>
            <a:br>
              <a:rPr lang="en-US" dirty="0"/>
            </a:br>
            <a:r>
              <a:rPr lang="en-US" dirty="0"/>
              <a:t>D. Geographic latitude</a:t>
            </a:r>
            <a:br>
              <a:rPr lang="en-US" dirty="0"/>
            </a:br>
            <a:r>
              <a:rPr lang="en-US" dirty="0"/>
              <a:t>E. Continent of ancestral origin</a:t>
            </a:r>
            <a:br>
              <a:rPr lang="en-US" dirty="0"/>
            </a:br>
            <a:r>
              <a:rPr lang="en-US" dirty="0"/>
              <a:t>F. Jumping and sprinting ability</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220270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76" y="4660006"/>
            <a:ext cx="8734024" cy="9787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6. When Jamestown colonist John Rolfe and his new wife Pocahontas traveled to the Court of London in 1619, it caused a scandal because:</a:t>
            </a:r>
            <a:endParaRPr lang="en-US" dirty="0"/>
          </a:p>
          <a:p>
            <a:pPr marL="118872" indent="0">
              <a:buNone/>
            </a:pPr>
            <a:endParaRPr lang="en-US" dirty="0" smtClean="0"/>
          </a:p>
          <a:p>
            <a:pPr marL="118872" indent="0">
              <a:buNone/>
            </a:pPr>
            <a:r>
              <a:rPr lang="en-US" dirty="0" smtClean="0"/>
              <a:t>A</a:t>
            </a:r>
            <a:r>
              <a:rPr lang="en-US" dirty="0"/>
              <a:t>. An Englishman had married an Indian</a:t>
            </a:r>
            <a:br>
              <a:rPr lang="en-US" dirty="0"/>
            </a:br>
            <a:r>
              <a:rPr lang="en-US" dirty="0"/>
              <a:t>B. John Rolfe had cuckolded General John Smith, the leader of the colony</a:t>
            </a:r>
            <a:br>
              <a:rPr lang="en-US" dirty="0"/>
            </a:br>
            <a:r>
              <a:rPr lang="en-US" dirty="0"/>
              <a:t>C. Pocahontas, a princess, married beneath her station by wedding a commoner</a:t>
            </a:r>
            <a:br>
              <a:rPr lang="en-US" dirty="0"/>
            </a:br>
            <a:r>
              <a:rPr lang="en-US" dirty="0"/>
              <a:t>D. Londoners had never seen an Indian before</a:t>
            </a:r>
            <a:br>
              <a:rPr lang="en-US" dirty="0"/>
            </a:br>
            <a:r>
              <a:rPr lang="en-US" dirty="0"/>
              <a:t>E. A Christian had married a heathen</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128544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2" y="4170609"/>
            <a:ext cx="8734024" cy="48939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US" b="1" dirty="0"/>
              <a:t>8. Which group has the most genetic variation?</a:t>
            </a:r>
            <a:endParaRPr lang="en-US" dirty="0"/>
          </a:p>
          <a:p>
            <a:pPr marL="118872" indent="0">
              <a:buNone/>
            </a:pPr>
            <a:endParaRPr lang="en-US" dirty="0" smtClean="0"/>
          </a:p>
          <a:p>
            <a:pPr marL="118872" indent="0">
              <a:buNone/>
            </a:pPr>
            <a:r>
              <a:rPr lang="en-US" dirty="0" smtClean="0"/>
              <a:t>A</a:t>
            </a:r>
            <a:r>
              <a:rPr lang="en-US" dirty="0"/>
              <a:t>. Humans</a:t>
            </a:r>
            <a:br>
              <a:rPr lang="en-US" dirty="0"/>
            </a:br>
            <a:r>
              <a:rPr lang="en-US" dirty="0"/>
              <a:t>B. Chimpanzees</a:t>
            </a:r>
            <a:br>
              <a:rPr lang="en-US" dirty="0"/>
            </a:br>
            <a:r>
              <a:rPr lang="en-US" dirty="0"/>
              <a:t>C. Penguins</a:t>
            </a:r>
            <a:br>
              <a:rPr lang="en-US" dirty="0"/>
            </a:br>
            <a:r>
              <a:rPr lang="en-US" dirty="0"/>
              <a:t>D. Fruit flies</a:t>
            </a:r>
            <a:br>
              <a:rPr lang="en-US" dirty="0"/>
            </a:br>
            <a:r>
              <a:rPr lang="en-US" dirty="0"/>
              <a:t>E. Elephants</a:t>
            </a:r>
          </a:p>
          <a:p>
            <a:pPr lvl="0">
              <a:lnSpc>
                <a:spcPct val="110000"/>
              </a:lnSpc>
            </a:pPr>
            <a:endParaRPr lang="en-US" dirty="0" smtClean="0"/>
          </a:p>
          <a:p>
            <a:pPr lvl="0">
              <a:lnSpc>
                <a:spcPct val="110000"/>
              </a:lnSpc>
            </a:pPr>
            <a:endParaRPr lang="en-US" dirty="0"/>
          </a:p>
        </p:txBody>
      </p:sp>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6" name="Title 5"/>
          <p:cNvSpPr>
            <a:spLocks noGrp="1"/>
          </p:cNvSpPr>
          <p:nvPr>
            <p:ph type="title"/>
          </p:nvPr>
        </p:nvSpPr>
        <p:spPr/>
        <p:txBody>
          <a:bodyPr>
            <a:normAutofit/>
          </a:bodyPr>
          <a:lstStyle/>
          <a:p>
            <a:r>
              <a:rPr lang="en-US" dirty="0" smtClean="0"/>
              <a:t>Quiz</a:t>
            </a:r>
            <a:endParaRPr lang="en-US" dirty="0"/>
          </a:p>
        </p:txBody>
      </p:sp>
    </p:spTree>
    <p:extLst>
      <p:ext uri="{BB962C8B-B14F-4D97-AF65-F5344CB8AC3E}">
        <p14:creationId xmlns:p14="http://schemas.microsoft.com/office/powerpoint/2010/main" val="240546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3799</TotalTime>
  <Words>1678</Words>
  <Application>Microsoft Office PowerPoint</Application>
  <PresentationFormat>On-screen Show (4:3)</PresentationFormat>
  <Paragraphs>165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Key Steps for Suicide Project</vt:lpstr>
      <vt:lpstr>“We” vs. “They”  A Discussion of Race   </vt:lpstr>
      <vt:lpstr>Quiz</vt:lpstr>
      <vt:lpstr>Quiz</vt:lpstr>
      <vt:lpstr>Quiz</vt:lpstr>
      <vt:lpstr>Quiz</vt:lpstr>
      <vt:lpstr>Quiz</vt:lpstr>
      <vt:lpstr>Quiz</vt:lpstr>
      <vt:lpstr>Quiz</vt:lpstr>
      <vt:lpstr>Quiz</vt:lpstr>
      <vt:lpstr>Quiz</vt:lpstr>
      <vt:lpstr>What is race?</vt:lpstr>
      <vt:lpstr>But…race is real</vt:lpstr>
      <vt:lpstr>So, how did it become real?</vt:lpstr>
      <vt:lpstr>What are the impacts today?</vt:lpstr>
      <vt:lpstr>Institutional Discrimination</vt:lpstr>
      <vt:lpstr>Results</vt:lpstr>
      <vt:lpstr>White Privilege in a “postracial” society</vt:lpstr>
      <vt:lpstr>So, what can we do about it?</vt:lpstr>
      <vt:lpstr>Institutional Change</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168</cp:revision>
  <cp:lastPrinted>2012-10-16T14:50:41Z</cp:lastPrinted>
  <dcterms:created xsi:type="dcterms:W3CDTF">2011-09-01T17:28:22Z</dcterms:created>
  <dcterms:modified xsi:type="dcterms:W3CDTF">2012-10-23T14:52:24Z</dcterms:modified>
</cp:coreProperties>
</file>