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87" r:id="rId2"/>
    <p:sldId id="256" r:id="rId3"/>
    <p:sldId id="332" r:id="rId4"/>
    <p:sldId id="320" r:id="rId5"/>
    <p:sldId id="382" r:id="rId6"/>
    <p:sldId id="381" r:id="rId7"/>
    <p:sldId id="362" r:id="rId8"/>
    <p:sldId id="385" r:id="rId9"/>
    <p:sldId id="386" r:id="rId10"/>
    <p:sldId id="388" r:id="rId11"/>
    <p:sldId id="38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484" autoAdjust="0"/>
  </p:normalViewPr>
  <p:slideViewPr>
    <p:cSldViewPr>
      <p:cViewPr varScale="1">
        <p:scale>
          <a:sx n="50" d="100"/>
          <a:sy n="50" d="100"/>
        </p:scale>
        <p:origin x="-2386"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E7EFEC41-7E2B-451B-90E6-F88BF679F85B}" type="datetimeFigureOut">
              <a:rPr lang="en-US" smtClean="0"/>
              <a:t>10/25/2012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 whether or not preference policies are a good</a:t>
            </a:r>
            <a:r>
              <a:rPr lang="en-US" baseline="0" dirty="0" smtClean="0"/>
              <a:t> idea is not a sociological question.  This is a question for values and politics.  But, sociological information and sociological thinking can gather evidence that can inform the debate.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2007</a:t>
            </a:r>
            <a:r>
              <a:rPr lang="en-US" smtClean="0"/>
              <a:t>, </a:t>
            </a:r>
            <a:r>
              <a:rPr lang="en-US" smtClean="0"/>
              <a:t>Michigan </a:t>
            </a:r>
            <a:r>
              <a:rPr lang="en-US" dirty="0" smtClean="0"/>
              <a:t>voters approved a ban on the use of race and gender preferences in university admissions and government hiring.</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Slideshow: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http://www.pbs.org/race/005_MeMyRaceAndI/005_01-slideshow.htm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Tale of two families: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http://www.pbs.org/race/006_WhereRaceLives/006_02-taleoftwo.htm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Story</a:t>
            </a:r>
            <a:r>
              <a:rPr lang="en-US" baseline="0" dirty="0" smtClean="0"/>
              <a:t> </a:t>
            </a:r>
            <a:r>
              <a:rPr lang="en-US" baseline="0" dirty="0" smtClean="0"/>
              <a:t>we tell: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http://www.youtube.com/watch?feature=player_embedded&amp;v=4UZS8Wb4S5k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White </a:t>
            </a:r>
            <a:r>
              <a:rPr lang="en-US" dirty="0" err="1" smtClean="0"/>
              <a:t>Privelege</a:t>
            </a:r>
            <a:r>
              <a:rPr lang="en-US"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a:t>
            </a:r>
            <a:r>
              <a:rPr lang="en-US" dirty="0" smtClean="0"/>
              <a:t>www.youtube.com/watch?v=pAljja0vi2M&amp;feature=related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Michigan Affirmative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http://www.npr.org/news/specials/michigan/</a:t>
            </a:r>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Affirmative Action activity</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9</a:t>
            </a:fld>
            <a:endParaRPr lang="en-US"/>
          </a:p>
        </p:txBody>
      </p:sp>
    </p:spTree>
    <p:extLst>
      <p:ext uri="{BB962C8B-B14F-4D97-AF65-F5344CB8AC3E}">
        <p14:creationId xmlns:p14="http://schemas.microsoft.com/office/powerpoint/2010/main" val="88914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10/25/2012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10/25/2012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pr.org/news/specials/michiga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feature=player_embedded&amp;v=4UZS8Wb4S5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bs.org/race/005_MeMyRaceAndI/005_01-slideshow.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pbs.org/race/006_WhereRaceLives/006_02-taleoftwo.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pAljja0vi2M&amp;feature=relat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334000"/>
          </a:xfrm>
          <a:prstGeom prst="rect">
            <a:avLst/>
          </a:prstGeom>
        </p:spPr>
        <p:txBody>
          <a:bodyPr vert="horz" lIns="54864" tIns="91440" rtlCol="0">
            <a:normAutofit fontScale="77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633222" indent="-514350">
              <a:lnSpc>
                <a:spcPct val="120000"/>
              </a:lnSpc>
              <a:spcAft>
                <a:spcPts val="1800"/>
              </a:spcAft>
              <a:buFont typeface="+mj-lt"/>
              <a:buAutoNum type="arabicPeriod"/>
            </a:pPr>
            <a:r>
              <a:rPr lang="en-US" sz="2900" dirty="0" smtClean="0">
                <a:ea typeface="ＭＳ Ｐゴシック" charset="-128"/>
              </a:rPr>
              <a:t>Describe the 1 hypothesis your group will investigate.  What do you expect to find and why?  Include why this is an important hypothesis to study</a:t>
            </a:r>
            <a:endParaRPr lang="en-US" sz="2900" dirty="0" smtClean="0">
              <a:ea typeface="ＭＳ Ｐゴシック" charset="-128"/>
            </a:endParaRPr>
          </a:p>
          <a:p>
            <a:pPr marL="633222" indent="-514350">
              <a:lnSpc>
                <a:spcPct val="120000"/>
              </a:lnSpc>
              <a:spcAft>
                <a:spcPts val="1800"/>
              </a:spcAft>
              <a:buFont typeface="+mj-lt"/>
              <a:buAutoNum type="arabicPeriod"/>
            </a:pPr>
            <a:r>
              <a:rPr lang="en-US" sz="2900" dirty="0" smtClean="0">
                <a:ea typeface="ＭＳ Ｐゴシック" charset="-128"/>
              </a:rPr>
              <a:t>Clearly and specifically describe what evidence you’ll use to investigate that hypothesis</a:t>
            </a:r>
          </a:p>
          <a:p>
            <a:pPr marL="925830" lvl="1" indent="-514350">
              <a:lnSpc>
                <a:spcPct val="120000"/>
              </a:lnSpc>
              <a:spcBef>
                <a:spcPts val="0"/>
              </a:spcBef>
              <a:spcAft>
                <a:spcPts val="600"/>
              </a:spcAft>
              <a:buFont typeface="+mj-lt"/>
              <a:buAutoNum type="arabicPeriod"/>
            </a:pPr>
            <a:r>
              <a:rPr lang="en-US" sz="2500" dirty="0" smtClean="0">
                <a:ea typeface="ＭＳ Ｐゴシック" charset="-128"/>
              </a:rPr>
              <a:t>Published research articles</a:t>
            </a:r>
          </a:p>
          <a:p>
            <a:pPr marL="925830" lvl="1" indent="-514350">
              <a:lnSpc>
                <a:spcPct val="120000"/>
              </a:lnSpc>
              <a:spcBef>
                <a:spcPts val="0"/>
              </a:spcBef>
              <a:spcAft>
                <a:spcPts val="600"/>
              </a:spcAft>
              <a:buFont typeface="+mj-lt"/>
              <a:buAutoNum type="arabicPeriod"/>
            </a:pPr>
            <a:r>
              <a:rPr lang="en-US" sz="2500" dirty="0" smtClean="0">
                <a:ea typeface="ＭＳ Ｐゴシック" charset="-128"/>
              </a:rPr>
              <a:t>Social theories/conceptual arguments from text, readings, articles</a:t>
            </a:r>
          </a:p>
          <a:p>
            <a:pPr marL="925830" lvl="1" indent="-514350">
              <a:lnSpc>
                <a:spcPct val="120000"/>
              </a:lnSpc>
              <a:spcBef>
                <a:spcPts val="0"/>
              </a:spcBef>
              <a:spcAft>
                <a:spcPts val="600"/>
              </a:spcAft>
              <a:buFont typeface="+mj-lt"/>
              <a:buAutoNum type="arabicPeriod"/>
            </a:pPr>
            <a:r>
              <a:rPr lang="en-US" sz="2500" dirty="0" smtClean="0">
                <a:ea typeface="ＭＳ Ｐゴシック" charset="-128"/>
              </a:rPr>
              <a:t>Secondary data (statistics, etc.)</a:t>
            </a:r>
            <a:endParaRPr lang="en-US" sz="2500" dirty="0" smtClean="0">
              <a:ea typeface="ＭＳ Ｐゴシック" charset="-128"/>
            </a:endParaRPr>
          </a:p>
          <a:p>
            <a:pPr marL="633222" indent="-514350">
              <a:lnSpc>
                <a:spcPct val="120000"/>
              </a:lnSpc>
              <a:spcBef>
                <a:spcPts val="1800"/>
              </a:spcBef>
              <a:spcAft>
                <a:spcPts val="1800"/>
              </a:spcAft>
              <a:buFont typeface="+mj-lt"/>
              <a:buAutoNum type="arabicPeriod"/>
            </a:pPr>
            <a:r>
              <a:rPr lang="en-US" sz="2900" dirty="0" smtClean="0">
                <a:ea typeface="ＭＳ Ｐゴシック" charset="-128"/>
              </a:rPr>
              <a:t>Explain what your product will be.  What will you create?  Why is this an appropriate product? </a:t>
            </a:r>
            <a:endParaRPr lang="en-US" sz="2900" dirty="0" smtClean="0">
              <a:ea typeface="ＭＳ Ｐゴシック" charset="-128"/>
            </a:endParaRPr>
          </a:p>
          <a:p>
            <a:pPr marL="118872" indent="0" algn="just">
              <a:lnSpc>
                <a:spcPct val="120000"/>
              </a:lnSpc>
              <a:spcAft>
                <a:spcPts val="1800"/>
              </a:spcAft>
              <a:buNone/>
            </a:pPr>
            <a:r>
              <a:rPr lang="en-US" sz="2900" b="1" dirty="0" smtClean="0">
                <a:ea typeface="ＭＳ Ｐゴシック" charset="-128"/>
              </a:rPr>
              <a:t>	</a:t>
            </a:r>
            <a:r>
              <a:rPr lang="en-US" sz="3600" b="1" dirty="0" smtClean="0">
                <a:solidFill>
                  <a:schemeClr val="accent1">
                    <a:lumMod val="75000"/>
                  </a:schemeClr>
                </a:solidFill>
                <a:ea typeface="ＭＳ Ｐゴシック" charset="-128"/>
              </a:rPr>
              <a:t>Outline Due by Noon on Halloween.  Email.</a:t>
            </a:r>
            <a:endParaRPr lang="en-US" sz="3600" b="1" dirty="0" smtClean="0">
              <a:solidFill>
                <a:schemeClr val="accent1">
                  <a:lumMod val="75000"/>
                </a:schemeClr>
              </a:solidFill>
              <a:ea typeface="ＭＳ Ｐゴシック" charset="-128"/>
            </a:endParaRPr>
          </a:p>
        </p:txBody>
      </p:sp>
      <p:sp>
        <p:nvSpPr>
          <p:cNvPr id="6" name="Title 5"/>
          <p:cNvSpPr>
            <a:spLocks noGrp="1"/>
          </p:cNvSpPr>
          <p:nvPr>
            <p:ph type="title"/>
          </p:nvPr>
        </p:nvSpPr>
        <p:spPr/>
        <p:txBody>
          <a:bodyPr>
            <a:normAutofit/>
          </a:bodyPr>
          <a:lstStyle/>
          <a:p>
            <a:r>
              <a:rPr lang="en-US" dirty="0" smtClean="0"/>
              <a:t>Group Project Outline</a:t>
            </a:r>
            <a:endParaRPr lang="en-US" dirty="0"/>
          </a:p>
        </p:txBody>
      </p:sp>
    </p:spTree>
    <p:extLst>
      <p:ext uri="{BB962C8B-B14F-4D97-AF65-F5344CB8AC3E}">
        <p14:creationId xmlns:p14="http://schemas.microsoft.com/office/powerpoint/2010/main" val="1166350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Give minority groups preference in hiring, admissions, scholarships, etc.</a:t>
            </a:r>
          </a:p>
          <a:p>
            <a:pPr lvl="0">
              <a:spcBef>
                <a:spcPts val="1200"/>
              </a:spcBef>
            </a:pPr>
            <a:r>
              <a:rPr lang="en-US" dirty="0" smtClean="0"/>
              <a:t>Should preference policies be given to accomplish diversity?</a:t>
            </a:r>
          </a:p>
          <a:p>
            <a:pPr lvl="1">
              <a:spcBef>
                <a:spcPts val="1200"/>
              </a:spcBef>
            </a:pPr>
            <a:r>
              <a:rPr lang="en-US" dirty="0" smtClean="0"/>
              <a:t>University of Michigan Debate</a:t>
            </a:r>
          </a:p>
          <a:p>
            <a:pPr lvl="0">
              <a:spcBef>
                <a:spcPts val="1200"/>
              </a:spcBef>
            </a:pPr>
            <a:r>
              <a:rPr lang="en-US" dirty="0" smtClean="0"/>
              <a:t>How does this extend to other circumstances beyond admissions to U of MI?</a:t>
            </a:r>
            <a:endParaRPr lang="en-US" dirty="0" smtClean="0"/>
          </a:p>
          <a:p>
            <a:pPr lvl="0">
              <a:spcBef>
                <a:spcPts val="1200"/>
              </a:spcBef>
            </a:pPr>
            <a:endParaRPr lang="en-US" dirty="0" smtClean="0"/>
          </a:p>
        </p:txBody>
      </p:sp>
      <p:sp>
        <p:nvSpPr>
          <p:cNvPr id="6" name="Title 5"/>
          <p:cNvSpPr>
            <a:spLocks noGrp="1"/>
          </p:cNvSpPr>
          <p:nvPr>
            <p:ph type="title"/>
          </p:nvPr>
        </p:nvSpPr>
        <p:spPr/>
        <p:txBody>
          <a:bodyPr>
            <a:normAutofit/>
          </a:bodyPr>
          <a:lstStyle/>
          <a:p>
            <a:r>
              <a:rPr lang="en-US" dirty="0" smtClean="0"/>
              <a:t>Preference Policies</a:t>
            </a:r>
            <a:endParaRPr lang="en-US" dirty="0"/>
          </a:p>
        </p:txBody>
      </p:sp>
    </p:spTree>
    <p:extLst>
      <p:ext uri="{BB962C8B-B14F-4D97-AF65-F5344CB8AC3E}">
        <p14:creationId xmlns:p14="http://schemas.microsoft.com/office/powerpoint/2010/main" val="2954618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dirty="0">
                <a:hlinkClick r:id="rId3"/>
              </a:rPr>
              <a:t>http://www.npr.org/news/specials/michigan</a:t>
            </a:r>
            <a:r>
              <a:rPr lang="en-US" dirty="0" smtClean="0">
                <a:hlinkClick r:id="rId3"/>
              </a:rPr>
              <a:t>/</a:t>
            </a:r>
            <a:endParaRPr lang="en-US" dirty="0" smtClean="0"/>
          </a:p>
          <a:p>
            <a:pPr marL="118872" indent="0">
              <a:buNone/>
            </a:pPr>
            <a:endParaRPr lang="en-US" dirty="0" smtClean="0"/>
          </a:p>
          <a:p>
            <a:pPr marL="118872" indent="0">
              <a:buNone/>
            </a:pPr>
            <a:r>
              <a:rPr lang="en-US" dirty="0" smtClean="0"/>
              <a:t>Divide into two sides for debate</a:t>
            </a:r>
          </a:p>
          <a:p>
            <a:pPr marL="118872" indent="0">
              <a:buNone/>
            </a:pPr>
            <a:endParaRPr lang="en-US" dirty="0"/>
          </a:p>
          <a:p>
            <a:pPr marL="118872" indent="0">
              <a:buNone/>
            </a:pPr>
            <a:r>
              <a:rPr lang="en-US" dirty="0" smtClean="0"/>
              <a:t>Lay out the evidence</a:t>
            </a:r>
          </a:p>
          <a:p>
            <a:pPr marL="118872" indent="0">
              <a:buNone/>
            </a:pPr>
            <a:endParaRPr lang="en-US" dirty="0" smtClean="0"/>
          </a:p>
          <a:p>
            <a:pPr marL="118872" indent="0">
              <a:buNone/>
            </a:pPr>
            <a:r>
              <a:rPr lang="en-US" dirty="0" smtClean="0"/>
              <a:t>Present arguments</a:t>
            </a:r>
          </a:p>
          <a:p>
            <a:pPr marL="118872" indent="0">
              <a:buNone/>
            </a:pPr>
            <a:endParaRPr lang="en-US" dirty="0" smtClean="0"/>
          </a:p>
          <a:p>
            <a:pPr marL="118872" indent="0">
              <a:buNone/>
            </a:pPr>
            <a:r>
              <a:rPr lang="en-US" dirty="0" smtClean="0"/>
              <a:t>How does this extend to other circumstances beyond admissions to U of MI?</a:t>
            </a:r>
            <a:endParaRPr lang="en-US" dirty="0"/>
          </a:p>
          <a:p>
            <a:pPr marL="118872" indent="0">
              <a:buNone/>
            </a:pPr>
            <a:endParaRPr lang="en-US" dirty="0" smtClean="0"/>
          </a:p>
        </p:txBody>
      </p:sp>
      <p:sp>
        <p:nvSpPr>
          <p:cNvPr id="6" name="Title 5"/>
          <p:cNvSpPr>
            <a:spLocks noGrp="1"/>
          </p:cNvSpPr>
          <p:nvPr>
            <p:ph type="title"/>
          </p:nvPr>
        </p:nvSpPr>
        <p:spPr/>
        <p:txBody>
          <a:bodyPr>
            <a:normAutofit/>
          </a:bodyPr>
          <a:lstStyle/>
          <a:p>
            <a:r>
              <a:rPr lang="en-US" dirty="0" smtClean="0"/>
              <a:t>Michigan Affirmative Action Suit</a:t>
            </a:r>
            <a:endParaRPr lang="en-US" dirty="0"/>
          </a:p>
        </p:txBody>
      </p:sp>
    </p:spTree>
    <p:extLst>
      <p:ext uri="{BB962C8B-B14F-4D97-AF65-F5344CB8AC3E}">
        <p14:creationId xmlns:p14="http://schemas.microsoft.com/office/powerpoint/2010/main" val="184156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fade">
                                      <p:cBhvr>
                                        <p:cTn id="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2895600"/>
          </a:xfrm>
        </p:spPr>
        <p:txBody>
          <a:bodyPr>
            <a:normAutofit/>
          </a:bodyPr>
          <a:lstStyle/>
          <a:p>
            <a:pPr>
              <a:spcBef>
                <a:spcPts val="1800"/>
              </a:spcBef>
            </a:pPr>
            <a:r>
              <a:rPr lang="en-US" dirty="0" smtClean="0">
                <a:solidFill>
                  <a:schemeClr val="accent1"/>
                </a:solidFill>
              </a:rPr>
              <a:t>“We” vs. “They” </a:t>
            </a:r>
            <a:br>
              <a:rPr lang="en-US" dirty="0" smtClean="0">
                <a:solidFill>
                  <a:schemeClr val="accent1"/>
                </a:solidFill>
              </a:rPr>
            </a:br>
            <a:r>
              <a:rPr lang="en-US" dirty="0" smtClean="0">
                <a:solidFill>
                  <a:schemeClr val="accent1"/>
                </a:solidFill>
              </a:rPr>
              <a:t>A Discussion of </a:t>
            </a:r>
            <a:r>
              <a:rPr lang="en-US" dirty="0" smtClean="0">
                <a:solidFill>
                  <a:schemeClr val="accent1"/>
                </a:solidFill>
              </a:rPr>
              <a:t>Race Continued</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Oct </a:t>
            </a:r>
            <a:r>
              <a:rPr lang="en-US" sz="3200" dirty="0" smtClean="0">
                <a:solidFill>
                  <a:schemeClr val="tx1"/>
                </a:solidFill>
              </a:rPr>
              <a:t>25, </a:t>
            </a:r>
            <a:r>
              <a:rPr lang="en-US" sz="3200" dirty="0" smtClean="0">
                <a:solidFill>
                  <a:schemeClr val="tx1"/>
                </a:solidFill>
              </a:rPr>
              <a:t>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smtClean="0"/>
              <a:t>Race </a:t>
            </a:r>
            <a:r>
              <a:rPr lang="en-US" dirty="0" smtClean="0"/>
              <a:t>is NOT a real biological difference</a:t>
            </a:r>
          </a:p>
          <a:p>
            <a:pPr lvl="0">
              <a:lnSpc>
                <a:spcPct val="110000"/>
              </a:lnSpc>
            </a:pPr>
            <a:r>
              <a:rPr lang="en-US" dirty="0" smtClean="0"/>
              <a:t>Race IS important as an idea and has important consequences</a:t>
            </a:r>
          </a:p>
          <a:p>
            <a:pPr lvl="1">
              <a:lnSpc>
                <a:spcPct val="110000"/>
              </a:lnSpc>
            </a:pPr>
            <a:r>
              <a:rPr lang="en-US" dirty="0" smtClean="0"/>
              <a:t>Stereotypes affect how we interact and our life chances</a:t>
            </a:r>
          </a:p>
          <a:p>
            <a:pPr lvl="1">
              <a:lnSpc>
                <a:spcPct val="110000"/>
              </a:lnSpc>
            </a:pPr>
            <a:r>
              <a:rPr lang="en-US" dirty="0" smtClean="0"/>
              <a:t>White stereotypes</a:t>
            </a:r>
            <a:endParaRPr lang="en-US" dirty="0" smtClean="0"/>
          </a:p>
          <a:p>
            <a:pPr lvl="0">
              <a:lnSpc>
                <a:spcPct val="110000"/>
              </a:lnSpc>
            </a:pPr>
            <a:endParaRPr lang="en-US" dirty="0" smtClean="0"/>
          </a:p>
          <a:p>
            <a:pPr lvl="0">
              <a:lnSpc>
                <a:spcPct val="110000"/>
              </a:lnSpc>
            </a:pPr>
            <a:endParaRPr lang="en-US" dirty="0" smtClean="0"/>
          </a:p>
          <a:p>
            <a:pPr lvl="0">
              <a:lnSpc>
                <a:spcPct val="110000"/>
              </a:lnSpc>
            </a:pPr>
            <a:endParaRPr lang="en-US" dirty="0"/>
          </a:p>
        </p:txBody>
      </p:sp>
      <p:sp>
        <p:nvSpPr>
          <p:cNvPr id="6" name="Title 5"/>
          <p:cNvSpPr>
            <a:spLocks noGrp="1"/>
          </p:cNvSpPr>
          <p:nvPr>
            <p:ph type="title"/>
          </p:nvPr>
        </p:nvSpPr>
        <p:spPr/>
        <p:txBody>
          <a:bodyPr>
            <a:normAutofit/>
          </a:bodyPr>
          <a:lstStyle/>
          <a:p>
            <a:r>
              <a:rPr lang="en-US" dirty="0" smtClean="0"/>
              <a:t>Summary</a:t>
            </a:r>
            <a:endParaRPr lang="en-US" dirty="0"/>
          </a:p>
        </p:txBody>
      </p:sp>
    </p:spTree>
    <p:extLst>
      <p:ext uri="{BB962C8B-B14F-4D97-AF65-F5344CB8AC3E}">
        <p14:creationId xmlns:p14="http://schemas.microsoft.com/office/powerpoint/2010/main" val="1227741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Are you racist?</a:t>
            </a:r>
          </a:p>
          <a:p>
            <a:pPr lvl="1">
              <a:spcBef>
                <a:spcPts val="1200"/>
              </a:spcBef>
            </a:pPr>
            <a:r>
              <a:rPr lang="en-US" dirty="0" smtClean="0"/>
              <a:t>Of course.  We all are.  We were socialized in a racist society and we carry that with us.</a:t>
            </a:r>
          </a:p>
          <a:p>
            <a:pPr lvl="1">
              <a:spcBef>
                <a:spcPts val="1200"/>
              </a:spcBef>
            </a:pPr>
            <a:r>
              <a:rPr lang="en-US" dirty="0" smtClean="0"/>
              <a:t>We CAN fight back against it, but it still there under the covers</a:t>
            </a:r>
          </a:p>
          <a:p>
            <a:pPr lvl="0">
              <a:spcBef>
                <a:spcPts val="1200"/>
              </a:spcBef>
            </a:pPr>
            <a:r>
              <a:rPr lang="en-US" dirty="0" smtClean="0"/>
              <a:t>Racism </a:t>
            </a:r>
            <a:r>
              <a:rPr lang="en-US" dirty="0" smtClean="0"/>
              <a:t>is the </a:t>
            </a:r>
            <a:r>
              <a:rPr lang="en-US" u="sng" dirty="0" smtClean="0"/>
              <a:t>institutional</a:t>
            </a:r>
            <a:r>
              <a:rPr lang="en-US" dirty="0" smtClean="0"/>
              <a:t> arrangement that favors one racial group over another</a:t>
            </a:r>
          </a:p>
          <a:p>
            <a:pPr marL="118872" lvl="0" indent="0">
              <a:spcBef>
                <a:spcPts val="1200"/>
              </a:spcBef>
              <a:buNone/>
            </a:pPr>
            <a:endParaRPr lang="en-US" dirty="0" smtClean="0"/>
          </a:p>
        </p:txBody>
      </p:sp>
      <p:sp>
        <p:nvSpPr>
          <p:cNvPr id="6" name="Title 5"/>
          <p:cNvSpPr>
            <a:spLocks noGrp="1"/>
          </p:cNvSpPr>
          <p:nvPr>
            <p:ph type="title"/>
          </p:nvPr>
        </p:nvSpPr>
        <p:spPr/>
        <p:txBody>
          <a:bodyPr>
            <a:normAutofit/>
          </a:bodyPr>
          <a:lstStyle/>
          <a:p>
            <a:r>
              <a:rPr lang="en-US" dirty="0" smtClean="0"/>
              <a:t>Racism </a:t>
            </a:r>
            <a:r>
              <a:rPr lang="en-US" dirty="0" smtClean="0"/>
              <a:t>is real</a:t>
            </a:r>
            <a:endParaRPr lang="en-US" dirty="0"/>
          </a:p>
        </p:txBody>
      </p:sp>
    </p:spTree>
    <p:extLst>
      <p:ext uri="{BB962C8B-B14F-4D97-AF65-F5344CB8AC3E}">
        <p14:creationId xmlns:p14="http://schemas.microsoft.com/office/powerpoint/2010/main" val="235259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a:hlinkClick r:id="rId3"/>
              </a:rPr>
              <a:t>http://</a:t>
            </a:r>
            <a:r>
              <a:rPr lang="en-US" dirty="0" smtClean="0">
                <a:hlinkClick r:id="rId3"/>
              </a:rPr>
              <a:t>www.youtube.com/watch?feature=player_embedded&amp;v=4UZS8Wb4S5k</a:t>
            </a:r>
            <a:endParaRPr lang="en-US" dirty="0" smtClean="0"/>
          </a:p>
          <a:p>
            <a:pPr>
              <a:spcBef>
                <a:spcPts val="1200"/>
              </a:spcBef>
            </a:pPr>
            <a:endParaRPr lang="en-US" dirty="0" smtClean="0"/>
          </a:p>
          <a:p>
            <a:pPr lvl="0">
              <a:spcBef>
                <a:spcPts val="1200"/>
              </a:spcBef>
            </a:pPr>
            <a:r>
              <a:rPr lang="en-US" dirty="0" smtClean="0"/>
              <a:t>Needed justification for inequality</a:t>
            </a:r>
          </a:p>
          <a:p>
            <a:pPr lvl="0">
              <a:spcBef>
                <a:spcPts val="1200"/>
              </a:spcBef>
            </a:pPr>
            <a:r>
              <a:rPr lang="en-US" dirty="0" smtClean="0"/>
              <a:t>Science played a big role</a:t>
            </a:r>
          </a:p>
          <a:p>
            <a:pPr lvl="0">
              <a:spcBef>
                <a:spcPts val="1200"/>
              </a:spcBef>
            </a:pPr>
            <a:r>
              <a:rPr lang="en-US" dirty="0" smtClean="0"/>
              <a:t>People in power benefitted</a:t>
            </a:r>
          </a:p>
          <a:p>
            <a:pPr marL="118872" lvl="0" indent="0">
              <a:spcBef>
                <a:spcPts val="1200"/>
              </a:spcBef>
              <a:buNone/>
            </a:pPr>
            <a:endParaRPr lang="en-US" dirty="0" smtClean="0"/>
          </a:p>
        </p:txBody>
      </p:sp>
      <p:sp>
        <p:nvSpPr>
          <p:cNvPr id="6" name="Title 5"/>
          <p:cNvSpPr>
            <a:spLocks noGrp="1"/>
          </p:cNvSpPr>
          <p:nvPr>
            <p:ph type="title"/>
          </p:nvPr>
        </p:nvSpPr>
        <p:spPr/>
        <p:txBody>
          <a:bodyPr>
            <a:normAutofit/>
          </a:bodyPr>
          <a:lstStyle/>
          <a:p>
            <a:r>
              <a:rPr lang="en-US" dirty="0" smtClean="0"/>
              <a:t>So, how did it become real?</a:t>
            </a:r>
            <a:endParaRPr lang="en-US" dirty="0"/>
          </a:p>
        </p:txBody>
      </p:sp>
    </p:spTree>
    <p:extLst>
      <p:ext uri="{BB962C8B-B14F-4D97-AF65-F5344CB8AC3E}">
        <p14:creationId xmlns:p14="http://schemas.microsoft.com/office/powerpoint/2010/main" val="314800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a:hlinkClick r:id="rId3"/>
              </a:rPr>
              <a:t>http://</a:t>
            </a:r>
            <a:r>
              <a:rPr lang="en-US" dirty="0" smtClean="0">
                <a:hlinkClick r:id="rId3"/>
              </a:rPr>
              <a:t>www.pbs.org/race/005_MeMyRaceAndI/005_01-slideshow.htm</a:t>
            </a:r>
            <a:endParaRPr lang="en-US" dirty="0" smtClean="0"/>
          </a:p>
          <a:p>
            <a:pPr>
              <a:spcBef>
                <a:spcPts val="1200"/>
              </a:spcBef>
            </a:pPr>
            <a:r>
              <a:rPr lang="en-US" dirty="0">
                <a:hlinkClick r:id="rId4"/>
              </a:rPr>
              <a:t>http://</a:t>
            </a:r>
            <a:r>
              <a:rPr lang="en-US" dirty="0" smtClean="0">
                <a:hlinkClick r:id="rId4"/>
              </a:rPr>
              <a:t>www.pbs.org/race/006_WhereRaceLives/006_02-taleoftwo.htm</a:t>
            </a:r>
            <a:endParaRPr lang="en-US" dirty="0" smtClean="0"/>
          </a:p>
          <a:p>
            <a:pPr>
              <a:spcBef>
                <a:spcPts val="1200"/>
              </a:spcBef>
            </a:pPr>
            <a:r>
              <a:rPr lang="en-US" dirty="0" smtClean="0"/>
              <a:t>Huge outcome inequalities by race/ethnicity around the world and in the US</a:t>
            </a:r>
            <a:endParaRPr lang="en-US" dirty="0"/>
          </a:p>
          <a:p>
            <a:pPr lvl="0">
              <a:spcBef>
                <a:spcPts val="1200"/>
              </a:spcBef>
            </a:pPr>
            <a:endParaRPr lang="en-US" dirty="0" smtClean="0"/>
          </a:p>
          <a:p>
            <a:pPr lvl="0">
              <a:spcBef>
                <a:spcPts val="1200"/>
              </a:spcBef>
            </a:pPr>
            <a:endParaRPr lang="en-US" dirty="0" smtClean="0"/>
          </a:p>
          <a:p>
            <a:pPr lvl="0">
              <a:spcBef>
                <a:spcPts val="1200"/>
              </a:spcBef>
            </a:pPr>
            <a:endParaRPr lang="en-US" dirty="0" smtClean="0"/>
          </a:p>
        </p:txBody>
      </p:sp>
      <p:sp>
        <p:nvSpPr>
          <p:cNvPr id="6" name="Title 5"/>
          <p:cNvSpPr>
            <a:spLocks noGrp="1"/>
          </p:cNvSpPr>
          <p:nvPr>
            <p:ph type="title"/>
          </p:nvPr>
        </p:nvSpPr>
        <p:spPr/>
        <p:txBody>
          <a:bodyPr>
            <a:normAutofit fontScale="90000"/>
          </a:bodyPr>
          <a:lstStyle/>
          <a:p>
            <a:r>
              <a:rPr lang="en-US" dirty="0" smtClean="0"/>
              <a:t>How do we know we still have racism?</a:t>
            </a:r>
            <a:endParaRPr lang="en-US" dirty="0"/>
          </a:p>
        </p:txBody>
      </p:sp>
    </p:spTree>
    <p:extLst>
      <p:ext uri="{BB962C8B-B14F-4D97-AF65-F5344CB8AC3E}">
        <p14:creationId xmlns:p14="http://schemas.microsoft.com/office/powerpoint/2010/main" val="1373652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lvl="0" indent="0">
              <a:buClrTx/>
              <a:buSzTx/>
              <a:buNone/>
              <a:defRPr/>
            </a:pPr>
            <a:r>
              <a:rPr lang="en-US" dirty="0">
                <a:hlinkClick r:id="rId3"/>
              </a:rPr>
              <a:t>http://</a:t>
            </a:r>
            <a:r>
              <a:rPr lang="en-US" dirty="0" smtClean="0">
                <a:hlinkClick r:id="rId3"/>
              </a:rPr>
              <a:t>www.youtube.com/watch?v=pAljja0vi2M&amp;feature=related</a:t>
            </a:r>
            <a:endParaRPr lang="en-US" dirty="0" smtClean="0"/>
          </a:p>
          <a:p>
            <a:pPr marL="0" lvl="0" indent="0">
              <a:buClrTx/>
              <a:buSzTx/>
              <a:buNone/>
              <a:defRPr/>
            </a:pPr>
            <a:endParaRPr lang="en-US" dirty="0"/>
          </a:p>
        </p:txBody>
      </p:sp>
      <p:sp>
        <p:nvSpPr>
          <p:cNvPr id="6" name="Title 5"/>
          <p:cNvSpPr>
            <a:spLocks noGrp="1"/>
          </p:cNvSpPr>
          <p:nvPr>
            <p:ph type="title"/>
          </p:nvPr>
        </p:nvSpPr>
        <p:spPr/>
        <p:txBody>
          <a:bodyPr>
            <a:normAutofit fontScale="90000"/>
          </a:bodyPr>
          <a:lstStyle/>
          <a:p>
            <a:r>
              <a:rPr lang="en-US" dirty="0" smtClean="0"/>
              <a:t>White Privilege in a “</a:t>
            </a:r>
            <a:r>
              <a:rPr lang="en-US" dirty="0" err="1" smtClean="0"/>
              <a:t>postracial</a:t>
            </a:r>
            <a:r>
              <a:rPr lang="en-US" dirty="0" smtClean="0"/>
              <a:t>” society</a:t>
            </a:r>
            <a:endParaRPr lang="en-US" dirty="0"/>
          </a:p>
        </p:txBody>
      </p:sp>
    </p:spTree>
    <p:extLst>
      <p:ext uri="{BB962C8B-B14F-4D97-AF65-F5344CB8AC3E}">
        <p14:creationId xmlns:p14="http://schemas.microsoft.com/office/powerpoint/2010/main" val="3916518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So, what can we do about it?</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633584"/>
            <a:ext cx="8966200" cy="192132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2238" y="3352800"/>
            <a:ext cx="4178882" cy="328484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02" y="4114800"/>
            <a:ext cx="4569298" cy="2419040"/>
          </a:xfrm>
          <a:prstGeom prst="rect">
            <a:avLst/>
          </a:prstGeom>
        </p:spPr>
      </p:pic>
    </p:spTree>
    <p:extLst>
      <p:ext uri="{BB962C8B-B14F-4D97-AF65-F5344CB8AC3E}">
        <p14:creationId xmlns:p14="http://schemas.microsoft.com/office/powerpoint/2010/main" val="3847100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410200"/>
          </a:xfrm>
          <a:prstGeom prst="rect">
            <a:avLst/>
          </a:prstGeom>
        </p:spPr>
        <p:txBody>
          <a:bodyPr vert="horz" lIns="54864" tIns="91440" rtlCol="0">
            <a:normAutofit fontScale="700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Non-discrimination </a:t>
            </a:r>
            <a:r>
              <a:rPr lang="en-US" dirty="0" smtClean="0"/>
              <a:t>policies– </a:t>
            </a:r>
            <a:r>
              <a:rPr lang="en-US" dirty="0"/>
              <a:t>Equal Opportunity Laws (http://</a:t>
            </a:r>
            <a:r>
              <a:rPr lang="en-US" dirty="0" smtClean="0"/>
              <a:t>www.eeoc.gov/facts/qanda.html)</a:t>
            </a:r>
            <a:endParaRPr lang="en-US" dirty="0" smtClean="0"/>
          </a:p>
          <a:p>
            <a:pPr lvl="0">
              <a:spcBef>
                <a:spcPts val="1200"/>
              </a:spcBef>
            </a:pPr>
            <a:r>
              <a:rPr lang="en-US" dirty="0" smtClean="0"/>
              <a:t>Affirmative </a:t>
            </a:r>
            <a:r>
              <a:rPr lang="en-US" dirty="0" smtClean="0"/>
              <a:t>Action</a:t>
            </a:r>
          </a:p>
          <a:p>
            <a:pPr lvl="1">
              <a:spcBef>
                <a:spcPts val="1200"/>
              </a:spcBef>
            </a:pPr>
            <a:r>
              <a:rPr lang="en-US" dirty="0" smtClean="0"/>
              <a:t>Positive steps to avoid unintentional </a:t>
            </a:r>
            <a:r>
              <a:rPr lang="en-US" dirty="0" smtClean="0"/>
              <a:t>discrimination</a:t>
            </a:r>
          </a:p>
          <a:p>
            <a:pPr lvl="1">
              <a:spcBef>
                <a:spcPts val="1200"/>
              </a:spcBef>
            </a:pPr>
            <a:r>
              <a:rPr lang="en-US" dirty="0" smtClean="0"/>
              <a:t>Each </a:t>
            </a:r>
            <a:r>
              <a:rPr lang="en-US" dirty="0"/>
              <a:t>Government contractor with 50 or more employees and $50,000 or more in government contracts is required to develop a written affirmative action program (AAP) for each of its establishments. </a:t>
            </a:r>
            <a:endParaRPr lang="en-US" dirty="0" smtClean="0"/>
          </a:p>
          <a:p>
            <a:pPr lvl="1">
              <a:spcBef>
                <a:spcPts val="1200"/>
              </a:spcBef>
            </a:pPr>
            <a:r>
              <a:rPr lang="en-US" dirty="0" smtClean="0"/>
              <a:t>A </a:t>
            </a:r>
            <a:r>
              <a:rPr lang="en-US" dirty="0"/>
              <a:t>written affirmative action program helps the contractor identify and analyze potential problems in the participation and utilization of women and minorities in the contractor's </a:t>
            </a:r>
            <a:r>
              <a:rPr lang="en-US" dirty="0" smtClean="0"/>
              <a:t>workforce.</a:t>
            </a:r>
          </a:p>
          <a:p>
            <a:pPr lvl="1">
              <a:spcBef>
                <a:spcPts val="1200"/>
              </a:spcBef>
            </a:pPr>
            <a:r>
              <a:rPr lang="en-US" dirty="0" smtClean="0"/>
              <a:t>If </a:t>
            </a:r>
            <a:r>
              <a:rPr lang="en-US" dirty="0"/>
              <a:t>there are problems, the contractor will specify in its AAP the specific procedures it will follow and the good faith efforts it will make to provide equal employment </a:t>
            </a:r>
            <a:r>
              <a:rPr lang="en-US" dirty="0" smtClean="0"/>
              <a:t>opportunity.</a:t>
            </a:r>
          </a:p>
          <a:p>
            <a:pPr lvl="1">
              <a:spcBef>
                <a:spcPts val="1200"/>
              </a:spcBef>
            </a:pPr>
            <a:r>
              <a:rPr lang="en-US" dirty="0" smtClean="0"/>
              <a:t>Expanded </a:t>
            </a:r>
            <a:r>
              <a:rPr lang="en-US" dirty="0"/>
              <a:t>efforts in outreach, recruitment, training and other areas are some of the affirmative steps contractors can take to help members of the protected groups compete for jobs on equal footing with other applicants and employees. </a:t>
            </a:r>
          </a:p>
        </p:txBody>
      </p:sp>
      <p:sp>
        <p:nvSpPr>
          <p:cNvPr id="6" name="Title 5"/>
          <p:cNvSpPr>
            <a:spLocks noGrp="1"/>
          </p:cNvSpPr>
          <p:nvPr>
            <p:ph type="title"/>
          </p:nvPr>
        </p:nvSpPr>
        <p:spPr/>
        <p:txBody>
          <a:bodyPr>
            <a:normAutofit/>
          </a:bodyPr>
          <a:lstStyle/>
          <a:p>
            <a:r>
              <a:rPr lang="en-US" dirty="0" smtClean="0"/>
              <a:t>Institutional Change</a:t>
            </a:r>
            <a:endParaRPr lang="en-US" dirty="0"/>
          </a:p>
        </p:txBody>
      </p:sp>
    </p:spTree>
    <p:extLst>
      <p:ext uri="{BB962C8B-B14F-4D97-AF65-F5344CB8AC3E}">
        <p14:creationId xmlns:p14="http://schemas.microsoft.com/office/powerpoint/2010/main" val="32541467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3848</TotalTime>
  <Words>626</Words>
  <Application>Microsoft Office PowerPoint</Application>
  <PresentationFormat>On-screen Show (4:3)</PresentationFormat>
  <Paragraphs>98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Group Project Outline</vt:lpstr>
      <vt:lpstr>“We” vs. “They”  A Discussion of Race Continued   </vt:lpstr>
      <vt:lpstr>Summary</vt:lpstr>
      <vt:lpstr>Racism is real</vt:lpstr>
      <vt:lpstr>So, how did it become real?</vt:lpstr>
      <vt:lpstr>How do we know we still have racism?</vt:lpstr>
      <vt:lpstr>White Privilege in a “postracial” society</vt:lpstr>
      <vt:lpstr>So, what can we do about it?</vt:lpstr>
      <vt:lpstr>Institutional Change</vt:lpstr>
      <vt:lpstr>Preference Policies</vt:lpstr>
      <vt:lpstr>Michigan Affirmative Action Suit</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174</cp:revision>
  <cp:lastPrinted>2012-10-16T14:50:41Z</cp:lastPrinted>
  <dcterms:created xsi:type="dcterms:W3CDTF">2011-09-01T17:28:22Z</dcterms:created>
  <dcterms:modified xsi:type="dcterms:W3CDTF">2012-10-25T14:16:35Z</dcterms:modified>
</cp:coreProperties>
</file>