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332" r:id="rId3"/>
    <p:sldId id="320" r:id="rId4"/>
    <p:sldId id="392" r:id="rId5"/>
    <p:sldId id="391" r:id="rId6"/>
    <p:sldId id="382" r:id="rId7"/>
    <p:sldId id="395" r:id="rId8"/>
    <p:sldId id="397" r:id="rId9"/>
    <p:sldId id="381" r:id="rId10"/>
    <p:sldId id="393" r:id="rId11"/>
    <p:sldId id="394" r:id="rId12"/>
    <p:sldId id="362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8484" autoAdjust="0"/>
  </p:normalViewPr>
  <p:slideViewPr>
    <p:cSldViewPr>
      <p:cViewPr varScale="1">
        <p:scale>
          <a:sx n="50" d="100"/>
          <a:sy n="50" d="100"/>
        </p:scale>
        <p:origin x="-238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E7EFEC41-7E2B-451B-90E6-F88BF679F85B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34C5D96-9485-4B61-BFD3-8F24C0D98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360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5AhU12zC8fc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http://www.youtube.com/watch?v=5AhU12zC8fc</a:t>
            </a:r>
            <a:endParaRPr lang="en-US" dirty="0" smtClean="0"/>
          </a:p>
          <a:p>
            <a:endParaRPr lang="en-US" dirty="0" smtClean="0"/>
          </a:p>
          <a:p>
            <a:r>
              <a:rPr lang="en-US" baseline="0" dirty="0" smtClean="0"/>
              <a:t>I enjoy being a girl, sort of:</a:t>
            </a:r>
          </a:p>
          <a:p>
            <a:r>
              <a:rPr lang="en-US" baseline="0" dirty="0" smtClean="0"/>
              <a:t>http://www.thisamericanlife.org/radio-archives/episode/99/i-enjoy-being-a-girl-sort-of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NOTE:  I got through first 12 slides and exercise.  I’m not sure I would do the fatty suit recording again.  The Tom Boys one might be better.</a:t>
            </a:r>
          </a:p>
          <a:p>
            <a:r>
              <a:rPr lang="en-US" baseline="0" dirty="0" smtClean="0"/>
              <a:t>http://www.thisamericanlife.org/radio-archives/episode/374/somewhere-out-there?act=2#play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586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Have students write words on board as they listen/watch video about reversed gender roles. </a:t>
            </a:r>
          </a:p>
          <a:p>
            <a:r>
              <a:rPr lang="en-US" baseline="0" dirty="0" smtClean="0"/>
              <a:t>Then, as a group, place the words into their categories (sex, gender, or sexuality and male/female connotations)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are grouped by sex at micro-</a:t>
            </a:r>
            <a:r>
              <a:rPr lang="en-US" dirty="0" err="1" smtClean="0"/>
              <a:t>meso</a:t>
            </a:r>
            <a:r>
              <a:rPr lang="en-US" dirty="0" smtClean="0"/>
              <a:t>-macro</a:t>
            </a:r>
            <a:r>
              <a:rPr lang="en-US" baseline="0" dirty="0" smtClean="0"/>
              <a:t> levels from the moment we are born.  Society tells us that sex (and so gender) is important.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Get a picture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Ideas about masculinity</a:t>
            </a:r>
            <a:r>
              <a:rPr lang="en-US" baseline="0" dirty="0" smtClean="0"/>
              <a:t> may increase males likelihood of committing suicide</a:t>
            </a:r>
            <a:endParaRPr lang="en-US" dirty="0" smtClean="0"/>
          </a:p>
          <a:p>
            <a:r>
              <a:rPr lang="en-US" dirty="0" smtClean="0"/>
              <a:t>Fatty</a:t>
            </a:r>
            <a:r>
              <a:rPr lang="en-US" baseline="0" dirty="0" smtClean="0"/>
              <a:t> Suit? Or Tom Boys?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Story about </a:t>
            </a:r>
            <a:r>
              <a:rPr lang="en-US" baseline="0" dirty="0" err="1" smtClean="0"/>
              <a:t>Samer’s</a:t>
            </a:r>
            <a:r>
              <a:rPr lang="en-US" baseline="0" dirty="0" smtClean="0"/>
              <a:t> comment to me about only working with me because “young attractive female”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are some of the issues?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DDD81A9-42F1-499A-87B4-E1CF7BE67E19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DDD81A9-42F1-499A-87B4-E1CF7BE67E19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838200"/>
            <a:ext cx="8382000" cy="28956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 smtClean="0">
                <a:solidFill>
                  <a:schemeClr val="accent1"/>
                </a:solidFill>
              </a:rPr>
              <a:t>Gender &amp; Sexuality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1100" dirty="0" smtClean="0">
                <a:solidFill>
                  <a:schemeClr val="tx1"/>
                </a:solidFill>
              </a:rPr>
              <a:t/>
            </a:r>
            <a:br>
              <a:rPr lang="en-US" sz="1100" dirty="0" smtClean="0">
                <a:solidFill>
                  <a:schemeClr val="tx1"/>
                </a:solidFill>
              </a:rPr>
            </a:br>
            <a:r>
              <a:rPr lang="en-US" sz="1100" dirty="0">
                <a:solidFill>
                  <a:schemeClr val="tx1"/>
                </a:solidFill>
              </a:rPr>
              <a:t/>
            </a:r>
            <a:br>
              <a:rPr lang="en-US" sz="1100" dirty="0">
                <a:solidFill>
                  <a:schemeClr val="tx1"/>
                </a:solidFill>
              </a:rPr>
            </a:b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352800"/>
            <a:ext cx="8077200" cy="1423416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Oct 30,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Gender Stratification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28600" y="1752600"/>
            <a:ext cx="8763000" cy="5105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spcBef>
                <a:spcPts val="1200"/>
              </a:spcBef>
            </a:pPr>
            <a:r>
              <a:rPr lang="en-US" dirty="0" smtClean="0"/>
              <a:t>Well, in the US anyway?</a:t>
            </a:r>
          </a:p>
          <a:p>
            <a:pPr marL="118872" lvl="0" indent="0">
              <a:spcBef>
                <a:spcPts val="1200"/>
              </a:spcBef>
              <a:buNone/>
            </a:pP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505200"/>
            <a:ext cx="8077200" cy="2883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72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28600" y="228600"/>
            <a:ext cx="8763000" cy="6629400"/>
          </a:xfrm>
          <a:prstGeom prst="rect">
            <a:avLst/>
          </a:prstGeom>
        </p:spPr>
        <p:txBody>
          <a:bodyPr vert="horz" lIns="54864" tIns="91440" rtlCol="0">
            <a:normAutofit lnSpcReduction="1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spcBef>
                <a:spcPts val="1200"/>
              </a:spcBef>
            </a:pPr>
            <a:r>
              <a:rPr lang="en-US" dirty="0" smtClean="0"/>
              <a:t>As of 2011, the number of women in US senate is at an all-time high, with 17 of 100 senators.</a:t>
            </a:r>
          </a:p>
          <a:p>
            <a:pPr lvl="0">
              <a:spcBef>
                <a:spcPts val="1200"/>
              </a:spcBef>
            </a:pPr>
            <a:r>
              <a:rPr lang="en-US" dirty="0" smtClean="0"/>
              <a:t>In terms of % of women in national governments, US ranks 90</a:t>
            </a:r>
            <a:r>
              <a:rPr lang="en-US" baseline="30000" dirty="0" smtClean="0"/>
              <a:t>th</a:t>
            </a:r>
            <a:r>
              <a:rPr lang="en-US" dirty="0" smtClean="0"/>
              <a:t> in the world, with 16.7%)</a:t>
            </a:r>
          </a:p>
          <a:p>
            <a:pPr lvl="0">
              <a:spcBef>
                <a:spcPts val="1200"/>
              </a:spcBef>
            </a:pPr>
            <a:r>
              <a:rPr lang="en-US" dirty="0" smtClean="0"/>
              <a:t>Behind: 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1- Rwanda (56%)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3- Sweden (45%)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4- South Africa (44.5%)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12- Costa Rica (38.6%)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20- Nepal (33.2%)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60- China (21.3%)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 marL="118872" lvl="0" indent="0">
              <a:spcBef>
                <a:spcPts val="120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588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But we don’t feel so prejudiced…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28600" y="1752600"/>
            <a:ext cx="8763000" cy="5105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spcBef>
                <a:spcPts val="1200"/>
              </a:spcBef>
            </a:pPr>
            <a:r>
              <a:rPr lang="en-US" dirty="0" smtClean="0"/>
              <a:t>So why would this be the case?</a:t>
            </a:r>
          </a:p>
          <a:p>
            <a:pPr lvl="0">
              <a:spcBef>
                <a:spcPts val="1200"/>
              </a:spcBef>
            </a:pPr>
            <a:r>
              <a:rPr lang="en-US" dirty="0" smtClean="0"/>
              <a:t>Subtle institutionalized sexism</a:t>
            </a:r>
          </a:p>
          <a:p>
            <a:pPr lvl="0">
              <a:spcBef>
                <a:spcPts val="1200"/>
              </a:spcBef>
            </a:pPr>
            <a:r>
              <a:rPr lang="en-US" dirty="0" smtClean="0"/>
              <a:t>Inequality between the sexes is separate from any form of personal prejudice or animosity toward women</a:t>
            </a:r>
          </a:p>
          <a:p>
            <a:pPr lvl="0">
              <a:spcBef>
                <a:spcPts val="1200"/>
              </a:spcBef>
            </a:pPr>
            <a:r>
              <a:rPr lang="en-US" dirty="0" smtClean="0"/>
              <a:t>Exercise</a:t>
            </a:r>
          </a:p>
          <a:p>
            <a:pPr marL="118872" lvl="0" indent="0">
              <a:spcBef>
                <a:spcPts val="120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651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600200"/>
            <a:ext cx="8763000" cy="52578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lnSpc>
                <a:spcPct val="110000"/>
              </a:lnSpc>
            </a:pPr>
            <a:r>
              <a:rPr lang="en-US" dirty="0" smtClean="0"/>
              <a:t>Words that say something about male or female on the board</a:t>
            </a:r>
          </a:p>
          <a:p>
            <a:pPr lvl="0">
              <a:lnSpc>
                <a:spcPct val="110000"/>
              </a:lnSpc>
            </a:pPr>
            <a:endParaRPr lang="en-US" dirty="0" smtClean="0"/>
          </a:p>
          <a:p>
            <a:pPr lvl="0">
              <a:lnSpc>
                <a:spcPct val="110000"/>
              </a:lnSpc>
            </a:pPr>
            <a:endParaRPr lang="en-US" dirty="0" smtClean="0"/>
          </a:p>
          <a:p>
            <a:pPr lvl="0">
              <a:lnSpc>
                <a:spcPct val="110000"/>
              </a:lnSpc>
            </a:pP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Sex, Gender, &amp; Sexuality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74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228600" y="180022"/>
            <a:ext cx="8229600" cy="1252538"/>
          </a:xfrm>
        </p:spPr>
        <p:txBody>
          <a:bodyPr>
            <a:normAutofit/>
          </a:bodyPr>
          <a:lstStyle/>
          <a:p>
            <a:r>
              <a:rPr lang="en-US" i="1" dirty="0" smtClean="0"/>
              <a:t>It’s a Girl!</a:t>
            </a:r>
            <a:endParaRPr lang="en-US" i="1" dirty="0"/>
          </a:p>
        </p:txBody>
      </p:sp>
      <p:pic>
        <p:nvPicPr>
          <p:cNvPr id="1028" name="Picture 4" descr="http://img0.etsystatic.com/000/0/5283948/il_fullxfull.23636502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40" y="1447800"/>
            <a:ext cx="7886698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259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09600" y="2362200"/>
            <a:ext cx="8229600" cy="1252538"/>
          </a:xfrm>
        </p:spPr>
        <p:txBody>
          <a:bodyPr>
            <a:normAutofit/>
          </a:bodyPr>
          <a:lstStyle/>
          <a:p>
            <a:pPr algn="ctr"/>
            <a:r>
              <a:rPr lang="en-US" i="1" dirty="0" smtClean="0"/>
              <a:t>The Rickie &amp; </a:t>
            </a:r>
            <a:r>
              <a:rPr lang="en-US" i="1" dirty="0" err="1" smtClean="0"/>
              <a:t>Kathe</a:t>
            </a:r>
            <a:r>
              <a:rPr lang="en-US" i="1" dirty="0" smtClean="0"/>
              <a:t> Story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5912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752600"/>
            <a:ext cx="8763000" cy="5105400"/>
          </a:xfrm>
          <a:prstGeom prst="rect">
            <a:avLst/>
          </a:prstGeom>
        </p:spPr>
        <p:txBody>
          <a:bodyPr vert="horz" lIns="54864" tIns="91440" rtlCol="0">
            <a:normAutofit fontScale="925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spcBef>
                <a:spcPts val="1200"/>
              </a:spcBef>
            </a:pPr>
            <a:r>
              <a:rPr lang="en-US" dirty="0" smtClean="0"/>
              <a:t>Which of your personality traits, behaviors, and beliefs do you consider “masculine”?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How did you learn that those are considered </a:t>
            </a:r>
            <a:r>
              <a:rPr lang="en-US" dirty="0" err="1" smtClean="0"/>
              <a:t>masuline</a:t>
            </a:r>
            <a:r>
              <a:rPr lang="en-US" dirty="0" smtClean="0"/>
              <a:t> characteristics?</a:t>
            </a:r>
          </a:p>
          <a:p>
            <a:pPr>
              <a:spcBef>
                <a:spcPts val="1200"/>
              </a:spcBef>
            </a:pPr>
            <a:r>
              <a:rPr lang="en-US" dirty="0"/>
              <a:t>Which of your personality traits, behaviors, and beliefs do you consider </a:t>
            </a:r>
            <a:r>
              <a:rPr lang="en-US" dirty="0" smtClean="0"/>
              <a:t>“feminine”?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How did you learn that those are considered </a:t>
            </a:r>
            <a:r>
              <a:rPr lang="en-US" dirty="0" smtClean="0"/>
              <a:t>feminine </a:t>
            </a:r>
            <a:r>
              <a:rPr lang="en-US" dirty="0"/>
              <a:t>characteristics?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Of those traits/beliefs/behaviors, which were you born with?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Of those traits/beliefs/behaviors, which </a:t>
            </a:r>
            <a:r>
              <a:rPr lang="en-US" dirty="0" smtClean="0"/>
              <a:t>did you learn? How did you learn them?</a:t>
            </a:r>
            <a:endParaRPr lang="en-US" dirty="0"/>
          </a:p>
          <a:p>
            <a:pPr marL="118872" lvl="0" indent="0">
              <a:spcBef>
                <a:spcPts val="1200"/>
              </a:spcBef>
              <a:buNone/>
            </a:pPr>
            <a:endParaRPr lang="en-US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did you become gendered?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40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752600"/>
            <a:ext cx="8763000" cy="5105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spcBef>
                <a:spcPts val="1200"/>
              </a:spcBef>
            </a:pPr>
            <a:r>
              <a:rPr lang="en-US" dirty="0" smtClean="0"/>
              <a:t>We are constantly active in creating and re-creating what gender means</a:t>
            </a:r>
          </a:p>
          <a:p>
            <a:pPr lvl="0">
              <a:spcBef>
                <a:spcPts val="1200"/>
              </a:spcBef>
            </a:pPr>
            <a:r>
              <a:rPr lang="en-US" dirty="0" smtClean="0"/>
              <a:t>What are some ways that we </a:t>
            </a:r>
            <a:r>
              <a:rPr lang="en-US" i="1" dirty="0" smtClean="0"/>
              <a:t>do gender?</a:t>
            </a:r>
          </a:p>
          <a:p>
            <a:pPr marL="118872" lvl="0" indent="0">
              <a:spcBef>
                <a:spcPts val="1200"/>
              </a:spcBef>
              <a:buNone/>
            </a:pPr>
            <a:endParaRPr lang="en-US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Doing Gender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0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Gender Roles Matter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28600" y="1752600"/>
            <a:ext cx="8763000" cy="5105400"/>
          </a:xfrm>
          <a:prstGeom prst="rect">
            <a:avLst/>
          </a:prstGeom>
        </p:spPr>
        <p:txBody>
          <a:bodyPr vert="horz" lIns="54864" tIns="91440" rtlCol="0">
            <a:normAutofit lnSpcReduction="1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spcBef>
                <a:spcPts val="1200"/>
              </a:spcBef>
            </a:pPr>
            <a:r>
              <a:rPr lang="en-US" dirty="0" smtClean="0"/>
              <a:t>Because they affect how we live our lives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Males AND Females live consequences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Fatty Suit</a:t>
            </a:r>
          </a:p>
          <a:p>
            <a:pPr lvl="0">
              <a:spcBef>
                <a:spcPts val="1200"/>
              </a:spcBef>
            </a:pPr>
            <a:r>
              <a:rPr lang="en-US" dirty="0" smtClean="0"/>
              <a:t>Micro level– self concept, households and families</a:t>
            </a:r>
          </a:p>
          <a:p>
            <a:pPr lvl="0">
              <a:spcBef>
                <a:spcPts val="1200"/>
              </a:spcBef>
            </a:pPr>
            <a:r>
              <a:rPr lang="en-US" dirty="0" err="1" smtClean="0"/>
              <a:t>Meso</a:t>
            </a:r>
            <a:r>
              <a:rPr lang="en-US" dirty="0" smtClean="0"/>
              <a:t> level- organizations, power, access to resources</a:t>
            </a:r>
          </a:p>
          <a:p>
            <a:pPr lvl="0">
              <a:spcBef>
                <a:spcPts val="1200"/>
              </a:spcBef>
            </a:pPr>
            <a:r>
              <a:rPr lang="en-US" dirty="0" smtClean="0"/>
              <a:t>Macro level- leadership, culture, beliefs, opportunities, access to resources</a:t>
            </a:r>
          </a:p>
          <a:p>
            <a:pPr marL="118872" lvl="0" indent="0">
              <a:spcBef>
                <a:spcPts val="120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568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Stay at Home Dads- A Growing Trend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" y="1953095"/>
            <a:ext cx="3901440" cy="4728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922614"/>
            <a:ext cx="3200400" cy="4787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221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Gender Stratification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28600" y="1752600"/>
            <a:ext cx="8763000" cy="5105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spcBef>
                <a:spcPts val="1200"/>
              </a:spcBef>
            </a:pPr>
            <a:r>
              <a:rPr lang="en-US" dirty="0" smtClean="0"/>
              <a:t>Isn’t gender inequality over?</a:t>
            </a:r>
          </a:p>
          <a:p>
            <a:pPr lvl="0">
              <a:spcBef>
                <a:spcPts val="1200"/>
              </a:spcBef>
            </a:pPr>
            <a:r>
              <a:rPr lang="en-US" dirty="0" smtClean="0"/>
              <a:t>“Women around the world do two thirds of the work, receive 10% of the world’s income, and own 1% of the world’s means of production”</a:t>
            </a:r>
          </a:p>
          <a:p>
            <a:pPr lvl="0">
              <a:spcBef>
                <a:spcPts val="1200"/>
              </a:spcBef>
            </a:pPr>
            <a:r>
              <a:rPr lang="en-US" dirty="0" smtClean="0"/>
              <a:t>Violence against women remains rampant</a:t>
            </a:r>
          </a:p>
          <a:p>
            <a:pPr lvl="0">
              <a:spcBef>
                <a:spcPts val="1200"/>
              </a:spcBef>
            </a:pPr>
            <a:r>
              <a:rPr lang="en-US" dirty="0" smtClean="0"/>
              <a:t>Women have few rights in many countries</a:t>
            </a:r>
          </a:p>
          <a:p>
            <a:pPr marL="118872" lvl="0" indent="0">
              <a:spcBef>
                <a:spcPts val="120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365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3926</TotalTime>
  <Words>571</Words>
  <Application>Microsoft Office PowerPoint</Application>
  <PresentationFormat>On-screen Show (4:3)</PresentationFormat>
  <Paragraphs>82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Gender &amp; Sexuality   </vt:lpstr>
      <vt:lpstr>Sex, Gender, &amp; Sexuality</vt:lpstr>
      <vt:lpstr>It’s a Girl!</vt:lpstr>
      <vt:lpstr>The Rickie &amp; Kathe Story</vt:lpstr>
      <vt:lpstr>How did you become gendered?</vt:lpstr>
      <vt:lpstr>Doing Gender</vt:lpstr>
      <vt:lpstr>Our Gender Roles Matter</vt:lpstr>
      <vt:lpstr>Stay at Home Dads- A Growing Trend</vt:lpstr>
      <vt:lpstr>Gender Stratification</vt:lpstr>
      <vt:lpstr>Gender Stratification</vt:lpstr>
      <vt:lpstr>PowerPoint Presentation</vt:lpstr>
      <vt:lpstr>But we don’t feel so prejudiced…</vt:lpstr>
    </vt:vector>
  </TitlesOfParts>
  <Company>MTU - EIT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Sociology? And What is Environmental Sociology?</dc:title>
  <dc:creator>rwinkler</dc:creator>
  <cp:lastModifiedBy>rwinkler</cp:lastModifiedBy>
  <cp:revision>184</cp:revision>
  <cp:lastPrinted>2012-10-16T14:50:41Z</cp:lastPrinted>
  <dcterms:created xsi:type="dcterms:W3CDTF">2011-09-01T17:28:22Z</dcterms:created>
  <dcterms:modified xsi:type="dcterms:W3CDTF">2012-10-30T16:43:58Z</dcterms:modified>
</cp:coreProperties>
</file>