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396" r:id="rId2"/>
    <p:sldId id="256" r:id="rId3"/>
    <p:sldId id="399" r:id="rId4"/>
    <p:sldId id="401" r:id="rId5"/>
    <p:sldId id="402" r:id="rId6"/>
    <p:sldId id="400" r:id="rId7"/>
    <p:sldId id="405" r:id="rId8"/>
    <p:sldId id="404" r:id="rId9"/>
    <p:sldId id="408" r:id="rId10"/>
    <p:sldId id="409" r:id="rId11"/>
    <p:sldId id="407" r:id="rId12"/>
    <p:sldId id="410" r:id="rId13"/>
    <p:sldId id="411" r:id="rId14"/>
    <p:sldId id="398" r:id="rId15"/>
    <p:sldId id="406" r:id="rId16"/>
    <p:sldId id="412" r:id="rId17"/>
    <p:sldId id="413" r:id="rId18"/>
    <p:sldId id="414" r:id="rId19"/>
    <p:sldId id="415"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484" autoAdjust="0"/>
  </p:normalViewPr>
  <p:slideViewPr>
    <p:cSldViewPr>
      <p:cViewPr varScale="1">
        <p:scale>
          <a:sx n="43" d="100"/>
          <a:sy n="43" d="100"/>
        </p:scale>
        <p:origin x="-1282"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E7EFEC41-7E2B-451B-90E6-F88BF679F85B}" type="datetimeFigureOut">
              <a:rPr lang="en-US" smtClean="0"/>
              <a:t>11/1/2012</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434C5D96-9485-4B61-BFD3-8F24C0D981DC}" type="slidenum">
              <a:rPr lang="en-US" smtClean="0"/>
              <a:t>‹#›</a:t>
            </a:fld>
            <a:endParaRPr lang="en-US"/>
          </a:p>
        </p:txBody>
      </p:sp>
    </p:spTree>
    <p:extLst>
      <p:ext uri="{BB962C8B-B14F-4D97-AF65-F5344CB8AC3E}">
        <p14:creationId xmlns:p14="http://schemas.microsoft.com/office/powerpoint/2010/main" val="1261360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en.wikipedia.org/wiki/Domestic_partnership" TargetMode="External"/><Relationship Id="rId3" Type="http://schemas.openxmlformats.org/officeDocument/2006/relationships/hyperlink" Target="http://en.wikipedia.org/wiki/Michigan_State_Proposal_-_04-2_(2004)" TargetMode="External"/><Relationship Id="rId7" Type="http://schemas.openxmlformats.org/officeDocument/2006/relationships/hyperlink" Target="http://en.wikipedia.org/wiki/Michigan"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en.wikipedia.org/wiki/Michigan_Supreme_Court" TargetMode="External"/><Relationship Id="rId5" Type="http://schemas.openxmlformats.org/officeDocument/2006/relationships/hyperlink" Target="http://en.wikipedia.org/wiki/Civil_unions" TargetMode="External"/><Relationship Id="rId4" Type="http://schemas.openxmlformats.org/officeDocument/2006/relationships/hyperlink" Target="http://en.wikipedia.org/wiki/Same-sex_marriage"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10</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http://www.thisamericanlife.org/radio-archives/episode/99/i-enjoy-being-a-girl-sort-of</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11</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12</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 % is still relatively small, but the number has more than doubled since 1990 and increased</a:t>
            </a:r>
            <a:r>
              <a:rPr lang="en-US" baseline="0" dirty="0" smtClean="0"/>
              <a:t> exponentially since 1970. </a:t>
            </a:r>
          </a:p>
          <a:p>
            <a:endParaRPr lang="en-US" baseline="0" dirty="0" smtClean="0"/>
          </a:p>
          <a:p>
            <a:r>
              <a:rPr lang="en-US" baseline="0" dirty="0" smtClean="0"/>
              <a:t>In 2009, 60-70% of the adult population between ages 19-44 had cohabited at some point.  We just tend to eventually either marry or break up. </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13</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2004, voters approved a constitutional amendment, </a:t>
            </a:r>
            <a:r>
              <a:rPr lang="en-US" dirty="0" smtClean="0">
                <a:hlinkClick r:id="rId3" tooltip="Michigan State Proposal - 04-2 (2004)"/>
              </a:rPr>
              <a:t>Michigan State Proposal - 04-2</a:t>
            </a:r>
            <a:r>
              <a:rPr lang="en-US" dirty="0" smtClean="0"/>
              <a:t>, that banned </a:t>
            </a:r>
            <a:r>
              <a:rPr lang="en-US" dirty="0" smtClean="0">
                <a:hlinkClick r:id="rId4" tooltip="Same-sex marriage"/>
              </a:rPr>
              <a:t>same-sex marriage</a:t>
            </a:r>
            <a:r>
              <a:rPr lang="en-US" dirty="0" smtClean="0"/>
              <a:t> and </a:t>
            </a:r>
            <a:r>
              <a:rPr lang="en-US" dirty="0" smtClean="0">
                <a:hlinkClick r:id="rId5" tooltip="Civil unions"/>
              </a:rPr>
              <a:t>civil unions</a:t>
            </a:r>
            <a:r>
              <a:rPr lang="en-US" dirty="0" smtClean="0"/>
              <a:t> in the state. It passed with 59% of the vote. </a:t>
            </a:r>
          </a:p>
          <a:p>
            <a:endParaRPr lang="en-US" dirty="0" smtClean="0"/>
          </a:p>
          <a:p>
            <a:r>
              <a:rPr lang="en-US" dirty="0" smtClean="0"/>
              <a:t>The </a:t>
            </a:r>
            <a:r>
              <a:rPr lang="en-US" dirty="0" smtClean="0">
                <a:hlinkClick r:id="rId6" tooltip="Michigan Supreme Court"/>
              </a:rPr>
              <a:t>Michigan Supreme Court</a:t>
            </a:r>
            <a:r>
              <a:rPr lang="en-US" dirty="0" smtClean="0"/>
              <a:t> later ruled that public employers in </a:t>
            </a:r>
            <a:r>
              <a:rPr lang="en-US" dirty="0" smtClean="0">
                <a:hlinkClick r:id="rId7" tooltip="Michigan"/>
              </a:rPr>
              <a:t>Michigan</a:t>
            </a:r>
            <a:r>
              <a:rPr lang="en-US" dirty="0" smtClean="0"/>
              <a:t> would not be legally allowed to grant </a:t>
            </a:r>
            <a:r>
              <a:rPr lang="en-US" dirty="0" smtClean="0">
                <a:hlinkClick r:id="rId8" tooltip="Domestic partnership"/>
              </a:rPr>
              <a:t>domestic partnership</a:t>
            </a:r>
            <a:r>
              <a:rPr lang="en-US" dirty="0" smtClean="0"/>
              <a:t> benefits based on the recently passed measure.</a:t>
            </a:r>
            <a:endParaRPr lang="en-US" baseline="30000" dirty="0" smtClean="0"/>
          </a:p>
          <a:p>
            <a:endParaRPr lang="en-US" dirty="0" smtClean="0"/>
          </a:p>
          <a:p>
            <a:r>
              <a:rPr lang="en-US" dirty="0" smtClean="0"/>
              <a:t>The public opinion may have changed since 2004. A June 2009 poll showed a substantial shift in opinions towards the legal recognition of same-sex unions in Michigan, with 63.7% of residents supporting civil unions for same-sex couples and 46.5% of residents supporting full marriage rights for same-sex couples.</a:t>
            </a:r>
          </a:p>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14</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http://video.pbs.org/video/2290302882</a:t>
            </a:r>
          </a:p>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15</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16</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17</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18</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19</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 enjoy being a girl, sort of:</a:t>
            </a:r>
          </a:p>
          <a:p>
            <a:r>
              <a:rPr lang="en-US" baseline="0" dirty="0" smtClean="0"/>
              <a:t>http://www.thisamericanlife.org/radio-archives/episode/99/i-enjoy-being-a-girl-sort-of</a:t>
            </a:r>
          </a:p>
          <a:p>
            <a:endParaRPr lang="en-US" baseline="0" dirty="0" smtClean="0"/>
          </a:p>
          <a:p>
            <a:r>
              <a:rPr lang="en-US" baseline="0" dirty="0" smtClean="0"/>
              <a:t>Same sex marriage in MN: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http://video.pbs.org/video/2290302882</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2</a:t>
            </a:fld>
            <a:endParaRPr lang="en-US"/>
          </a:p>
        </p:txBody>
      </p:sp>
    </p:spTree>
    <p:extLst>
      <p:ext uri="{BB962C8B-B14F-4D97-AF65-F5344CB8AC3E}">
        <p14:creationId xmlns:p14="http://schemas.microsoft.com/office/powerpoint/2010/main" val="2508858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3</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http://www.thisamericanlife.org/radio-archives/episode/99/i-enjoy-being-a-girl-sort-of</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4</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http://www.thisamericanlife.org/radio-archives/episode/99/i-enjoy-being-a-girl-sort-of</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5</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6</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7</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8</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definitions</a:t>
            </a:r>
            <a:r>
              <a:rPr lang="en-US" baseline="0" dirty="0" smtClean="0"/>
              <a:t> and understandings of family are changing, and people have different ideas.  They have been changing for a long time!  The ideal of two parents in a monogamous relationship with some kids is a relatively new invention.  It doesn’t have to be what is “right” or “normal”, it just so happens to mostly be in the US at this point in time.  Though, that may be changing. </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9</a:t>
            </a:fld>
            <a:endParaRPr lang="en-US"/>
          </a:p>
        </p:txBody>
      </p:sp>
    </p:spTree>
    <p:extLst>
      <p:ext uri="{BB962C8B-B14F-4D97-AF65-F5344CB8AC3E}">
        <p14:creationId xmlns:p14="http://schemas.microsoft.com/office/powerpoint/2010/main" val="889141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11/1/2012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DD81A9-42F1-499A-87B4-E1CF7BE67E19}" type="datetimeFigureOut">
              <a:rPr lang="en-US" smtClean="0"/>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DD81A9-42F1-499A-87B4-E1CF7BE67E19}" type="datetimeFigureOut">
              <a:rPr lang="en-US" smtClean="0"/>
              <a:pPr/>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DDD81A9-42F1-499A-87B4-E1CF7BE67E19}" type="datetimeFigureOut">
              <a:rPr lang="en-US" smtClean="0"/>
              <a:pPr/>
              <a:t>11/1/2012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DD81A9-42F1-499A-87B4-E1CF7BE67E19}" type="datetimeFigureOut">
              <a:rPr lang="en-US" smtClean="0"/>
              <a:pPr/>
              <a:t>11/1/2012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D81A9-42F1-499A-87B4-E1CF7BE67E19}" type="datetimeFigureOut">
              <a:rPr lang="en-US" smtClean="0"/>
              <a:pPr/>
              <a:t>11/1/2012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DD81A9-42F1-499A-87B4-E1CF7BE67E19}" type="datetimeFigureOut">
              <a:rPr lang="en-US" smtClean="0"/>
              <a:pPr/>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72ED0-27C0-4E68-B106-DC5DF8E05598}"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DDD81A9-42F1-499A-87B4-E1CF7BE67E19}" type="datetimeFigureOut">
              <a:rPr lang="en-US" smtClean="0"/>
              <a:pPr/>
              <a:t>11/1/2012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9F72ED0-27C0-4E68-B106-DC5DF8E0559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DDD81A9-42F1-499A-87B4-E1CF7BE67E19}" type="datetimeFigureOut">
              <a:rPr lang="en-US" smtClean="0"/>
              <a:pPr/>
              <a:t>11/1/2012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9F72ED0-27C0-4E68-B106-DC5DF8E055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video.pbs.org/video/2290302882"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Quiz:  Thursday, Nov. 7</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Institutions, p. 277-283 in text</a:t>
            </a:r>
          </a:p>
          <a:p>
            <a:pPr lvl="0">
              <a:spcBef>
                <a:spcPts val="1200"/>
              </a:spcBef>
            </a:pPr>
            <a:r>
              <a:rPr lang="en-US" dirty="0" err="1" smtClean="0"/>
              <a:t>Chapt</a:t>
            </a:r>
            <a:r>
              <a:rPr lang="en-US" dirty="0" smtClean="0"/>
              <a:t>. 10– Family</a:t>
            </a:r>
          </a:p>
          <a:p>
            <a:pPr lvl="0">
              <a:spcBef>
                <a:spcPts val="1200"/>
              </a:spcBef>
            </a:pPr>
            <a:r>
              <a:rPr lang="en-US" dirty="0" err="1" smtClean="0"/>
              <a:t>Chapt</a:t>
            </a:r>
            <a:r>
              <a:rPr lang="en-US" dirty="0" smtClean="0"/>
              <a:t>. 11- Education &amp; Religion</a:t>
            </a:r>
          </a:p>
          <a:p>
            <a:pPr lvl="0">
              <a:spcBef>
                <a:spcPts val="1200"/>
              </a:spcBef>
            </a:pPr>
            <a:r>
              <a:rPr lang="en-US" dirty="0" smtClean="0"/>
              <a:t>Dodson &amp; Luttrell- Families Facing Untenable Choices (posted on Canvas, week 9)</a:t>
            </a:r>
          </a:p>
          <a:p>
            <a:pPr lvl="0">
              <a:spcBef>
                <a:spcPts val="1200"/>
              </a:spcBef>
            </a:pPr>
            <a:r>
              <a:rPr lang="en-US" dirty="0" err="1" smtClean="0"/>
              <a:t>Ecklund</a:t>
            </a:r>
            <a:r>
              <a:rPr lang="en-US" dirty="0" smtClean="0"/>
              <a:t>- Religion and Spirituality among Scientists (posted on Canvas, week 10)</a:t>
            </a:r>
          </a:p>
          <a:p>
            <a:pPr marL="118872" lvl="0" indent="0">
              <a:spcBef>
                <a:spcPts val="1200"/>
              </a:spcBef>
              <a:buNone/>
            </a:pPr>
            <a:endParaRPr lang="en-US" dirty="0" smtClean="0"/>
          </a:p>
        </p:txBody>
      </p:sp>
    </p:spTree>
    <p:extLst>
      <p:ext uri="{BB962C8B-B14F-4D97-AF65-F5344CB8AC3E}">
        <p14:creationId xmlns:p14="http://schemas.microsoft.com/office/powerpoint/2010/main" val="2602244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Selecting a mate</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fontScale="92500"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What are the five most important elements for a successful serious relationship?</a:t>
            </a:r>
          </a:p>
          <a:p>
            <a:pPr lvl="0">
              <a:spcBef>
                <a:spcPts val="1200"/>
              </a:spcBef>
            </a:pPr>
            <a:r>
              <a:rPr lang="en-US" dirty="0" smtClean="0"/>
              <a:t>Compare &amp; Discuss</a:t>
            </a:r>
          </a:p>
          <a:p>
            <a:pPr lvl="1">
              <a:spcBef>
                <a:spcPts val="1200"/>
              </a:spcBef>
            </a:pPr>
            <a:r>
              <a:rPr lang="en-US" dirty="0" smtClean="0"/>
              <a:t>80-90% in US marry people with similar religious values </a:t>
            </a:r>
          </a:p>
          <a:p>
            <a:pPr lvl="1">
              <a:spcBef>
                <a:spcPts val="1200"/>
              </a:spcBef>
            </a:pPr>
            <a:r>
              <a:rPr lang="en-US" dirty="0" smtClean="0"/>
              <a:t>Less than 15% marry different race/ethnic group</a:t>
            </a:r>
          </a:p>
          <a:p>
            <a:pPr lvl="1">
              <a:spcBef>
                <a:spcPts val="1200"/>
              </a:spcBef>
            </a:pPr>
            <a:r>
              <a:rPr lang="en-US" dirty="0" smtClean="0"/>
              <a:t>Most people choose a mate with similar age, place of residence, educational background, class, political philosophy, and moral values</a:t>
            </a:r>
          </a:p>
          <a:p>
            <a:pPr lvl="1">
              <a:spcBef>
                <a:spcPts val="1200"/>
              </a:spcBef>
            </a:pPr>
            <a:r>
              <a:rPr lang="en-US" dirty="0" smtClean="0"/>
              <a:t>Why?</a:t>
            </a:r>
          </a:p>
          <a:p>
            <a:pPr lvl="1">
              <a:spcBef>
                <a:spcPts val="1200"/>
              </a:spcBef>
            </a:pPr>
            <a:r>
              <a:rPr lang="en-US" dirty="0" smtClean="0"/>
              <a:t>What is the result?</a:t>
            </a:r>
          </a:p>
          <a:p>
            <a:pPr lvl="1">
              <a:spcBef>
                <a:spcPts val="1200"/>
              </a:spcBef>
            </a:pPr>
            <a:endParaRPr lang="en-US" dirty="0" smtClean="0"/>
          </a:p>
        </p:txBody>
      </p:sp>
    </p:spTree>
    <p:extLst>
      <p:ext uri="{BB962C8B-B14F-4D97-AF65-F5344CB8AC3E}">
        <p14:creationId xmlns:p14="http://schemas.microsoft.com/office/powerpoint/2010/main" val="1072286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3" end="3"/>
                                            </p:txEl>
                                          </p:spTgt>
                                        </p:tgtEl>
                                        <p:attrNameLst>
                                          <p:attrName>style.visibility</p:attrName>
                                        </p:attrNameLst>
                                      </p:cBhvr>
                                      <p:to>
                                        <p:strVal val="visible"/>
                                      </p:to>
                                    </p:set>
                                    <p:animEffect transition="in" filter="fade">
                                      <p:cBhvr>
                                        <p:cTn id="10" dur="500"/>
                                        <p:tgtEl>
                                          <p:spTgt spid="7">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animEffect transition="in" filter="fade">
                                      <p:cBhvr>
                                        <p:cTn id="13" dur="500"/>
                                        <p:tgtEl>
                                          <p:spTgt spid="7">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
                                            <p:txEl>
                                              <p:pRg st="5" end="5"/>
                                            </p:txEl>
                                          </p:spTgt>
                                        </p:tgtEl>
                                        <p:attrNameLst>
                                          <p:attrName>style.visibility</p:attrName>
                                        </p:attrNameLst>
                                      </p:cBhvr>
                                      <p:to>
                                        <p:strVal val="visible"/>
                                      </p:to>
                                    </p:set>
                                    <p:animEffect transition="in" filter="fade">
                                      <p:cBhvr>
                                        <p:cTn id="18" dur="500"/>
                                        <p:tgtEl>
                                          <p:spTgt spid="7">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animEffect transition="in" filter="fade">
                                      <p:cBhvr>
                                        <p:cTn id="23"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Monogamy?</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Or Serial monogamy?</a:t>
            </a:r>
          </a:p>
          <a:p>
            <a:pPr lvl="1">
              <a:spcBef>
                <a:spcPts val="1200"/>
              </a:spcBef>
            </a:pPr>
            <a:r>
              <a:rPr lang="en-US" dirty="0" smtClean="0"/>
              <a:t>40-45% of marriages end in divorce</a:t>
            </a:r>
          </a:p>
          <a:p>
            <a:pPr lvl="0">
              <a:spcBef>
                <a:spcPts val="1200"/>
              </a:spcBef>
            </a:pPr>
            <a:r>
              <a:rPr lang="en-US" dirty="0" smtClean="0"/>
              <a:t>Taking Sisterhood One Step Further</a:t>
            </a:r>
          </a:p>
          <a:p>
            <a:pPr lvl="1">
              <a:spcBef>
                <a:spcPts val="1200"/>
              </a:spcBef>
            </a:pPr>
            <a:r>
              <a:rPr lang="en-US" dirty="0" smtClean="0"/>
              <a:t>Is </a:t>
            </a:r>
            <a:r>
              <a:rPr lang="en-US" dirty="0"/>
              <a:t>this feminism?</a:t>
            </a:r>
          </a:p>
          <a:p>
            <a:pPr marL="118872" lvl="0" indent="0">
              <a:spcBef>
                <a:spcPts val="1200"/>
              </a:spcBef>
              <a:buNone/>
            </a:pPr>
            <a:endParaRPr lang="en-US" dirty="0" smtClean="0"/>
          </a:p>
        </p:txBody>
      </p:sp>
    </p:spTree>
    <p:extLst>
      <p:ext uri="{BB962C8B-B14F-4D97-AF65-F5344CB8AC3E}">
        <p14:creationId xmlns:p14="http://schemas.microsoft.com/office/powerpoint/2010/main" val="4023237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Different kinds of “families”</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Single parents</a:t>
            </a:r>
          </a:p>
          <a:p>
            <a:pPr lvl="1">
              <a:spcBef>
                <a:spcPts val="1200"/>
              </a:spcBef>
            </a:pPr>
            <a:r>
              <a:rPr lang="en-US" dirty="0" smtClean="0"/>
              <a:t>30% of HHs with children are single parent (2011, US Census Bureau)</a:t>
            </a:r>
          </a:p>
          <a:p>
            <a:pPr lvl="0">
              <a:spcBef>
                <a:spcPts val="1200"/>
              </a:spcBef>
            </a:pPr>
            <a:r>
              <a:rPr lang="en-US" dirty="0" smtClean="0"/>
              <a:t>Extended families vs. Nuclear families</a:t>
            </a:r>
          </a:p>
          <a:p>
            <a:pPr lvl="1">
              <a:spcBef>
                <a:spcPts val="1200"/>
              </a:spcBef>
            </a:pPr>
            <a:r>
              <a:rPr lang="en-US" dirty="0" smtClean="0"/>
              <a:t>What are some of the trade-offs?</a:t>
            </a:r>
          </a:p>
          <a:p>
            <a:pPr lvl="0">
              <a:spcBef>
                <a:spcPts val="1200"/>
              </a:spcBef>
            </a:pPr>
            <a:r>
              <a:rPr lang="en-US" dirty="0" smtClean="0"/>
              <a:t>Cohabitation</a:t>
            </a:r>
          </a:p>
          <a:p>
            <a:pPr lvl="0">
              <a:spcBef>
                <a:spcPts val="1200"/>
              </a:spcBef>
            </a:pPr>
            <a:r>
              <a:rPr lang="en-US" dirty="0" smtClean="0"/>
              <a:t>Same-sex couples</a:t>
            </a:r>
          </a:p>
          <a:p>
            <a:pPr marL="118872" lvl="0" indent="0">
              <a:spcBef>
                <a:spcPts val="1200"/>
              </a:spcBef>
              <a:buNone/>
            </a:pPr>
            <a:endParaRPr lang="en-US" dirty="0" smtClean="0"/>
          </a:p>
        </p:txBody>
      </p:sp>
    </p:spTree>
    <p:extLst>
      <p:ext uri="{BB962C8B-B14F-4D97-AF65-F5344CB8AC3E}">
        <p14:creationId xmlns:p14="http://schemas.microsoft.com/office/powerpoint/2010/main" val="763928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Cohabitation</a:t>
            </a:r>
            <a:endParaRPr lang="en-US" dirty="0"/>
          </a:p>
        </p:txBody>
      </p:sp>
      <p:sp>
        <p:nvSpPr>
          <p:cNvPr id="7" name="Rectangle 3"/>
          <p:cNvSpPr txBox="1">
            <a:spLocks noChangeArrowheads="1"/>
          </p:cNvSpPr>
          <p:nvPr/>
        </p:nvSpPr>
        <p:spPr>
          <a:xfrm>
            <a:off x="0" y="2141220"/>
            <a:ext cx="2430780" cy="45720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lvl="0" indent="0">
              <a:spcBef>
                <a:spcPts val="1200"/>
              </a:spcBef>
              <a:buNone/>
            </a:pPr>
            <a:r>
              <a:rPr lang="en-US" sz="2800" dirty="0" smtClean="0"/>
              <a:t>How many of you have already or expect you might cohabit at some point?</a:t>
            </a:r>
          </a:p>
          <a:p>
            <a:pPr marL="118872" lvl="0" indent="0">
              <a:spcBef>
                <a:spcPts val="1200"/>
              </a:spcBef>
              <a:buNone/>
            </a:pPr>
            <a:endParaRPr lang="en-US" dirty="0" smtClean="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2076" y="1600200"/>
            <a:ext cx="6689524" cy="5135880"/>
          </a:xfrm>
          <a:prstGeom prst="rect">
            <a:avLst/>
          </a:prstGeom>
        </p:spPr>
      </p:pic>
    </p:spTree>
    <p:extLst>
      <p:ext uri="{BB962C8B-B14F-4D97-AF65-F5344CB8AC3E}">
        <p14:creationId xmlns:p14="http://schemas.microsoft.com/office/powerpoint/2010/main" val="2997146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Sexuality</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Homosexuality was defined as a mental disorder until 1973</a:t>
            </a:r>
          </a:p>
          <a:p>
            <a:pPr lvl="0">
              <a:spcBef>
                <a:spcPts val="1200"/>
              </a:spcBef>
            </a:pPr>
            <a:r>
              <a:rPr lang="en-US" dirty="0" smtClean="0"/>
              <a:t>Defense of Marriage Act (US 2004) grants married couples 1,138 rights not available to unmarried partners</a:t>
            </a:r>
          </a:p>
          <a:p>
            <a:pPr lvl="0">
              <a:spcBef>
                <a:spcPts val="1200"/>
              </a:spcBef>
            </a:pPr>
            <a:r>
              <a:rPr lang="en-US" dirty="0" smtClean="0"/>
              <a:t>The Michigan constitution bans </a:t>
            </a:r>
            <a:r>
              <a:rPr lang="en-US" dirty="0"/>
              <a:t>same-sex marriage and places restrictions towards the forming of same-sex </a:t>
            </a:r>
            <a:r>
              <a:rPr lang="en-US" dirty="0" smtClean="0"/>
              <a:t>unions.</a:t>
            </a:r>
          </a:p>
        </p:txBody>
      </p:sp>
    </p:spTree>
    <p:extLst>
      <p:ext uri="{BB962C8B-B14F-4D97-AF65-F5344CB8AC3E}">
        <p14:creationId xmlns:p14="http://schemas.microsoft.com/office/powerpoint/2010/main" val="16412073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Sexuality</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Human Rights campaign estimates 99% of all US counties have same-sex couples, and about 3.1 million people live in same-sex relationships.</a:t>
            </a:r>
          </a:p>
          <a:p>
            <a:pPr>
              <a:spcBef>
                <a:spcPts val="1200"/>
              </a:spcBef>
            </a:pPr>
            <a:r>
              <a:rPr lang="en-US" dirty="0">
                <a:hlinkClick r:id="rId3"/>
              </a:rPr>
              <a:t>http://video.pbs.org/video/2290302882</a:t>
            </a:r>
            <a:endParaRPr lang="en-US" dirty="0"/>
          </a:p>
          <a:p>
            <a:pPr lvl="0">
              <a:spcBef>
                <a:spcPts val="1200"/>
              </a:spcBef>
            </a:pPr>
            <a:r>
              <a:rPr lang="en-US" dirty="0" smtClean="0"/>
              <a:t>Morality?  Whose definition?</a:t>
            </a:r>
          </a:p>
          <a:p>
            <a:pPr marL="118872" lvl="0" indent="0">
              <a:spcBef>
                <a:spcPts val="1200"/>
              </a:spcBef>
              <a:buNone/>
            </a:pPr>
            <a:endParaRPr lang="en-US" dirty="0" smtClean="0"/>
          </a:p>
        </p:txBody>
      </p:sp>
    </p:spTree>
    <p:extLst>
      <p:ext uri="{BB962C8B-B14F-4D97-AF65-F5344CB8AC3E}">
        <p14:creationId xmlns:p14="http://schemas.microsoft.com/office/powerpoint/2010/main" val="36641651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Divorce</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Rates have declined somewhat since peak in early 1980s, but still 40-45%</a:t>
            </a:r>
          </a:p>
          <a:p>
            <a:pPr lvl="0">
              <a:spcBef>
                <a:spcPts val="1200"/>
              </a:spcBef>
            </a:pPr>
            <a:r>
              <a:rPr lang="en-US" dirty="0" smtClean="0"/>
              <a:t>Affected by micro/</a:t>
            </a:r>
            <a:r>
              <a:rPr lang="en-US" dirty="0" err="1" smtClean="0"/>
              <a:t>meso</a:t>
            </a:r>
            <a:r>
              <a:rPr lang="en-US" dirty="0" smtClean="0"/>
              <a:t>/macro factors</a:t>
            </a:r>
          </a:p>
          <a:p>
            <a:pPr marL="118872" lvl="0" indent="0">
              <a:spcBef>
                <a:spcPts val="1200"/>
              </a:spcBef>
              <a:buNone/>
            </a:pPr>
            <a:endParaRPr lang="en-US" dirty="0" smtClean="0"/>
          </a:p>
          <a:p>
            <a:pPr lvl="0">
              <a:spcBef>
                <a:spcPts val="1200"/>
              </a:spcBef>
            </a:pPr>
            <a:endParaRPr lang="en-US" dirty="0" smtClean="0"/>
          </a:p>
          <a:p>
            <a:pPr marL="118872" lvl="0" indent="0">
              <a:spcBef>
                <a:spcPts val="1200"/>
              </a:spcBef>
              <a:buNone/>
            </a:pPr>
            <a:endParaRPr lang="en-US" dirty="0" smtClean="0"/>
          </a:p>
        </p:txBody>
      </p:sp>
    </p:spTree>
    <p:extLst>
      <p:ext uri="{BB962C8B-B14F-4D97-AF65-F5344CB8AC3E}">
        <p14:creationId xmlns:p14="http://schemas.microsoft.com/office/powerpoint/2010/main" val="26428792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Social Consequences of Divorce</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Poverty among single female households</a:t>
            </a:r>
          </a:p>
          <a:p>
            <a:pPr lvl="1">
              <a:spcBef>
                <a:spcPts val="1200"/>
              </a:spcBef>
            </a:pPr>
            <a:r>
              <a:rPr lang="en-US" dirty="0" smtClean="0"/>
              <a:t>47% of parents owed child support in 2007 received full payment</a:t>
            </a:r>
          </a:p>
          <a:p>
            <a:pPr lvl="1">
              <a:spcBef>
                <a:spcPts val="1200"/>
              </a:spcBef>
            </a:pPr>
            <a:r>
              <a:rPr lang="en-US" dirty="0" smtClean="0"/>
              <a:t>25% received no payment</a:t>
            </a:r>
          </a:p>
          <a:p>
            <a:pPr lvl="0">
              <a:spcBef>
                <a:spcPts val="1200"/>
              </a:spcBef>
            </a:pPr>
            <a:r>
              <a:rPr lang="en-US" dirty="0" smtClean="0"/>
              <a:t>Long lasting affects on children</a:t>
            </a:r>
          </a:p>
          <a:p>
            <a:pPr lvl="1">
              <a:spcBef>
                <a:spcPts val="1200"/>
              </a:spcBef>
            </a:pPr>
            <a:r>
              <a:rPr lang="en-US" dirty="0" smtClean="0"/>
              <a:t>Educational attainment, health, relationships, divorce, income, occupational prestige</a:t>
            </a:r>
          </a:p>
          <a:p>
            <a:pPr marL="118872" lvl="0" indent="0">
              <a:spcBef>
                <a:spcPts val="1200"/>
              </a:spcBef>
              <a:buNone/>
            </a:pPr>
            <a:endParaRPr lang="en-US" dirty="0" smtClean="0"/>
          </a:p>
          <a:p>
            <a:pPr lvl="0">
              <a:spcBef>
                <a:spcPts val="1200"/>
              </a:spcBef>
            </a:pPr>
            <a:endParaRPr lang="en-US" dirty="0" smtClean="0"/>
          </a:p>
          <a:p>
            <a:pPr marL="118872" lvl="0" indent="0">
              <a:spcBef>
                <a:spcPts val="1200"/>
              </a:spcBef>
              <a:buNone/>
            </a:pPr>
            <a:endParaRPr lang="en-US" dirty="0" smtClean="0"/>
          </a:p>
        </p:txBody>
      </p:sp>
    </p:spTree>
    <p:extLst>
      <p:ext uri="{BB962C8B-B14F-4D97-AF65-F5344CB8AC3E}">
        <p14:creationId xmlns:p14="http://schemas.microsoft.com/office/powerpoint/2010/main" val="12750468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How to Limit Affects on Children</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Depends on nature of </a:t>
            </a:r>
            <a:r>
              <a:rPr lang="en-US" dirty="0" err="1" smtClean="0"/>
              <a:t>postdivorce</a:t>
            </a:r>
            <a:r>
              <a:rPr lang="en-US" dirty="0" smtClean="0"/>
              <a:t> relationship</a:t>
            </a:r>
          </a:p>
          <a:p>
            <a:pPr lvl="1">
              <a:spcBef>
                <a:spcPts val="1200"/>
              </a:spcBef>
            </a:pPr>
            <a:r>
              <a:rPr lang="en-US" dirty="0" smtClean="0"/>
              <a:t>Cooperative and civil</a:t>
            </a:r>
          </a:p>
          <a:p>
            <a:pPr lvl="1">
              <a:spcBef>
                <a:spcPts val="1200"/>
              </a:spcBef>
            </a:pPr>
            <a:r>
              <a:rPr lang="en-US" dirty="0" smtClean="0"/>
              <a:t>Collaborate on behalf of children</a:t>
            </a:r>
          </a:p>
          <a:p>
            <a:pPr lvl="0">
              <a:spcBef>
                <a:spcPts val="1200"/>
              </a:spcBef>
            </a:pPr>
            <a:r>
              <a:rPr lang="en-US" dirty="0" smtClean="0"/>
              <a:t>Children remain in same home, same school, same friends</a:t>
            </a:r>
          </a:p>
          <a:p>
            <a:pPr lvl="0">
              <a:spcBef>
                <a:spcPts val="1200"/>
              </a:spcBef>
            </a:pPr>
            <a:endParaRPr lang="en-US" dirty="0" smtClean="0"/>
          </a:p>
          <a:p>
            <a:pPr lvl="0">
              <a:spcBef>
                <a:spcPts val="1200"/>
              </a:spcBef>
            </a:pPr>
            <a:endParaRPr lang="en-US" dirty="0" smtClean="0"/>
          </a:p>
          <a:p>
            <a:pPr marL="118872" lvl="0" indent="0">
              <a:spcBef>
                <a:spcPts val="1200"/>
              </a:spcBef>
              <a:buNone/>
            </a:pPr>
            <a:endParaRPr lang="en-US" dirty="0" smtClean="0"/>
          </a:p>
        </p:txBody>
      </p:sp>
    </p:spTree>
    <p:extLst>
      <p:ext uri="{BB962C8B-B14F-4D97-AF65-F5344CB8AC3E}">
        <p14:creationId xmlns:p14="http://schemas.microsoft.com/office/powerpoint/2010/main" val="32135302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Questions</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Do we have a crisis of family?</a:t>
            </a:r>
          </a:p>
          <a:p>
            <a:pPr lvl="0">
              <a:spcBef>
                <a:spcPts val="1200"/>
              </a:spcBef>
            </a:pPr>
            <a:r>
              <a:rPr lang="en-US" dirty="0" smtClean="0"/>
              <a:t>Would making it harder to get a divorce create stronger and healthier families?  If you were making divorce policy, what would you do?  What are positive and negative aspects of your policy?</a:t>
            </a:r>
          </a:p>
          <a:p>
            <a:pPr marL="118872" lvl="0" indent="0">
              <a:spcBef>
                <a:spcPts val="1200"/>
              </a:spcBef>
              <a:buNone/>
            </a:pPr>
            <a:endParaRPr lang="en-US" dirty="0" smtClean="0"/>
          </a:p>
          <a:p>
            <a:pPr lvl="0">
              <a:spcBef>
                <a:spcPts val="1200"/>
              </a:spcBef>
            </a:pPr>
            <a:endParaRPr lang="en-US" dirty="0" smtClean="0"/>
          </a:p>
          <a:p>
            <a:pPr marL="118872" lvl="0" indent="0">
              <a:spcBef>
                <a:spcPts val="1200"/>
              </a:spcBef>
              <a:buNone/>
            </a:pPr>
            <a:endParaRPr lang="en-US" dirty="0" smtClean="0"/>
          </a:p>
        </p:txBody>
      </p:sp>
    </p:spTree>
    <p:extLst>
      <p:ext uri="{BB962C8B-B14F-4D97-AF65-F5344CB8AC3E}">
        <p14:creationId xmlns:p14="http://schemas.microsoft.com/office/powerpoint/2010/main" val="894768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38200"/>
            <a:ext cx="8382000" cy="2895600"/>
          </a:xfrm>
        </p:spPr>
        <p:txBody>
          <a:bodyPr>
            <a:normAutofit/>
          </a:bodyPr>
          <a:lstStyle/>
          <a:p>
            <a:pPr>
              <a:spcBef>
                <a:spcPts val="1800"/>
              </a:spcBef>
            </a:pPr>
            <a:r>
              <a:rPr lang="en-US" dirty="0" smtClean="0">
                <a:solidFill>
                  <a:schemeClr val="accent1"/>
                </a:solidFill>
              </a:rPr>
              <a:t>Institutions:</a:t>
            </a:r>
            <a:br>
              <a:rPr lang="en-US" dirty="0" smtClean="0">
                <a:solidFill>
                  <a:schemeClr val="accent1"/>
                </a:solidFill>
              </a:rPr>
            </a:br>
            <a:r>
              <a:rPr lang="en-US" dirty="0" smtClean="0">
                <a:solidFill>
                  <a:schemeClr val="accent1"/>
                </a:solidFill>
              </a:rPr>
              <a:t>Family</a:t>
            </a:r>
            <a:r>
              <a:rPr lang="en-US" dirty="0">
                <a:solidFill>
                  <a:schemeClr val="tx1"/>
                </a:solidFill>
              </a:rPr>
              <a:t/>
            </a:r>
            <a:br>
              <a:rPr lang="en-US" dirty="0">
                <a:solidFill>
                  <a:schemeClr val="tx1"/>
                </a:solidFill>
              </a:rPr>
            </a:br>
            <a:r>
              <a:rPr lang="en-US" sz="1100" dirty="0" smtClean="0">
                <a:solidFill>
                  <a:schemeClr val="tx1"/>
                </a:solidFill>
              </a:rPr>
              <a:t/>
            </a:r>
            <a:br>
              <a:rPr lang="en-US" sz="1100" dirty="0" smtClean="0">
                <a:solidFill>
                  <a:schemeClr val="tx1"/>
                </a:solidFill>
              </a:rPr>
            </a:br>
            <a:r>
              <a:rPr lang="en-US" sz="1100" dirty="0">
                <a:solidFill>
                  <a:schemeClr val="tx1"/>
                </a:solidFill>
              </a:rPr>
              <a:t/>
            </a:r>
            <a:br>
              <a:rPr lang="en-US" sz="1100" dirty="0">
                <a:solidFill>
                  <a:schemeClr val="tx1"/>
                </a:solidFill>
              </a:rPr>
            </a:br>
            <a:endParaRPr lang="en-US" sz="3100" dirty="0"/>
          </a:p>
        </p:txBody>
      </p:sp>
      <p:sp>
        <p:nvSpPr>
          <p:cNvPr id="3" name="Subtitle 2"/>
          <p:cNvSpPr>
            <a:spLocks noGrp="1"/>
          </p:cNvSpPr>
          <p:nvPr>
            <p:ph type="subTitle" idx="1"/>
          </p:nvPr>
        </p:nvSpPr>
        <p:spPr>
          <a:xfrm>
            <a:off x="381000" y="3352800"/>
            <a:ext cx="8077200" cy="1423416"/>
          </a:xfrm>
        </p:spPr>
        <p:txBody>
          <a:bodyPr>
            <a:normAutofit/>
          </a:bodyPr>
          <a:lstStyle/>
          <a:p>
            <a:r>
              <a:rPr lang="en-US" sz="3200" dirty="0" smtClean="0">
                <a:solidFill>
                  <a:schemeClr val="tx1"/>
                </a:solidFill>
              </a:rPr>
              <a:t>Nov 1, 2012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Institutions</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fontScale="92500"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spcBef>
                <a:spcPts val="1200"/>
              </a:spcBef>
            </a:pPr>
            <a:r>
              <a:rPr lang="en-US" dirty="0" smtClean="0"/>
              <a:t>Complex set of groups or organizations</a:t>
            </a:r>
          </a:p>
          <a:p>
            <a:pPr lvl="1">
              <a:spcBef>
                <a:spcPts val="1200"/>
              </a:spcBef>
            </a:pPr>
            <a:r>
              <a:rPr lang="en-US" dirty="0" smtClean="0"/>
              <a:t>And the statuses within them</a:t>
            </a:r>
          </a:p>
          <a:p>
            <a:pPr lvl="1">
              <a:spcBef>
                <a:spcPts val="1200"/>
              </a:spcBef>
            </a:pPr>
            <a:r>
              <a:rPr lang="en-US" dirty="0" smtClean="0"/>
              <a:t>Family, Education, Religion, Politics, Economy, Medicine, Science, Military</a:t>
            </a:r>
            <a:endParaRPr lang="en-US" dirty="0"/>
          </a:p>
          <a:p>
            <a:pPr lvl="0">
              <a:spcBef>
                <a:spcPts val="1200"/>
              </a:spcBef>
            </a:pPr>
            <a:r>
              <a:rPr lang="en-US" dirty="0" smtClean="0"/>
              <a:t>Organized, patterned, and enduring</a:t>
            </a:r>
          </a:p>
          <a:p>
            <a:pPr lvl="0">
              <a:spcBef>
                <a:spcPts val="1200"/>
              </a:spcBef>
            </a:pPr>
            <a:r>
              <a:rPr lang="en-US" dirty="0" smtClean="0"/>
              <a:t>provide guidelines for behavior</a:t>
            </a:r>
          </a:p>
          <a:p>
            <a:pPr lvl="1">
              <a:spcBef>
                <a:spcPts val="1200"/>
              </a:spcBef>
            </a:pPr>
            <a:r>
              <a:rPr lang="en-US" dirty="0" smtClean="0"/>
              <a:t>norms of conduct</a:t>
            </a:r>
          </a:p>
          <a:p>
            <a:pPr lvl="0">
              <a:spcBef>
                <a:spcPts val="1200"/>
              </a:spcBef>
            </a:pPr>
            <a:r>
              <a:rPr lang="en-US" dirty="0" smtClean="0"/>
              <a:t>help each society meet its basic survival needs</a:t>
            </a:r>
          </a:p>
          <a:p>
            <a:pPr lvl="1">
              <a:spcBef>
                <a:spcPts val="1200"/>
              </a:spcBef>
            </a:pPr>
            <a:r>
              <a:rPr lang="en-US" dirty="0" smtClean="0"/>
              <a:t>Socialize children, educate young, provide a sense of meaning to life, provide goods (food, clothing, etc.)</a:t>
            </a:r>
          </a:p>
        </p:txBody>
      </p:sp>
    </p:spTree>
    <p:extLst>
      <p:ext uri="{BB962C8B-B14F-4D97-AF65-F5344CB8AC3E}">
        <p14:creationId xmlns:p14="http://schemas.microsoft.com/office/powerpoint/2010/main" val="3982541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Institutions are Vital</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spcBef>
                <a:spcPts val="1200"/>
              </a:spcBef>
            </a:pPr>
            <a:r>
              <a:rPr lang="en-US" dirty="0" smtClean="0"/>
              <a:t>Society would not be able to meet basic needs and would collapse without them</a:t>
            </a:r>
          </a:p>
          <a:p>
            <a:pPr lvl="0">
              <a:spcBef>
                <a:spcPts val="1200"/>
              </a:spcBef>
            </a:pPr>
            <a:r>
              <a:rPr lang="en-US" dirty="0" smtClean="0"/>
              <a:t>Integrate micro-</a:t>
            </a:r>
            <a:r>
              <a:rPr lang="en-US" dirty="0" err="1" smtClean="0"/>
              <a:t>meso</a:t>
            </a:r>
            <a:r>
              <a:rPr lang="en-US" dirty="0" smtClean="0"/>
              <a:t>-macro levels of society</a:t>
            </a:r>
          </a:p>
          <a:p>
            <a:pPr lvl="0">
              <a:spcBef>
                <a:spcPts val="1200"/>
              </a:spcBef>
            </a:pPr>
            <a:r>
              <a:rPr lang="en-US" dirty="0" smtClean="0"/>
              <a:t>Provide coherence and stability in our lives</a:t>
            </a:r>
          </a:p>
          <a:p>
            <a:pPr lvl="0">
              <a:spcBef>
                <a:spcPts val="1200"/>
              </a:spcBef>
            </a:pPr>
            <a:r>
              <a:rPr lang="en-US" dirty="0" smtClean="0"/>
              <a:t>Various institutions are interconnected, rely upon one another, and are affected by one another. </a:t>
            </a:r>
          </a:p>
          <a:p>
            <a:pPr lvl="1">
              <a:spcBef>
                <a:spcPts val="1200"/>
              </a:spcBef>
            </a:pPr>
            <a:r>
              <a:rPr lang="en-US" dirty="0"/>
              <a:t>Connections between politics and economy</a:t>
            </a:r>
          </a:p>
          <a:p>
            <a:pPr lvl="0">
              <a:spcBef>
                <a:spcPts val="1200"/>
              </a:spcBef>
            </a:pPr>
            <a:r>
              <a:rPr lang="en-US" dirty="0" smtClean="0"/>
              <a:t>Have a conservative bias &amp; interest in stability</a:t>
            </a:r>
          </a:p>
        </p:txBody>
      </p:sp>
    </p:spTree>
    <p:extLst>
      <p:ext uri="{BB962C8B-B14F-4D97-AF65-F5344CB8AC3E}">
        <p14:creationId xmlns:p14="http://schemas.microsoft.com/office/powerpoint/2010/main" val="479254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Functional vs. Conflict Theory</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spcBef>
                <a:spcPts val="1200"/>
              </a:spcBef>
            </a:pPr>
            <a:r>
              <a:rPr lang="en-US" dirty="0" smtClean="0"/>
              <a:t>Functional:  each institution has an important purpose in structuring society</a:t>
            </a:r>
          </a:p>
          <a:p>
            <a:pPr marL="118872" indent="0">
              <a:spcBef>
                <a:spcPts val="1200"/>
              </a:spcBef>
              <a:buNone/>
            </a:pPr>
            <a:endParaRPr lang="en-US" dirty="0" smtClean="0"/>
          </a:p>
          <a:p>
            <a:pPr lvl="0">
              <a:spcBef>
                <a:spcPts val="1200"/>
              </a:spcBef>
            </a:pPr>
            <a:r>
              <a:rPr lang="en-US" dirty="0" smtClean="0"/>
              <a:t>Conflict:  institutions create and perpetuate inequalities.  They are developed and run by powerful interests.</a:t>
            </a:r>
          </a:p>
        </p:txBody>
      </p:sp>
    </p:spTree>
    <p:extLst>
      <p:ext uri="{BB962C8B-B14F-4D97-AF65-F5344CB8AC3E}">
        <p14:creationId xmlns:p14="http://schemas.microsoft.com/office/powerpoint/2010/main" val="3338902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fade">
                                      <p:cBhvr>
                                        <p:cTn id="10"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Family</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First place we learn norms and how to function in society</a:t>
            </a:r>
          </a:p>
          <a:p>
            <a:pPr lvl="0">
              <a:spcBef>
                <a:spcPts val="1200"/>
              </a:spcBef>
            </a:pPr>
            <a:r>
              <a:rPr lang="en-US" dirty="0" smtClean="0"/>
              <a:t>Provide for basic physical and psychological needs</a:t>
            </a:r>
          </a:p>
          <a:p>
            <a:pPr lvl="0">
              <a:spcBef>
                <a:spcPts val="1200"/>
              </a:spcBef>
            </a:pPr>
            <a:r>
              <a:rPr lang="en-US" dirty="0" smtClean="0"/>
              <a:t>Invest most emotional energy and leisure time</a:t>
            </a:r>
          </a:p>
          <a:p>
            <a:pPr lvl="0">
              <a:spcBef>
                <a:spcPts val="1200"/>
              </a:spcBef>
            </a:pPr>
            <a:r>
              <a:rPr lang="en-US" dirty="0" smtClean="0"/>
              <a:t>Shape status and identity</a:t>
            </a:r>
          </a:p>
          <a:p>
            <a:pPr lvl="0">
              <a:spcBef>
                <a:spcPts val="1200"/>
              </a:spcBef>
            </a:pPr>
            <a:r>
              <a:rPr lang="en-US" b="1" dirty="0" smtClean="0"/>
              <a:t>Families </a:t>
            </a:r>
            <a:r>
              <a:rPr lang="en-US" b="1" i="1" dirty="0" smtClean="0"/>
              <a:t>make people</a:t>
            </a:r>
            <a:r>
              <a:rPr lang="en-US" b="1" dirty="0" smtClean="0"/>
              <a:t>, both biologically and socially</a:t>
            </a:r>
          </a:p>
          <a:p>
            <a:pPr marL="118872" lvl="0" indent="0">
              <a:spcBef>
                <a:spcPts val="1200"/>
              </a:spcBef>
              <a:buNone/>
            </a:pPr>
            <a:endParaRPr lang="en-US" dirty="0" smtClean="0"/>
          </a:p>
        </p:txBody>
      </p:sp>
    </p:spTree>
    <p:extLst>
      <p:ext uri="{BB962C8B-B14F-4D97-AF65-F5344CB8AC3E}">
        <p14:creationId xmlns:p14="http://schemas.microsoft.com/office/powerpoint/2010/main" val="2638653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Family</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Micro level</a:t>
            </a:r>
          </a:p>
          <a:p>
            <a:pPr lvl="1">
              <a:spcBef>
                <a:spcPts val="1200"/>
              </a:spcBef>
            </a:pPr>
            <a:r>
              <a:rPr lang="en-US" dirty="0" smtClean="0"/>
              <a:t>Individual experiences, immediate interactions, households</a:t>
            </a:r>
          </a:p>
          <a:p>
            <a:pPr lvl="0">
              <a:spcBef>
                <a:spcPts val="1200"/>
              </a:spcBef>
            </a:pPr>
            <a:r>
              <a:rPr lang="en-US" dirty="0" err="1" smtClean="0"/>
              <a:t>Meso</a:t>
            </a:r>
            <a:r>
              <a:rPr lang="en-US" dirty="0" smtClean="0"/>
              <a:t> level</a:t>
            </a:r>
          </a:p>
          <a:p>
            <a:pPr lvl="1">
              <a:spcBef>
                <a:spcPts val="1200"/>
              </a:spcBef>
            </a:pPr>
            <a:r>
              <a:rPr lang="en-US" dirty="0" smtClean="0"/>
              <a:t>Communities are organized into families</a:t>
            </a:r>
          </a:p>
          <a:p>
            <a:pPr lvl="0">
              <a:spcBef>
                <a:spcPts val="1200"/>
              </a:spcBef>
            </a:pPr>
            <a:r>
              <a:rPr lang="en-US" dirty="0" smtClean="0"/>
              <a:t>Macro level</a:t>
            </a:r>
          </a:p>
          <a:p>
            <a:pPr lvl="1">
              <a:spcBef>
                <a:spcPts val="1200"/>
              </a:spcBef>
            </a:pPr>
            <a:r>
              <a:rPr lang="en-US" dirty="0" smtClean="0"/>
              <a:t>Standard definitions of and conceptions of family that are affected by broad cultural values/beliefs/norms and supported by national and global politics</a:t>
            </a:r>
          </a:p>
          <a:p>
            <a:pPr marL="118872" lvl="0" indent="0">
              <a:spcBef>
                <a:spcPts val="1200"/>
              </a:spcBef>
              <a:buNone/>
            </a:pPr>
            <a:endParaRPr lang="en-US" dirty="0" smtClean="0"/>
          </a:p>
        </p:txBody>
      </p:sp>
    </p:spTree>
    <p:extLst>
      <p:ext uri="{BB962C8B-B14F-4D97-AF65-F5344CB8AC3E}">
        <p14:creationId xmlns:p14="http://schemas.microsoft.com/office/powerpoint/2010/main" val="480754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3" end="3"/>
                                            </p:txEl>
                                          </p:spTgt>
                                        </p:tgtEl>
                                        <p:attrNameLst>
                                          <p:attrName>style.visibility</p:attrName>
                                        </p:attrNameLst>
                                      </p:cBhvr>
                                      <p:to>
                                        <p:strVal val="visible"/>
                                      </p:to>
                                    </p:set>
                                    <p:animEffect transition="in" filter="fade">
                                      <p:cBhvr>
                                        <p:cTn id="10" dur="500"/>
                                        <p:tgtEl>
                                          <p:spTgt spid="7">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animEffect transition="in" filter="fade">
                                      <p:cBhvr>
                                        <p:cTn id="15" dur="500"/>
                                        <p:tgtEl>
                                          <p:spTgt spid="7">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xEl>
                                              <p:pRg st="5" end="5"/>
                                            </p:txEl>
                                          </p:spTgt>
                                        </p:tgtEl>
                                        <p:attrNameLst>
                                          <p:attrName>style.visibility</p:attrName>
                                        </p:attrNameLst>
                                      </p:cBhvr>
                                      <p:to>
                                        <p:strVal val="visible"/>
                                      </p:to>
                                    </p:set>
                                    <p:animEffect transition="in" filter="fade">
                                      <p:cBhvr>
                                        <p:cTn id="18"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Family</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Plays a role in the vitality of the entire nation</a:t>
            </a:r>
          </a:p>
          <a:p>
            <a:pPr lvl="0">
              <a:spcBef>
                <a:spcPts val="1200"/>
              </a:spcBef>
            </a:pPr>
            <a:r>
              <a:rPr lang="en-US" dirty="0" smtClean="0"/>
              <a:t>Many national and global policy decisions concern how to strengthen the family</a:t>
            </a:r>
          </a:p>
          <a:p>
            <a:pPr marL="118872" lvl="0" indent="0">
              <a:spcBef>
                <a:spcPts val="1200"/>
              </a:spcBef>
              <a:buNone/>
            </a:pPr>
            <a:endParaRPr lang="en-US" dirty="0" smtClean="0"/>
          </a:p>
        </p:txBody>
      </p:sp>
    </p:spTree>
    <p:extLst>
      <p:ext uri="{BB962C8B-B14F-4D97-AF65-F5344CB8AC3E}">
        <p14:creationId xmlns:p14="http://schemas.microsoft.com/office/powerpoint/2010/main" val="3990046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Creating the Family: Marriage</a:t>
            </a:r>
            <a:endParaRPr lang="en-US" dirty="0"/>
          </a:p>
        </p:txBody>
      </p:sp>
      <p:sp>
        <p:nvSpPr>
          <p:cNvPr id="7"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What is the ideal family?</a:t>
            </a:r>
          </a:p>
          <a:p>
            <a:pPr lvl="0">
              <a:spcBef>
                <a:spcPts val="1200"/>
              </a:spcBef>
            </a:pPr>
            <a:r>
              <a:rPr lang="en-US" dirty="0" smtClean="0"/>
              <a:t>Is love important for marriage?</a:t>
            </a:r>
          </a:p>
          <a:p>
            <a:pPr lvl="0">
              <a:spcBef>
                <a:spcPts val="1200"/>
              </a:spcBef>
            </a:pPr>
            <a:r>
              <a:rPr lang="en-US" dirty="0" smtClean="0"/>
              <a:t>Is monogamy the “right” lifestyle?</a:t>
            </a:r>
          </a:p>
          <a:p>
            <a:pPr lvl="0">
              <a:spcBef>
                <a:spcPts val="1200"/>
              </a:spcBef>
            </a:pPr>
            <a:r>
              <a:rPr lang="en-US" dirty="0" smtClean="0"/>
              <a:t>Are kids important?</a:t>
            </a:r>
          </a:p>
          <a:p>
            <a:pPr lvl="0">
              <a:spcBef>
                <a:spcPts val="1200"/>
              </a:spcBef>
            </a:pPr>
            <a:r>
              <a:rPr lang="en-US" dirty="0" smtClean="0"/>
              <a:t>Who should decide who marries who?</a:t>
            </a:r>
          </a:p>
          <a:p>
            <a:pPr lvl="1">
              <a:spcBef>
                <a:spcPts val="1200"/>
              </a:spcBef>
            </a:pPr>
            <a:r>
              <a:rPr lang="en-US" dirty="0" smtClean="0"/>
              <a:t>Who have some choice, but we also follow norms</a:t>
            </a:r>
          </a:p>
          <a:p>
            <a:pPr lvl="1">
              <a:spcBef>
                <a:spcPts val="1200"/>
              </a:spcBef>
            </a:pPr>
            <a:r>
              <a:rPr lang="en-US" dirty="0" smtClean="0"/>
              <a:t>No incest</a:t>
            </a:r>
          </a:p>
          <a:p>
            <a:pPr lvl="1">
              <a:spcBef>
                <a:spcPts val="1200"/>
              </a:spcBef>
            </a:pPr>
            <a:r>
              <a:rPr lang="en-US" dirty="0" smtClean="0"/>
              <a:t>But also not too different from us</a:t>
            </a:r>
          </a:p>
        </p:txBody>
      </p:sp>
    </p:spTree>
    <p:extLst>
      <p:ext uri="{BB962C8B-B14F-4D97-AF65-F5344CB8AC3E}">
        <p14:creationId xmlns:p14="http://schemas.microsoft.com/office/powerpoint/2010/main" val="1521990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7">
                                            <p:txEl>
                                              <p:pRg st="6" end="6"/>
                                            </p:txEl>
                                          </p:spTgt>
                                        </p:tgtEl>
                                        <p:attrNameLst>
                                          <p:attrName>style.visibility</p:attrName>
                                        </p:attrNameLst>
                                      </p:cBhvr>
                                      <p:to>
                                        <p:strVal val="visible"/>
                                      </p:to>
                                    </p:set>
                                    <p:animEffect transition="in" filter="fade">
                                      <p:cBhvr>
                                        <p:cTn id="30" dur="500"/>
                                        <p:tgtEl>
                                          <p:spTgt spid="7">
                                            <p:txEl>
                                              <p:pRg st="6" end="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7">
                                            <p:txEl>
                                              <p:pRg st="7" end="7"/>
                                            </p:txEl>
                                          </p:spTgt>
                                        </p:tgtEl>
                                        <p:attrNameLst>
                                          <p:attrName>style.visibility</p:attrName>
                                        </p:attrNameLst>
                                      </p:cBhvr>
                                      <p:to>
                                        <p:strVal val="visible"/>
                                      </p:to>
                                    </p:set>
                                    <p:animEffect transition="in" filter="fade">
                                      <p:cBhvr>
                                        <p:cTn id="33"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4080</TotalTime>
  <Words>1111</Words>
  <Application>Microsoft Office PowerPoint</Application>
  <PresentationFormat>On-screen Show (4:3)</PresentationFormat>
  <Paragraphs>159</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Module</vt:lpstr>
      <vt:lpstr>Quiz:  Thursday, Nov. 7</vt:lpstr>
      <vt:lpstr>Institutions: Family   </vt:lpstr>
      <vt:lpstr>Institutions</vt:lpstr>
      <vt:lpstr>Institutions are Vital</vt:lpstr>
      <vt:lpstr>Functional vs. Conflict Theory</vt:lpstr>
      <vt:lpstr>Family</vt:lpstr>
      <vt:lpstr>Family</vt:lpstr>
      <vt:lpstr>Family</vt:lpstr>
      <vt:lpstr>Creating the Family: Marriage</vt:lpstr>
      <vt:lpstr>Selecting a mate</vt:lpstr>
      <vt:lpstr>Monogamy?</vt:lpstr>
      <vt:lpstr>Different kinds of “families”</vt:lpstr>
      <vt:lpstr>Cohabitation</vt:lpstr>
      <vt:lpstr>Sexuality</vt:lpstr>
      <vt:lpstr>Sexuality</vt:lpstr>
      <vt:lpstr>Divorce</vt:lpstr>
      <vt:lpstr>Social Consequences of Divorce</vt:lpstr>
      <vt:lpstr>How to Limit Affects on Children</vt:lpstr>
      <vt:lpstr>Questions</vt:lpstr>
    </vt:vector>
  </TitlesOfParts>
  <Company>MTU - EIT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Sociology? And What is Environmental Sociology?</dc:title>
  <dc:creator>rwinkler</dc:creator>
  <cp:lastModifiedBy>rwinkler</cp:lastModifiedBy>
  <cp:revision>195</cp:revision>
  <cp:lastPrinted>2012-11-01T14:47:39Z</cp:lastPrinted>
  <dcterms:created xsi:type="dcterms:W3CDTF">2011-09-01T17:28:22Z</dcterms:created>
  <dcterms:modified xsi:type="dcterms:W3CDTF">2012-11-01T16:21:49Z</dcterms:modified>
</cp:coreProperties>
</file>