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418" r:id="rId2"/>
    <p:sldId id="256" r:id="rId3"/>
    <p:sldId id="399" r:id="rId4"/>
    <p:sldId id="417" r:id="rId5"/>
    <p:sldId id="419" r:id="rId6"/>
    <p:sldId id="420" r:id="rId7"/>
    <p:sldId id="401" r:id="rId8"/>
    <p:sldId id="416" r:id="rId9"/>
    <p:sldId id="422" r:id="rId10"/>
    <p:sldId id="421" r:id="rId11"/>
    <p:sldId id="424" r:id="rId12"/>
    <p:sldId id="402" r:id="rId13"/>
    <p:sldId id="400" r:id="rId14"/>
    <p:sldId id="425" r:id="rId15"/>
    <p:sldId id="423" r:id="rId16"/>
    <p:sldId id="426" r:id="rId17"/>
    <p:sldId id="427" r:id="rId18"/>
    <p:sldId id="428" r:id="rId19"/>
    <p:sldId id="429" r:id="rId20"/>
    <p:sldId id="430"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484" autoAdjust="0"/>
  </p:normalViewPr>
  <p:slideViewPr>
    <p:cSldViewPr>
      <p:cViewPr varScale="1">
        <p:scale>
          <a:sx n="50" d="100"/>
          <a:sy n="50" d="100"/>
        </p:scale>
        <p:origin x="-2386"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E7EFEC41-7E2B-451B-90E6-F88BF679F85B}" type="datetimeFigureOut">
              <a:rPr lang="en-US" smtClean="0"/>
              <a:t>11/6/2012</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434C5D96-9485-4B61-BFD3-8F24C0D981DC}" type="slidenum">
              <a:rPr lang="en-US" smtClean="0"/>
              <a:t>‹#›</a:t>
            </a:fld>
            <a:endParaRPr lang="en-US"/>
          </a:p>
        </p:txBody>
      </p:sp>
    </p:spTree>
    <p:extLst>
      <p:ext uri="{BB962C8B-B14F-4D97-AF65-F5344CB8AC3E}">
        <p14:creationId xmlns:p14="http://schemas.microsoft.com/office/powerpoint/2010/main" val="1261360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10</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Map p. 331</a:t>
            </a:r>
          </a:p>
          <a:p>
            <a:r>
              <a:rPr lang="en-US" dirty="0" smtClean="0"/>
              <a:t>How</a:t>
            </a:r>
            <a:r>
              <a:rPr lang="en-US" baseline="0" dirty="0" smtClean="0"/>
              <a:t> might the economy of a state be affected when an especially low % of population has a college degree?</a:t>
            </a:r>
          </a:p>
          <a:p>
            <a:r>
              <a:rPr lang="en-US" baseline="0" dirty="0" smtClean="0"/>
              <a:t>What kinds of businesses are more likely to locate in a state with a very high % college educated?</a:t>
            </a:r>
          </a:p>
          <a:p>
            <a:r>
              <a:rPr lang="en-US" baseline="0" dirty="0" smtClean="0"/>
              <a:t>How might politics, the health care system, or science be influenced by high or low levels of education?</a:t>
            </a:r>
          </a:p>
          <a:p>
            <a:endParaRPr lang="en-US" baseline="0" dirty="0" smtClean="0"/>
          </a:p>
          <a:p>
            <a:r>
              <a:rPr lang="en-US" baseline="0" dirty="0" smtClean="0"/>
              <a:t>Look at the states that have especially high or low levels of college degrees.  What might be some of the causes?  What might be some consequences?</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11</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12</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13</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Education is supposed to be a meritocracy whereby people are allocated to positions according to their abilities and credentials.  Is this really the case? How so?</a:t>
            </a:r>
            <a:r>
              <a:rPr lang="en-US" baseline="0" dirty="0" smtClean="0"/>
              <a:t>  How not?  </a:t>
            </a:r>
            <a:endParaRPr lang="en-US"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14</a:t>
            </a:fld>
            <a:endParaRPr lang="en-US"/>
          </a:p>
        </p:txBody>
      </p:sp>
    </p:spTree>
    <p:extLst>
      <p:ext uri="{BB962C8B-B14F-4D97-AF65-F5344CB8AC3E}">
        <p14:creationId xmlns:p14="http://schemas.microsoft.com/office/powerpoint/2010/main" val="25088586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15</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16</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17</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18</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19</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Election Updates—</a:t>
            </a:r>
          </a:p>
          <a:p>
            <a:endParaRPr lang="en-US" baseline="0" dirty="0" smtClean="0"/>
          </a:p>
          <a:p>
            <a:r>
              <a:rPr lang="en-US" baseline="0" dirty="0" smtClean="0"/>
              <a:t>Social construction of Race</a:t>
            </a:r>
          </a:p>
          <a:p>
            <a:r>
              <a:rPr lang="en-US" baseline="0" dirty="0" smtClean="0"/>
              <a:t>http://www.huffingtonpost.com/2012/11/03/chris-rocks-message-for-white-voters-kimmel-brooklyn-video_n_2068896.html?utm_hp_ref=mostpopular</a:t>
            </a:r>
          </a:p>
          <a:p>
            <a:endParaRPr lang="en-US" baseline="0" dirty="0" smtClean="0"/>
          </a:p>
          <a:p>
            <a:r>
              <a:rPr lang="en-US" baseline="0" dirty="0" smtClean="0"/>
              <a:t>Several ballot measures where voters have a chance to reshape or strengthen social norms by putting certain things into legal policy.  The very fact that these things are on the ballot and controversial tells us that we are in a time period when the norms associated with same-sex marriage and marijuana use are unclear. </a:t>
            </a:r>
          </a:p>
          <a:p>
            <a:endParaRPr lang="en-US" baseline="0" dirty="0" smtClean="0"/>
          </a:p>
          <a:p>
            <a:r>
              <a:rPr lang="en-US" baseline="0" dirty="0" smtClean="0"/>
              <a:t>Same sex marriage in MN: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http://video.pbs.org/video/2290302882#</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2</a:t>
            </a:fld>
            <a:endParaRPr lang="en-US"/>
          </a:p>
        </p:txBody>
      </p:sp>
    </p:spTree>
    <p:extLst>
      <p:ext uri="{BB962C8B-B14F-4D97-AF65-F5344CB8AC3E}">
        <p14:creationId xmlns:p14="http://schemas.microsoft.com/office/powerpoint/2010/main" val="25088586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additional videos related</a:t>
            </a:r>
            <a:r>
              <a:rPr lang="en-US" baseline="0" dirty="0" smtClean="0"/>
              <a:t> to sociology of education that you may find interesting.</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20</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Same sex marriage in MN: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http://video.pbs.org/video/2290302882</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Interesting</a:t>
            </a:r>
            <a:r>
              <a:rPr lang="en-US" baseline="0" dirty="0" smtClean="0"/>
              <a:t> example of changing/contested social norms and institutions</a:t>
            </a:r>
            <a:endParaRPr lang="en-US" dirty="0" smtClean="0"/>
          </a:p>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3</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Interesting example of changing/contested social norms and the social construction</a:t>
            </a:r>
            <a:r>
              <a:rPr lang="en-US" baseline="0" dirty="0" smtClean="0"/>
              <a:t> of deviant activity</a:t>
            </a:r>
            <a:r>
              <a:rPr lang="en-US" dirty="0" smtClean="0"/>
              <a:t>. </a:t>
            </a:r>
          </a:p>
          <a:p>
            <a:r>
              <a:rPr lang="en-US" dirty="0" smtClean="0"/>
              <a:t>I encourage you to dig</a:t>
            </a:r>
            <a:r>
              <a:rPr lang="en-US" baseline="0" dirty="0" smtClean="0"/>
              <a:t> deeper into the social history of criminalization of marijuana.  Its an interesting exercise in social construction of deviance.  Who wins and who loses in this process?</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4</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 are two courses that I’m teaching</a:t>
            </a:r>
            <a:r>
              <a:rPr lang="en-US" baseline="0" dirty="0" smtClean="0"/>
              <a:t> this spring that you may be interested in. Both are for upper level undergrads.  Please contact me for syllabi or with questions.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5</a:t>
            </a:fld>
            <a:endParaRPr lang="en-US"/>
          </a:p>
        </p:txBody>
      </p:sp>
    </p:spTree>
    <p:extLst>
      <p:ext uri="{BB962C8B-B14F-4D97-AF65-F5344CB8AC3E}">
        <p14:creationId xmlns:p14="http://schemas.microsoft.com/office/powerpoint/2010/main" val="2508858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6</a:t>
            </a:fld>
            <a:endParaRPr lang="en-US"/>
          </a:p>
        </p:txBody>
      </p:sp>
    </p:spTree>
    <p:extLst>
      <p:ext uri="{BB962C8B-B14F-4D97-AF65-F5344CB8AC3E}">
        <p14:creationId xmlns:p14="http://schemas.microsoft.com/office/powerpoint/2010/main" val="2508858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meet in the Great Lakes Research</a:t>
            </a:r>
            <a:r>
              <a:rPr lang="en-US" baseline="0" dirty="0" smtClean="0"/>
              <a:t> Center, Room 202 for the last week of class and have presentations there.</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7</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8</a:t>
            </a:fld>
            <a:endParaRPr lang="en-US"/>
          </a:p>
        </p:txBody>
      </p:sp>
    </p:spTree>
    <p:extLst>
      <p:ext uri="{BB962C8B-B14F-4D97-AF65-F5344CB8AC3E}">
        <p14:creationId xmlns:p14="http://schemas.microsoft.com/office/powerpoint/2010/main" val="2508858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Planned and Formalized</a:t>
            </a:r>
            <a:r>
              <a:rPr lang="en-US" baseline="0" dirty="0" smtClean="0"/>
              <a:t> Functions:</a:t>
            </a:r>
          </a:p>
          <a:p>
            <a:r>
              <a:rPr lang="en-US" baseline="0" dirty="0" smtClean="0"/>
              <a:t>- Socialize children to be productive members of society</a:t>
            </a:r>
          </a:p>
          <a:p>
            <a:r>
              <a:rPr lang="en-US" baseline="0" dirty="0" smtClean="0"/>
              <a:t>- Select and train individuals for positions in society</a:t>
            </a:r>
          </a:p>
          <a:p>
            <a:r>
              <a:rPr lang="en-US" baseline="0" dirty="0" smtClean="0"/>
              <a:t>- Promote social participation, change, and innovation</a:t>
            </a:r>
          </a:p>
          <a:p>
            <a:pPr marL="171450" indent="-171450">
              <a:buFontTx/>
              <a:buChar char="-"/>
            </a:pPr>
            <a:r>
              <a:rPr lang="en-US" baseline="0" dirty="0" smtClean="0"/>
              <a:t>Enhance personal independence and social development</a:t>
            </a:r>
          </a:p>
          <a:p>
            <a:pPr marL="171450" indent="-171450">
              <a:buFontTx/>
              <a:buChar char="-"/>
            </a:pPr>
            <a:r>
              <a:rPr lang="en-US" baseline="0" dirty="0" smtClean="0"/>
              <a:t>Credentialing system that speaks to employers</a:t>
            </a:r>
          </a:p>
          <a:p>
            <a:endParaRPr lang="en-US" baseline="0" dirty="0" smtClean="0"/>
          </a:p>
          <a:p>
            <a:r>
              <a:rPr lang="en-US" dirty="0" smtClean="0"/>
              <a:t>Unplanned</a:t>
            </a:r>
            <a:r>
              <a:rPr lang="en-US" baseline="0" dirty="0" smtClean="0"/>
              <a:t> and Informal Functions:</a:t>
            </a:r>
          </a:p>
          <a:p>
            <a:pPr marL="171450" indent="-171450">
              <a:buFontTx/>
              <a:buChar char="-"/>
            </a:pPr>
            <a:r>
              <a:rPr lang="en-US" baseline="0" dirty="0" smtClean="0"/>
              <a:t>Confine and supervise underage citizens</a:t>
            </a:r>
          </a:p>
          <a:p>
            <a:pPr marL="171450" indent="-171450">
              <a:buFontTx/>
              <a:buChar char="-"/>
            </a:pPr>
            <a:r>
              <a:rPr lang="en-US" baseline="0" dirty="0" smtClean="0"/>
              <a:t>Weaken parental controls over youths</a:t>
            </a:r>
          </a:p>
          <a:p>
            <a:pPr marL="171450" indent="-171450">
              <a:buFontTx/>
              <a:buChar char="-"/>
            </a:pPr>
            <a:r>
              <a:rPr lang="en-US" baseline="0" dirty="0" smtClean="0"/>
              <a:t>Provide opportunities for peer cultures to develop</a:t>
            </a:r>
          </a:p>
          <a:p>
            <a:pPr marL="171450" indent="-171450">
              <a:buFontTx/>
              <a:buChar char="-"/>
            </a:pPr>
            <a:r>
              <a:rPr lang="en-US" baseline="0" dirty="0" smtClean="0"/>
              <a:t>Provide contexts for the development of friendships and mate selection</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9</a:t>
            </a:fld>
            <a:endParaRPr lang="en-US"/>
          </a:p>
        </p:txBody>
      </p:sp>
    </p:spTree>
    <p:extLst>
      <p:ext uri="{BB962C8B-B14F-4D97-AF65-F5344CB8AC3E}">
        <p14:creationId xmlns:p14="http://schemas.microsoft.com/office/powerpoint/2010/main" val="2508858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11/6/2012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DD81A9-42F1-499A-87B4-E1CF7BE67E19}"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DD81A9-42F1-499A-87B4-E1CF7BE67E19}"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DDD81A9-42F1-499A-87B4-E1CF7BE67E19}" type="datetimeFigureOut">
              <a:rPr lang="en-US" smtClean="0"/>
              <a:pPr/>
              <a:t>11/6/2012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DD81A9-42F1-499A-87B4-E1CF7BE67E19}" type="datetimeFigureOut">
              <a:rPr lang="en-US" smtClean="0"/>
              <a:pPr/>
              <a:t>11/6/2012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D81A9-42F1-499A-87B4-E1CF7BE67E19}" type="datetimeFigureOut">
              <a:rPr lang="en-US" smtClean="0"/>
              <a:pPr/>
              <a:t>11/6/2012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DD81A9-42F1-499A-87B4-E1CF7BE67E19}"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72ED0-27C0-4E68-B106-DC5DF8E05598}"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DDD81A9-42F1-499A-87B4-E1CF7BE67E19}" type="datetimeFigureOut">
              <a:rPr lang="en-US" smtClean="0"/>
              <a:pPr/>
              <a:t>11/6/2012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9F72ED0-27C0-4E68-B106-DC5DF8E0559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DDD81A9-42F1-499A-87B4-E1CF7BE67E19}" type="datetimeFigureOut">
              <a:rPr lang="en-US" smtClean="0"/>
              <a:pPr/>
              <a:t>11/6/2012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9F72ED0-27C0-4E68-B106-DC5DF8E055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www.ted.com/talks/lang/en/ken_robinson_says_schools_kill_creativity.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www.youtube.com/watch?v=_Z-6BZJ39qE" TargetMode="External"/><Relationship Id="rId4" Type="http://schemas.openxmlformats.org/officeDocument/2006/relationships/hyperlink" Target="https://www.youtube.com/watch?v=9TXeUldd8A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Quiz:  Thursday, Nov. 8</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Institutions, p. 277-283 in text</a:t>
            </a:r>
          </a:p>
          <a:p>
            <a:pPr lvl="0">
              <a:spcBef>
                <a:spcPts val="1200"/>
              </a:spcBef>
            </a:pPr>
            <a:r>
              <a:rPr lang="en-US" dirty="0" err="1" smtClean="0"/>
              <a:t>Chapt</a:t>
            </a:r>
            <a:r>
              <a:rPr lang="en-US" dirty="0" smtClean="0"/>
              <a:t>. 10– Family</a:t>
            </a:r>
          </a:p>
          <a:p>
            <a:pPr lvl="0">
              <a:spcBef>
                <a:spcPts val="1200"/>
              </a:spcBef>
            </a:pPr>
            <a:r>
              <a:rPr lang="en-US" dirty="0" err="1" smtClean="0"/>
              <a:t>Chapt</a:t>
            </a:r>
            <a:r>
              <a:rPr lang="en-US" dirty="0" smtClean="0"/>
              <a:t>. 11- Education &amp; Religion</a:t>
            </a:r>
          </a:p>
          <a:p>
            <a:pPr lvl="0">
              <a:spcBef>
                <a:spcPts val="1200"/>
              </a:spcBef>
            </a:pPr>
            <a:r>
              <a:rPr lang="en-US" dirty="0" smtClean="0"/>
              <a:t>Dodson &amp; Luttrell- Families Facing Untenable Choices (posted on Canvas, week 9)</a:t>
            </a:r>
          </a:p>
          <a:p>
            <a:pPr lvl="0">
              <a:spcBef>
                <a:spcPts val="1200"/>
              </a:spcBef>
            </a:pPr>
            <a:r>
              <a:rPr lang="en-US" dirty="0" err="1" smtClean="0"/>
              <a:t>Ecklund</a:t>
            </a:r>
            <a:r>
              <a:rPr lang="en-US" dirty="0" smtClean="0"/>
              <a:t>- Religion and Spirituality among Scientists (posted on Canvas, week 10)</a:t>
            </a:r>
          </a:p>
          <a:p>
            <a:pPr marL="118872" lvl="0" indent="0">
              <a:spcBef>
                <a:spcPts val="1200"/>
              </a:spcBef>
              <a:buNone/>
            </a:pPr>
            <a:endParaRPr lang="en-US" dirty="0" smtClean="0"/>
          </a:p>
        </p:txBody>
      </p:sp>
    </p:spTree>
    <p:extLst>
      <p:ext uri="{BB962C8B-B14F-4D97-AF65-F5344CB8AC3E}">
        <p14:creationId xmlns:p14="http://schemas.microsoft.com/office/powerpoint/2010/main" val="4065568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Key Points</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fontScale="85000" lnSpcReduction="2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spcBef>
                <a:spcPts val="1200"/>
              </a:spcBef>
            </a:pPr>
            <a:r>
              <a:rPr lang="en-US" dirty="0" smtClean="0"/>
              <a:t>We learn a lot more in school than just educational curriculum</a:t>
            </a:r>
          </a:p>
          <a:p>
            <a:pPr lvl="1">
              <a:spcBef>
                <a:spcPts val="1200"/>
              </a:spcBef>
            </a:pPr>
            <a:r>
              <a:rPr lang="en-US" dirty="0" smtClean="0"/>
              <a:t>Socialization (language, culture, roles, norms, values)</a:t>
            </a:r>
          </a:p>
          <a:p>
            <a:pPr lvl="1">
              <a:spcBef>
                <a:spcPts val="1200"/>
              </a:spcBef>
            </a:pPr>
            <a:r>
              <a:rPr lang="en-US" dirty="0" smtClean="0"/>
              <a:t>Sense of self:  1</a:t>
            </a:r>
            <a:r>
              <a:rPr lang="en-US" baseline="30000" dirty="0" smtClean="0"/>
              <a:t>st</a:t>
            </a:r>
            <a:r>
              <a:rPr lang="en-US" dirty="0" smtClean="0"/>
              <a:t> opportunity for success or failure</a:t>
            </a:r>
          </a:p>
          <a:p>
            <a:pPr lvl="0">
              <a:spcBef>
                <a:spcPts val="1200"/>
              </a:spcBef>
            </a:pPr>
            <a:r>
              <a:rPr lang="en-US" dirty="0" smtClean="0"/>
              <a:t>Education is extremely important for individual success in society but also for society as a whole to have an educated citizenry</a:t>
            </a:r>
          </a:p>
          <a:p>
            <a:pPr lvl="1">
              <a:spcBef>
                <a:spcPts val="1200"/>
              </a:spcBef>
            </a:pPr>
            <a:r>
              <a:rPr lang="en-US" dirty="0" smtClean="0"/>
              <a:t>Social order</a:t>
            </a:r>
          </a:p>
          <a:p>
            <a:pPr lvl="1">
              <a:spcBef>
                <a:spcPts val="1200"/>
              </a:spcBef>
            </a:pPr>
            <a:r>
              <a:rPr lang="en-US" dirty="0" smtClean="0"/>
              <a:t>Economy</a:t>
            </a:r>
          </a:p>
          <a:p>
            <a:pPr lvl="1">
              <a:spcBef>
                <a:spcPts val="1200"/>
              </a:spcBef>
            </a:pPr>
            <a:r>
              <a:rPr lang="en-US" dirty="0" smtClean="0"/>
              <a:t>Democracy</a:t>
            </a:r>
          </a:p>
          <a:p>
            <a:pPr lvl="1">
              <a:spcBef>
                <a:spcPts val="1200"/>
              </a:spcBef>
            </a:pPr>
            <a:r>
              <a:rPr lang="en-US" dirty="0" smtClean="0"/>
              <a:t>Health care</a:t>
            </a:r>
          </a:p>
          <a:p>
            <a:pPr lvl="1">
              <a:spcBef>
                <a:spcPts val="1200"/>
              </a:spcBef>
            </a:pPr>
            <a:r>
              <a:rPr lang="en-US" dirty="0" smtClean="0"/>
              <a:t>Social services (prisons, welfare, etc.)</a:t>
            </a:r>
          </a:p>
        </p:txBody>
      </p:sp>
    </p:spTree>
    <p:extLst>
      <p:ext uri="{BB962C8B-B14F-4D97-AF65-F5344CB8AC3E}">
        <p14:creationId xmlns:p14="http://schemas.microsoft.com/office/powerpoint/2010/main" val="156456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500"/>
                                        <p:tgtEl>
                                          <p:spTgt spid="7">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4" end="4"/>
                                            </p:txEl>
                                          </p:spTgt>
                                        </p:tgtEl>
                                        <p:attrNameLst>
                                          <p:attrName>style.visibility</p:attrName>
                                        </p:attrNameLst>
                                      </p:cBhvr>
                                      <p:to>
                                        <p:strVal val="visible"/>
                                      </p:to>
                                    </p:set>
                                    <p:animEffect transition="in" filter="fade">
                                      <p:cBhvr>
                                        <p:cTn id="10" dur="500"/>
                                        <p:tgtEl>
                                          <p:spTgt spid="7">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animEffect transition="in" filter="fade">
                                      <p:cBhvr>
                                        <p:cTn id="13" dur="500"/>
                                        <p:tgtEl>
                                          <p:spTgt spid="7">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
                                            <p:txEl>
                                              <p:pRg st="6" end="6"/>
                                            </p:txEl>
                                          </p:spTgt>
                                        </p:tgtEl>
                                        <p:attrNameLst>
                                          <p:attrName>style.visibility</p:attrName>
                                        </p:attrNameLst>
                                      </p:cBhvr>
                                      <p:to>
                                        <p:strVal val="visible"/>
                                      </p:to>
                                    </p:set>
                                    <p:animEffect transition="in" filter="fade">
                                      <p:cBhvr>
                                        <p:cTn id="16" dur="500"/>
                                        <p:tgtEl>
                                          <p:spTgt spid="7">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animEffect transition="in" filter="fade">
                                      <p:cBhvr>
                                        <p:cTn id="19" dur="500"/>
                                        <p:tgtEl>
                                          <p:spTgt spid="7">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7">
                                            <p:txEl>
                                              <p:pRg st="8" end="8"/>
                                            </p:txEl>
                                          </p:spTgt>
                                        </p:tgtEl>
                                        <p:attrNameLst>
                                          <p:attrName>style.visibility</p:attrName>
                                        </p:attrNameLst>
                                      </p:cBhvr>
                                      <p:to>
                                        <p:strVal val="visible"/>
                                      </p:to>
                                    </p:set>
                                    <p:animEffect transition="in" filter="fade">
                                      <p:cBhvr>
                                        <p:cTn id="22"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 y="0"/>
            <a:ext cx="9088860" cy="6553200"/>
          </a:xfrm>
          <a:prstGeom prst="rect">
            <a:avLst/>
          </a:prstGeom>
        </p:spPr>
      </p:pic>
    </p:spTree>
    <p:extLst>
      <p:ext uri="{BB962C8B-B14F-4D97-AF65-F5344CB8AC3E}">
        <p14:creationId xmlns:p14="http://schemas.microsoft.com/office/powerpoint/2010/main" val="2645364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Special Topics</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fontScale="85000"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spcBef>
                <a:spcPts val="1200"/>
              </a:spcBef>
            </a:pPr>
            <a:r>
              <a:rPr lang="en-US" dirty="0" smtClean="0"/>
              <a:t>Schools are vital for communities (pride, unifying symbol, services, relationships)</a:t>
            </a:r>
          </a:p>
          <a:p>
            <a:pPr>
              <a:spcBef>
                <a:spcPts val="1200"/>
              </a:spcBef>
            </a:pPr>
            <a:r>
              <a:rPr lang="en-US" dirty="0" smtClean="0"/>
              <a:t>Popularity/Bullying in school shapes our social relations and sense of self</a:t>
            </a:r>
          </a:p>
          <a:p>
            <a:pPr lvl="1">
              <a:spcBef>
                <a:spcPts val="1200"/>
              </a:spcBef>
            </a:pPr>
            <a:r>
              <a:rPr lang="en-US" dirty="0" smtClean="0"/>
              <a:t>31% of gay youth threatened or injured at school each year</a:t>
            </a:r>
          </a:p>
          <a:p>
            <a:pPr>
              <a:spcBef>
                <a:spcPts val="1200"/>
              </a:spcBef>
            </a:pPr>
            <a:r>
              <a:rPr lang="en-US" dirty="0" smtClean="0"/>
              <a:t>ESL hugely important and growing, though not always politically popular</a:t>
            </a:r>
          </a:p>
          <a:p>
            <a:pPr>
              <a:spcBef>
                <a:spcPts val="1200"/>
              </a:spcBef>
            </a:pPr>
            <a:r>
              <a:rPr lang="en-US" dirty="0" smtClean="0"/>
              <a:t>Schools are bureaucratic systems</a:t>
            </a:r>
          </a:p>
          <a:p>
            <a:pPr>
              <a:spcBef>
                <a:spcPts val="1200"/>
              </a:spcBef>
            </a:pPr>
            <a:r>
              <a:rPr lang="en-US" dirty="0" smtClean="0"/>
              <a:t>Education is a system of credentialing</a:t>
            </a:r>
          </a:p>
          <a:p>
            <a:pPr>
              <a:spcBef>
                <a:spcPts val="1200"/>
              </a:spcBef>
            </a:pPr>
            <a:r>
              <a:rPr lang="en-US" dirty="0" smtClean="0"/>
              <a:t>Education is vital for health and development around world</a:t>
            </a:r>
          </a:p>
        </p:txBody>
      </p:sp>
    </p:spTree>
    <p:extLst>
      <p:ext uri="{BB962C8B-B14F-4D97-AF65-F5344CB8AC3E}">
        <p14:creationId xmlns:p14="http://schemas.microsoft.com/office/powerpoint/2010/main" val="3338902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fade">
                                      <p:cBhvr>
                                        <p:cTn id="20" dur="500"/>
                                        <p:tgtEl>
                                          <p:spTgt spid="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Effect transition="in" filter="fade">
                                      <p:cBhvr>
                                        <p:cTn id="25" dur="500"/>
                                        <p:tgtEl>
                                          <p:spTgt spid="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
                                            <p:txEl>
                                              <p:pRg st="5" end="5"/>
                                            </p:txEl>
                                          </p:spTgt>
                                        </p:tgtEl>
                                        <p:attrNameLst>
                                          <p:attrName>style.visibility</p:attrName>
                                        </p:attrNameLst>
                                      </p:cBhvr>
                                      <p:to>
                                        <p:strVal val="visible"/>
                                      </p:to>
                                    </p:set>
                                    <p:animEffect transition="in" filter="fade">
                                      <p:cBhvr>
                                        <p:cTn id="30" dur="500"/>
                                        <p:tgtEl>
                                          <p:spTgt spid="7">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Politics in Schools</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spcBef>
                <a:spcPts val="1200"/>
              </a:spcBef>
            </a:pPr>
            <a:r>
              <a:rPr lang="en-US" dirty="0" smtClean="0"/>
              <a:t>Schools are bureaucracies, closely linked to government bureaucracies</a:t>
            </a:r>
          </a:p>
          <a:p>
            <a:pPr>
              <a:spcBef>
                <a:spcPts val="1200"/>
              </a:spcBef>
            </a:pPr>
            <a:r>
              <a:rPr lang="en-US" dirty="0" smtClean="0"/>
              <a:t>Each president since 1965 has put mark on US educational system</a:t>
            </a:r>
          </a:p>
          <a:p>
            <a:pPr>
              <a:spcBef>
                <a:spcPts val="1200"/>
              </a:spcBef>
            </a:pPr>
            <a:r>
              <a:rPr lang="en-US" dirty="0" smtClean="0"/>
              <a:t>State superintendents</a:t>
            </a:r>
          </a:p>
          <a:p>
            <a:pPr>
              <a:spcBef>
                <a:spcPts val="1200"/>
              </a:spcBef>
            </a:pPr>
            <a:r>
              <a:rPr lang="en-US" dirty="0" smtClean="0"/>
              <a:t>Rules and systems change</a:t>
            </a:r>
          </a:p>
          <a:p>
            <a:pPr>
              <a:spcBef>
                <a:spcPts val="1200"/>
              </a:spcBef>
            </a:pPr>
            <a:r>
              <a:rPr lang="en-US" dirty="0" smtClean="0"/>
              <a:t>Politicians make decisions as much as teachers</a:t>
            </a:r>
            <a:endParaRPr lang="en-US" dirty="0"/>
          </a:p>
          <a:p>
            <a:pPr>
              <a:spcBef>
                <a:spcPts val="1200"/>
              </a:spcBef>
            </a:pPr>
            <a:r>
              <a:rPr lang="en-US" dirty="0" smtClean="0"/>
              <a:t>Funding</a:t>
            </a:r>
          </a:p>
          <a:p>
            <a:pPr marL="118872" lvl="0" indent="0">
              <a:spcBef>
                <a:spcPts val="1200"/>
              </a:spcBef>
              <a:buNone/>
            </a:pPr>
            <a:endParaRPr lang="en-US" dirty="0" smtClean="0"/>
          </a:p>
        </p:txBody>
      </p:sp>
    </p:spTree>
    <p:extLst>
      <p:ext uri="{BB962C8B-B14F-4D97-AF65-F5344CB8AC3E}">
        <p14:creationId xmlns:p14="http://schemas.microsoft.com/office/powerpoint/2010/main" val="2638653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8382000" cy="4495800"/>
          </a:xfrm>
        </p:spPr>
        <p:txBody>
          <a:bodyPr>
            <a:normAutofit fontScale="90000"/>
          </a:bodyPr>
          <a:lstStyle/>
          <a:p>
            <a:pPr>
              <a:spcBef>
                <a:spcPts val="1800"/>
              </a:spcBef>
            </a:pPr>
            <a:r>
              <a:rPr lang="en-US" dirty="0" smtClean="0">
                <a:solidFill>
                  <a:schemeClr val="accent1"/>
                </a:solidFill>
              </a:rPr>
              <a:t>Does education enhance upward mobility and serve both individuals and society, or does it mostly serve the affluent, reproducing social class and training people to fulfill positions at the same level as their parents?</a:t>
            </a:r>
            <a:br>
              <a:rPr lang="en-US" dirty="0" smtClean="0">
                <a:solidFill>
                  <a:schemeClr val="accent1"/>
                </a:solidFill>
              </a:rPr>
            </a:br>
            <a:r>
              <a:rPr lang="en-US" dirty="0">
                <a:solidFill>
                  <a:schemeClr val="tx1"/>
                </a:solidFill>
              </a:rPr>
              <a:t/>
            </a:r>
            <a:br>
              <a:rPr lang="en-US" dirty="0">
                <a:solidFill>
                  <a:schemeClr val="tx1"/>
                </a:solidFill>
              </a:rPr>
            </a:br>
            <a:r>
              <a:rPr lang="en-US" sz="1100" dirty="0" smtClean="0">
                <a:solidFill>
                  <a:schemeClr val="tx1"/>
                </a:solidFill>
              </a:rPr>
              <a:t/>
            </a:r>
            <a:br>
              <a:rPr lang="en-US" sz="1100" dirty="0" smtClean="0">
                <a:solidFill>
                  <a:schemeClr val="tx1"/>
                </a:solidFill>
              </a:rPr>
            </a:br>
            <a:r>
              <a:rPr lang="en-US" sz="1100" dirty="0">
                <a:solidFill>
                  <a:schemeClr val="tx1"/>
                </a:solidFill>
              </a:rPr>
              <a:t/>
            </a:r>
            <a:br>
              <a:rPr lang="en-US" sz="1100" dirty="0">
                <a:solidFill>
                  <a:schemeClr val="tx1"/>
                </a:solidFill>
              </a:rPr>
            </a:br>
            <a:endParaRPr lang="en-US" sz="3100" dirty="0"/>
          </a:p>
        </p:txBody>
      </p:sp>
    </p:spTree>
    <p:extLst>
      <p:ext uri="{BB962C8B-B14F-4D97-AF65-F5344CB8AC3E}">
        <p14:creationId xmlns:p14="http://schemas.microsoft.com/office/powerpoint/2010/main" val="21683815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fontScale="90000"/>
          </a:bodyPr>
          <a:lstStyle/>
          <a:p>
            <a:r>
              <a:rPr lang="en-US" dirty="0" smtClean="0"/>
              <a:t>Sources of Inequality in Education</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spcBef>
                <a:spcPts val="1200"/>
              </a:spcBef>
            </a:pPr>
            <a:r>
              <a:rPr lang="en-US" dirty="0" smtClean="0"/>
              <a:t>Testing</a:t>
            </a:r>
          </a:p>
          <a:p>
            <a:pPr>
              <a:spcBef>
                <a:spcPts val="1200"/>
              </a:spcBef>
            </a:pPr>
            <a:r>
              <a:rPr lang="en-US" dirty="0" smtClean="0"/>
              <a:t>Tracking</a:t>
            </a:r>
          </a:p>
          <a:p>
            <a:pPr>
              <a:spcBef>
                <a:spcPts val="1200"/>
              </a:spcBef>
            </a:pPr>
            <a:r>
              <a:rPr lang="en-US" dirty="0" smtClean="0"/>
              <a:t>Funding</a:t>
            </a:r>
            <a:endParaRPr lang="en-US" dirty="0"/>
          </a:p>
          <a:p>
            <a:pPr lvl="0">
              <a:spcBef>
                <a:spcPts val="1200"/>
              </a:spcBef>
            </a:pPr>
            <a:r>
              <a:rPr lang="en-US" dirty="0" smtClean="0"/>
              <a:t>Educational climate in schools varies with culture, teachers, administration, higher politics</a:t>
            </a:r>
          </a:p>
          <a:p>
            <a:pPr lvl="0">
              <a:spcBef>
                <a:spcPts val="1200"/>
              </a:spcBef>
            </a:pPr>
            <a:r>
              <a:rPr lang="en-US" dirty="0" smtClean="0"/>
              <a:t>Public vs. Private schools</a:t>
            </a:r>
          </a:p>
          <a:p>
            <a:pPr lvl="1">
              <a:spcBef>
                <a:spcPts val="1200"/>
              </a:spcBef>
            </a:pPr>
            <a:r>
              <a:rPr lang="en-US" dirty="0"/>
              <a:t>Vouchers and school </a:t>
            </a:r>
            <a:r>
              <a:rPr lang="en-US" dirty="0" smtClean="0"/>
              <a:t>choice</a:t>
            </a:r>
          </a:p>
          <a:p>
            <a:pPr lvl="0">
              <a:spcBef>
                <a:spcPts val="1200"/>
              </a:spcBef>
            </a:pPr>
            <a:r>
              <a:rPr lang="en-US" dirty="0" smtClean="0"/>
              <a:t>Gender Inequality</a:t>
            </a:r>
          </a:p>
        </p:txBody>
      </p:sp>
    </p:spTree>
    <p:extLst>
      <p:ext uri="{BB962C8B-B14F-4D97-AF65-F5344CB8AC3E}">
        <p14:creationId xmlns:p14="http://schemas.microsoft.com/office/powerpoint/2010/main" val="21418672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Testing</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spcBef>
                <a:spcPts val="1200"/>
              </a:spcBef>
            </a:pPr>
            <a:r>
              <a:rPr lang="en-US" dirty="0" smtClean="0"/>
              <a:t>What factors affect ACT/SAT test scores?</a:t>
            </a:r>
          </a:p>
          <a:p>
            <a:pPr>
              <a:spcBef>
                <a:spcPts val="1200"/>
              </a:spcBef>
            </a:pPr>
            <a:r>
              <a:rPr lang="en-US" dirty="0" smtClean="0"/>
              <a:t>Have your scores affected your life chances?  </a:t>
            </a:r>
          </a:p>
          <a:p>
            <a:pPr>
              <a:spcBef>
                <a:spcPts val="1200"/>
              </a:spcBef>
            </a:pPr>
            <a:r>
              <a:rPr lang="en-US" dirty="0" smtClean="0"/>
              <a:t>Are there ways in which you have been privileged or </a:t>
            </a:r>
            <a:r>
              <a:rPr lang="en-US" dirty="0" err="1" smtClean="0"/>
              <a:t>disprivileged</a:t>
            </a:r>
            <a:r>
              <a:rPr lang="en-US" dirty="0" smtClean="0"/>
              <a:t> in testing process?</a:t>
            </a:r>
          </a:p>
          <a:p>
            <a:pPr>
              <a:spcBef>
                <a:spcPts val="1200"/>
              </a:spcBef>
            </a:pPr>
            <a:r>
              <a:rPr lang="en-US" dirty="0"/>
              <a:t>Questions, language differences, and testing situations are biased against lower-class, minorities, and immigrant students</a:t>
            </a:r>
          </a:p>
          <a:p>
            <a:pPr marL="118872" indent="0">
              <a:spcBef>
                <a:spcPts val="1200"/>
              </a:spcBef>
              <a:buNone/>
            </a:pPr>
            <a:endParaRPr lang="en-US" dirty="0" smtClean="0"/>
          </a:p>
        </p:txBody>
      </p:sp>
    </p:spTree>
    <p:extLst>
      <p:ext uri="{BB962C8B-B14F-4D97-AF65-F5344CB8AC3E}">
        <p14:creationId xmlns:p14="http://schemas.microsoft.com/office/powerpoint/2010/main" val="175304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Tracking</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spcBef>
                <a:spcPts val="1200"/>
              </a:spcBef>
            </a:pPr>
            <a:r>
              <a:rPr lang="en-US" dirty="0" smtClean="0"/>
              <a:t>Reinforced achievement levels and self-fulfilling</a:t>
            </a:r>
          </a:p>
          <a:p>
            <a:pPr>
              <a:spcBef>
                <a:spcPts val="1200"/>
              </a:spcBef>
            </a:pPr>
            <a:r>
              <a:rPr lang="en-US" dirty="0" smtClean="0"/>
              <a:t>Affect preparation for the next level</a:t>
            </a:r>
            <a:endParaRPr lang="en-US" dirty="0"/>
          </a:p>
          <a:p>
            <a:pPr>
              <a:spcBef>
                <a:spcPts val="1200"/>
              </a:spcBef>
            </a:pPr>
            <a:r>
              <a:rPr lang="en-US" dirty="0" smtClean="0"/>
              <a:t>Levels </a:t>
            </a:r>
            <a:r>
              <a:rPr lang="en-US" dirty="0"/>
              <a:t>correlate directly with factors such as class background and ethnic group, language skills, appearance, and other SES </a:t>
            </a:r>
            <a:r>
              <a:rPr lang="en-US" dirty="0" smtClean="0"/>
              <a:t>variables</a:t>
            </a:r>
          </a:p>
          <a:p>
            <a:pPr>
              <a:spcBef>
                <a:spcPts val="1200"/>
              </a:spcBef>
            </a:pPr>
            <a:r>
              <a:rPr lang="en-US" dirty="0" smtClean="0"/>
              <a:t>Friendship circles reinforce social networks</a:t>
            </a:r>
          </a:p>
        </p:txBody>
      </p:sp>
    </p:spTree>
    <p:extLst>
      <p:ext uri="{BB962C8B-B14F-4D97-AF65-F5344CB8AC3E}">
        <p14:creationId xmlns:p14="http://schemas.microsoft.com/office/powerpoint/2010/main" val="24564507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3600" y="1447800"/>
            <a:ext cx="8753475" cy="582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Funding &amp; Climate</a:t>
            </a:r>
            <a:endParaRPr lang="en-US" dirty="0"/>
          </a:p>
        </p:txBody>
      </p:sp>
      <p:sp>
        <p:nvSpPr>
          <p:cNvPr id="7" name="Rectangle 3"/>
          <p:cNvSpPr txBox="1">
            <a:spLocks noChangeArrowheads="1"/>
          </p:cNvSpPr>
          <p:nvPr/>
        </p:nvSpPr>
        <p:spPr>
          <a:xfrm>
            <a:off x="228600" y="1752600"/>
            <a:ext cx="33528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spcBef>
                <a:spcPts val="1200"/>
              </a:spcBef>
            </a:pPr>
            <a:r>
              <a:rPr lang="en-US" dirty="0" smtClean="0"/>
              <a:t>Affects types of programs, learning atmosphere, teaching quality</a:t>
            </a:r>
          </a:p>
        </p:txBody>
      </p:sp>
    </p:spTree>
    <p:extLst>
      <p:ext uri="{BB962C8B-B14F-4D97-AF65-F5344CB8AC3E}">
        <p14:creationId xmlns:p14="http://schemas.microsoft.com/office/powerpoint/2010/main" val="8380781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A Tale of Two Schools</a:t>
            </a:r>
            <a:endParaRPr lang="en-US" dirty="0"/>
          </a:p>
        </p:txBody>
      </p:sp>
      <p:sp>
        <p:nvSpPr>
          <p:cNvPr id="7" name="Rectangle 3"/>
          <p:cNvSpPr txBox="1">
            <a:spLocks noChangeArrowheads="1"/>
          </p:cNvSpPr>
          <p:nvPr/>
        </p:nvSpPr>
        <p:spPr>
          <a:xfrm>
            <a:off x="228600" y="1752600"/>
            <a:ext cx="83058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spcBef>
                <a:spcPts val="1200"/>
              </a:spcBef>
            </a:pPr>
            <a:r>
              <a:rPr lang="en-US" dirty="0"/>
              <a:t>https://www.youtube.com/watch?v=5xdfVAPvv9A&amp;feature=related</a:t>
            </a:r>
            <a:endParaRPr lang="en-US" dirty="0" smtClean="0"/>
          </a:p>
        </p:txBody>
      </p:sp>
    </p:spTree>
    <p:extLst>
      <p:ext uri="{BB962C8B-B14F-4D97-AF65-F5344CB8AC3E}">
        <p14:creationId xmlns:p14="http://schemas.microsoft.com/office/powerpoint/2010/main" val="510860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5943600"/>
            <a:ext cx="9144000" cy="1143000"/>
          </a:xfrm>
        </p:spPr>
        <p:txBody>
          <a:bodyPr>
            <a:normAutofit fontScale="90000"/>
          </a:bodyPr>
          <a:lstStyle/>
          <a:p>
            <a:pPr algn="ctr">
              <a:spcBef>
                <a:spcPts val="1800"/>
              </a:spcBef>
            </a:pPr>
            <a:r>
              <a:rPr lang="en-US" sz="6700" dirty="0" smtClean="0">
                <a:solidFill>
                  <a:schemeClr val="accent1"/>
                </a:solidFill>
              </a:rPr>
              <a:t>Election Day: </a:t>
            </a:r>
            <a:r>
              <a:rPr lang="en-US" sz="6700" dirty="0">
                <a:solidFill>
                  <a:schemeClr val="accent1"/>
                </a:solidFill>
              </a:rPr>
              <a:t> </a:t>
            </a:r>
            <a:r>
              <a:rPr lang="en-US" sz="6700" dirty="0" smtClean="0">
                <a:solidFill>
                  <a:schemeClr val="accent1"/>
                </a:solidFill>
              </a:rPr>
              <a:t>Go Vote!</a:t>
            </a:r>
            <a:r>
              <a:rPr lang="en-US" dirty="0">
                <a:solidFill>
                  <a:schemeClr val="tx1"/>
                </a:solidFill>
              </a:rPr>
              <a:t/>
            </a:r>
            <a:br>
              <a:rPr lang="en-US" dirty="0">
                <a:solidFill>
                  <a:schemeClr val="tx1"/>
                </a:solidFill>
              </a:rPr>
            </a:br>
            <a:r>
              <a:rPr lang="en-US" sz="1100" dirty="0" smtClean="0">
                <a:solidFill>
                  <a:schemeClr val="tx1"/>
                </a:solidFill>
              </a:rPr>
              <a:t/>
            </a:r>
            <a:br>
              <a:rPr lang="en-US" sz="1100" dirty="0" smtClean="0">
                <a:solidFill>
                  <a:schemeClr val="tx1"/>
                </a:solidFill>
              </a:rPr>
            </a:br>
            <a:r>
              <a:rPr lang="en-US" sz="1100" dirty="0">
                <a:solidFill>
                  <a:schemeClr val="tx1"/>
                </a:solidFill>
              </a:rPr>
              <a:t/>
            </a:r>
            <a:br>
              <a:rPr lang="en-US" sz="1100" dirty="0">
                <a:solidFill>
                  <a:schemeClr val="tx1"/>
                </a:solidFill>
              </a:rPr>
            </a:br>
            <a:endParaRPr lang="en-US" sz="31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304800"/>
            <a:ext cx="6705600" cy="5022727"/>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Additional Sources</a:t>
            </a:r>
            <a:endParaRPr lang="en-US" dirty="0"/>
          </a:p>
        </p:txBody>
      </p:sp>
      <p:sp>
        <p:nvSpPr>
          <p:cNvPr id="7" name="Rectangle 3"/>
          <p:cNvSpPr txBox="1">
            <a:spLocks noChangeArrowheads="1"/>
          </p:cNvSpPr>
          <p:nvPr/>
        </p:nvSpPr>
        <p:spPr>
          <a:xfrm>
            <a:off x="228600" y="1752600"/>
            <a:ext cx="85344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spcBef>
                <a:spcPts val="1200"/>
              </a:spcBef>
            </a:pPr>
            <a:r>
              <a:rPr lang="en-US" u="sng" dirty="0">
                <a:hlinkClick r:id="rId3"/>
              </a:rPr>
              <a:t>https://www.youtube.com/watch?v=R09EfxHuIXA&amp;feature=relmfu</a:t>
            </a:r>
          </a:p>
          <a:p>
            <a:pPr>
              <a:spcBef>
                <a:spcPts val="1200"/>
              </a:spcBef>
            </a:pPr>
            <a:r>
              <a:rPr lang="en-US" u="sng" dirty="0" smtClean="0">
                <a:hlinkClick r:id="rId3"/>
              </a:rPr>
              <a:t>https</a:t>
            </a:r>
            <a:r>
              <a:rPr lang="en-US" u="sng" dirty="0">
                <a:hlinkClick r:id="rId3"/>
              </a:rPr>
              <a:t>://</a:t>
            </a:r>
            <a:r>
              <a:rPr lang="en-US" u="sng" dirty="0" smtClean="0">
                <a:hlinkClick r:id="rId3"/>
              </a:rPr>
              <a:t>www.ted.com/talks/lang/en/ken_robinson_says_schools_kill_creativity.html</a:t>
            </a:r>
            <a:endParaRPr lang="en-US" u="sng" dirty="0" smtClean="0"/>
          </a:p>
          <a:p>
            <a:pPr>
              <a:spcBef>
                <a:spcPts val="1200"/>
              </a:spcBef>
            </a:pPr>
            <a:r>
              <a:rPr lang="en-US" dirty="0">
                <a:hlinkClick r:id="rId4"/>
              </a:rPr>
              <a:t>https://</a:t>
            </a:r>
            <a:r>
              <a:rPr lang="en-US" dirty="0" smtClean="0">
                <a:hlinkClick r:id="rId4"/>
              </a:rPr>
              <a:t>www.youtube.com/watch?v=9TXeUldd8Ak</a:t>
            </a:r>
            <a:endParaRPr lang="en-US" dirty="0" smtClean="0"/>
          </a:p>
          <a:p>
            <a:pPr>
              <a:spcBef>
                <a:spcPts val="1200"/>
              </a:spcBef>
            </a:pPr>
            <a:r>
              <a:rPr lang="en-US" dirty="0">
                <a:hlinkClick r:id="rId5"/>
              </a:rPr>
              <a:t>https://www.youtube.com/watch?v=_</a:t>
            </a:r>
            <a:r>
              <a:rPr lang="en-US" dirty="0" smtClean="0">
                <a:hlinkClick r:id="rId5"/>
              </a:rPr>
              <a:t>Z-6BZJ39qE</a:t>
            </a:r>
            <a:endParaRPr lang="en-US" dirty="0" smtClean="0"/>
          </a:p>
        </p:txBody>
      </p:sp>
    </p:spTree>
    <p:extLst>
      <p:ext uri="{BB962C8B-B14F-4D97-AF65-F5344CB8AC3E}">
        <p14:creationId xmlns:p14="http://schemas.microsoft.com/office/powerpoint/2010/main" val="319341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Same-Sex Marriage</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spcBef>
                <a:spcPts val="1200"/>
              </a:spcBef>
            </a:pPr>
            <a:r>
              <a:rPr lang="en-US" dirty="0" smtClean="0"/>
              <a:t>Maine, Maryland, Washington state voting to legalize gay marriage</a:t>
            </a:r>
          </a:p>
          <a:p>
            <a:pPr lvl="1">
              <a:spcBef>
                <a:spcPts val="1200"/>
              </a:spcBef>
            </a:pPr>
            <a:r>
              <a:rPr lang="en-US" dirty="0" smtClean="0"/>
              <a:t>Maine would reverse outcome of 2009 ban</a:t>
            </a:r>
            <a:endParaRPr lang="en-US" dirty="0"/>
          </a:p>
          <a:p>
            <a:pPr lvl="0">
              <a:spcBef>
                <a:spcPts val="1200"/>
              </a:spcBef>
            </a:pPr>
            <a:r>
              <a:rPr lang="en-US" dirty="0" smtClean="0"/>
              <a:t>Minnesota voting on a constitutional amendment to ban gay marriage</a:t>
            </a:r>
          </a:p>
          <a:p>
            <a:pPr lvl="0">
              <a:spcBef>
                <a:spcPts val="1200"/>
              </a:spcBef>
            </a:pPr>
            <a:r>
              <a:rPr lang="en-US" dirty="0"/>
              <a:t>L</a:t>
            </a:r>
            <a:r>
              <a:rPr lang="en-US" dirty="0" smtClean="0"/>
              <a:t>egal </a:t>
            </a:r>
            <a:r>
              <a:rPr lang="en-US" dirty="0"/>
              <a:t>in six states and the District of Columbia — in each case the result of legislation or court orders, not by a vote of the people</a:t>
            </a:r>
            <a:r>
              <a:rPr lang="en-US" dirty="0" smtClean="0"/>
              <a:t>. </a:t>
            </a:r>
          </a:p>
        </p:txBody>
      </p:sp>
    </p:spTree>
    <p:extLst>
      <p:ext uri="{BB962C8B-B14F-4D97-AF65-F5344CB8AC3E}">
        <p14:creationId xmlns:p14="http://schemas.microsoft.com/office/powerpoint/2010/main" val="3982541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Legalizing Marijuana</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spcBef>
                <a:spcPts val="1200"/>
              </a:spcBef>
            </a:pPr>
            <a:r>
              <a:rPr lang="en-US" dirty="0" smtClean="0"/>
              <a:t>Medical marijuana use has growing support.  Legal in several states, including Michigan.</a:t>
            </a:r>
          </a:p>
          <a:p>
            <a:pPr>
              <a:spcBef>
                <a:spcPts val="1200"/>
              </a:spcBef>
            </a:pPr>
            <a:r>
              <a:rPr lang="en-US" dirty="0" smtClean="0"/>
              <a:t>6 states voting to legalize medical marijuana</a:t>
            </a:r>
          </a:p>
          <a:p>
            <a:pPr>
              <a:spcBef>
                <a:spcPts val="1200"/>
              </a:spcBef>
            </a:pPr>
            <a:r>
              <a:rPr lang="en-US" dirty="0" smtClean="0"/>
              <a:t>Oregon, Colorado, and Washington voting to legalize recreational marijuana use</a:t>
            </a:r>
          </a:p>
          <a:p>
            <a:pPr>
              <a:spcBef>
                <a:spcPts val="1200"/>
              </a:spcBef>
            </a:pPr>
            <a:r>
              <a:rPr lang="en-US" dirty="0" smtClean="0"/>
              <a:t>Check out more at:</a:t>
            </a:r>
          </a:p>
          <a:p>
            <a:pPr lvl="1">
              <a:spcBef>
                <a:spcPts val="1200"/>
              </a:spcBef>
            </a:pPr>
            <a:r>
              <a:rPr lang="en-US" dirty="0"/>
              <a:t>http://</a:t>
            </a:r>
            <a:r>
              <a:rPr lang="en-US" dirty="0" smtClean="0"/>
              <a:t>medicalmarijuana.procon.org</a:t>
            </a:r>
          </a:p>
        </p:txBody>
      </p:sp>
    </p:spTree>
    <p:extLst>
      <p:ext uri="{BB962C8B-B14F-4D97-AF65-F5344CB8AC3E}">
        <p14:creationId xmlns:p14="http://schemas.microsoft.com/office/powerpoint/2010/main" val="302960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0"/>
            <a:ext cx="5308023" cy="6858000"/>
          </a:xfrm>
          <a:prstGeom prst="rect">
            <a:avLst/>
          </a:prstGeom>
        </p:spPr>
      </p:pic>
    </p:spTree>
    <p:extLst>
      <p:ext uri="{BB962C8B-B14F-4D97-AF65-F5344CB8AC3E}">
        <p14:creationId xmlns:p14="http://schemas.microsoft.com/office/powerpoint/2010/main" val="4090814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400" y="-76200"/>
            <a:ext cx="5334000" cy="6894108"/>
          </a:xfrm>
          <a:prstGeom prst="rect">
            <a:avLst/>
          </a:prstGeom>
        </p:spPr>
      </p:pic>
    </p:spTree>
    <p:extLst>
      <p:ext uri="{BB962C8B-B14F-4D97-AF65-F5344CB8AC3E}">
        <p14:creationId xmlns:p14="http://schemas.microsoft.com/office/powerpoint/2010/main" val="2969948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Project Presentations</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fontScale="92500"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spcBef>
                <a:spcPts val="1200"/>
              </a:spcBef>
            </a:pPr>
            <a:r>
              <a:rPr lang="en-US" dirty="0" smtClean="0"/>
              <a:t>Dec 11 &amp; 13</a:t>
            </a:r>
          </a:p>
          <a:p>
            <a:pPr lvl="0">
              <a:spcBef>
                <a:spcPts val="1200"/>
              </a:spcBef>
            </a:pPr>
            <a:r>
              <a:rPr lang="en-US" dirty="0" smtClean="0"/>
              <a:t>Great Lakes Research Center</a:t>
            </a:r>
          </a:p>
          <a:p>
            <a:pPr lvl="1">
              <a:spcBef>
                <a:spcPts val="1200"/>
              </a:spcBef>
            </a:pPr>
            <a:r>
              <a:rPr lang="en-US" dirty="0" smtClean="0"/>
              <a:t>Copper Country Mental Health</a:t>
            </a:r>
          </a:p>
          <a:p>
            <a:pPr lvl="1">
              <a:spcBef>
                <a:spcPts val="1200"/>
              </a:spcBef>
            </a:pPr>
            <a:r>
              <a:rPr lang="en-US" dirty="0" smtClean="0"/>
              <a:t>MTU Counseling Services</a:t>
            </a:r>
          </a:p>
          <a:p>
            <a:pPr lvl="1">
              <a:spcBef>
                <a:spcPts val="1200"/>
              </a:spcBef>
            </a:pPr>
            <a:r>
              <a:rPr lang="en-US" dirty="0" smtClean="0"/>
              <a:t>Area High School/Middle School counselors and principals</a:t>
            </a:r>
          </a:p>
          <a:p>
            <a:pPr lvl="1">
              <a:spcBef>
                <a:spcPts val="1200"/>
              </a:spcBef>
            </a:pPr>
            <a:r>
              <a:rPr lang="en-US" dirty="0" smtClean="0"/>
              <a:t>Michigan Tech community– Tech Today/ </a:t>
            </a:r>
            <a:r>
              <a:rPr lang="en-US" dirty="0" err="1" smtClean="0"/>
              <a:t>Univ</a:t>
            </a:r>
            <a:r>
              <a:rPr lang="en-US" dirty="0" smtClean="0"/>
              <a:t> Communications</a:t>
            </a:r>
          </a:p>
          <a:p>
            <a:pPr lvl="1">
              <a:spcBef>
                <a:spcPts val="1200"/>
              </a:spcBef>
            </a:pPr>
            <a:r>
              <a:rPr lang="en-US" dirty="0" smtClean="0"/>
              <a:t>Dial-HELP</a:t>
            </a:r>
          </a:p>
          <a:p>
            <a:pPr lvl="1">
              <a:spcBef>
                <a:spcPts val="1200"/>
              </a:spcBef>
            </a:pPr>
            <a:r>
              <a:rPr lang="en-US" dirty="0" smtClean="0"/>
              <a:t>MTU religious organizations</a:t>
            </a:r>
          </a:p>
          <a:p>
            <a:pPr lvl="1">
              <a:spcBef>
                <a:spcPts val="1200"/>
              </a:spcBef>
            </a:pPr>
            <a:r>
              <a:rPr lang="en-US" dirty="0" smtClean="0"/>
              <a:t>General public</a:t>
            </a:r>
          </a:p>
          <a:p>
            <a:pPr lvl="1">
              <a:spcBef>
                <a:spcPts val="1200"/>
              </a:spcBef>
            </a:pPr>
            <a:endParaRPr lang="en-US" dirty="0" smtClean="0"/>
          </a:p>
        </p:txBody>
      </p:sp>
    </p:spTree>
    <p:extLst>
      <p:ext uri="{BB962C8B-B14F-4D97-AF65-F5344CB8AC3E}">
        <p14:creationId xmlns:p14="http://schemas.microsoft.com/office/powerpoint/2010/main" val="479254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8382000" cy="2895600"/>
          </a:xfrm>
        </p:spPr>
        <p:txBody>
          <a:bodyPr>
            <a:normAutofit/>
          </a:bodyPr>
          <a:lstStyle/>
          <a:p>
            <a:pPr>
              <a:spcBef>
                <a:spcPts val="1800"/>
              </a:spcBef>
            </a:pPr>
            <a:r>
              <a:rPr lang="en-US" dirty="0" smtClean="0">
                <a:solidFill>
                  <a:schemeClr val="accent1"/>
                </a:solidFill>
              </a:rPr>
              <a:t>Institutions:</a:t>
            </a:r>
            <a:br>
              <a:rPr lang="en-US" dirty="0" smtClean="0">
                <a:solidFill>
                  <a:schemeClr val="accent1"/>
                </a:solidFill>
              </a:rPr>
            </a:br>
            <a:r>
              <a:rPr lang="en-US" dirty="0" smtClean="0">
                <a:solidFill>
                  <a:schemeClr val="accent1"/>
                </a:solidFill>
              </a:rPr>
              <a:t>Education</a:t>
            </a:r>
            <a:r>
              <a:rPr lang="en-US" dirty="0">
                <a:solidFill>
                  <a:schemeClr val="tx1"/>
                </a:solidFill>
              </a:rPr>
              <a:t/>
            </a:r>
            <a:br>
              <a:rPr lang="en-US" dirty="0">
                <a:solidFill>
                  <a:schemeClr val="tx1"/>
                </a:solidFill>
              </a:rPr>
            </a:br>
            <a:r>
              <a:rPr lang="en-US" sz="1100" dirty="0" smtClean="0">
                <a:solidFill>
                  <a:schemeClr val="tx1"/>
                </a:solidFill>
              </a:rPr>
              <a:t/>
            </a:r>
            <a:br>
              <a:rPr lang="en-US" sz="1100" dirty="0" smtClean="0">
                <a:solidFill>
                  <a:schemeClr val="tx1"/>
                </a:solidFill>
              </a:rPr>
            </a:br>
            <a:r>
              <a:rPr lang="en-US" sz="1100" dirty="0">
                <a:solidFill>
                  <a:schemeClr val="tx1"/>
                </a:solidFill>
              </a:rPr>
              <a:t/>
            </a:r>
            <a:br>
              <a:rPr lang="en-US" sz="1100" dirty="0">
                <a:solidFill>
                  <a:schemeClr val="tx1"/>
                </a:solidFill>
              </a:rPr>
            </a:br>
            <a:endParaRPr lang="en-US" sz="3100" dirty="0"/>
          </a:p>
        </p:txBody>
      </p:sp>
      <p:sp>
        <p:nvSpPr>
          <p:cNvPr id="3" name="Subtitle 2"/>
          <p:cNvSpPr>
            <a:spLocks noGrp="1"/>
          </p:cNvSpPr>
          <p:nvPr>
            <p:ph type="subTitle" idx="1"/>
          </p:nvPr>
        </p:nvSpPr>
        <p:spPr>
          <a:xfrm>
            <a:off x="381000" y="3352800"/>
            <a:ext cx="8077200" cy="1423416"/>
          </a:xfrm>
        </p:spPr>
        <p:txBody>
          <a:bodyPr>
            <a:normAutofit/>
          </a:bodyPr>
          <a:lstStyle/>
          <a:p>
            <a:r>
              <a:rPr lang="en-US" sz="3200" dirty="0" smtClean="0">
                <a:solidFill>
                  <a:schemeClr val="tx1"/>
                </a:solidFill>
              </a:rPr>
              <a:t>Nov 6, 2012</a:t>
            </a:r>
          </a:p>
        </p:txBody>
      </p:sp>
    </p:spTree>
    <p:extLst>
      <p:ext uri="{BB962C8B-B14F-4D97-AF65-F5344CB8AC3E}">
        <p14:creationId xmlns:p14="http://schemas.microsoft.com/office/powerpoint/2010/main" val="1878325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8382000" cy="4343400"/>
          </a:xfrm>
        </p:spPr>
        <p:txBody>
          <a:bodyPr>
            <a:normAutofit fontScale="90000"/>
          </a:bodyPr>
          <a:lstStyle/>
          <a:p>
            <a:pPr>
              <a:spcBef>
                <a:spcPts val="1800"/>
              </a:spcBef>
            </a:pPr>
            <a:r>
              <a:rPr lang="en-US" dirty="0" smtClean="0">
                <a:solidFill>
                  <a:schemeClr val="accent1"/>
                </a:solidFill>
              </a:rPr>
              <a:t>What do you learn in school?</a:t>
            </a:r>
            <a:br>
              <a:rPr lang="en-US" dirty="0" smtClean="0">
                <a:solidFill>
                  <a:schemeClr val="accent1"/>
                </a:solidFill>
              </a:rPr>
            </a:br>
            <a:r>
              <a:rPr lang="en-US" dirty="0">
                <a:solidFill>
                  <a:schemeClr val="tx1"/>
                </a:solidFill>
              </a:rPr>
              <a:t>	</a:t>
            </a:r>
            <a:r>
              <a:rPr lang="en-US" dirty="0" smtClean="0">
                <a:solidFill>
                  <a:schemeClr val="tx1"/>
                </a:solidFill>
              </a:rPr>
              <a:t>-  preschool</a:t>
            </a:r>
            <a:br>
              <a:rPr lang="en-US" dirty="0" smtClean="0">
                <a:solidFill>
                  <a:schemeClr val="tx1"/>
                </a:solidFill>
              </a:rPr>
            </a:br>
            <a:r>
              <a:rPr lang="en-US" dirty="0" smtClean="0">
                <a:solidFill>
                  <a:schemeClr val="tx1"/>
                </a:solidFill>
              </a:rPr>
              <a:t>	-  elementary school</a:t>
            </a:r>
            <a:br>
              <a:rPr lang="en-US" dirty="0" smtClean="0">
                <a:solidFill>
                  <a:schemeClr val="tx1"/>
                </a:solidFill>
              </a:rPr>
            </a:br>
            <a:r>
              <a:rPr lang="en-US" dirty="0">
                <a:solidFill>
                  <a:schemeClr val="tx1"/>
                </a:solidFill>
              </a:rPr>
              <a:t>	</a:t>
            </a:r>
            <a:r>
              <a:rPr lang="en-US" dirty="0" smtClean="0">
                <a:solidFill>
                  <a:schemeClr val="tx1"/>
                </a:solidFill>
              </a:rPr>
              <a:t>- middle/high school</a:t>
            </a:r>
            <a:br>
              <a:rPr lang="en-US" dirty="0" smtClean="0">
                <a:solidFill>
                  <a:schemeClr val="tx1"/>
                </a:solidFill>
              </a:rPr>
            </a:br>
            <a:r>
              <a:rPr lang="en-US" dirty="0" smtClean="0">
                <a:solidFill>
                  <a:schemeClr val="tx1"/>
                </a:solidFill>
              </a:rPr>
              <a:t>	- college</a:t>
            </a:r>
            <a:br>
              <a:rPr lang="en-US" dirty="0" smtClean="0">
                <a:solidFill>
                  <a:schemeClr val="tx1"/>
                </a:solidFill>
              </a:rPr>
            </a:br>
            <a:r>
              <a:rPr lang="en-US" dirty="0">
                <a:solidFill>
                  <a:schemeClr val="tx1"/>
                </a:solidFill>
              </a:rPr>
              <a:t>	</a:t>
            </a:r>
            <a:r>
              <a:rPr lang="en-US" dirty="0" smtClean="0">
                <a:solidFill>
                  <a:schemeClr val="tx1"/>
                </a:solidFill>
              </a:rPr>
              <a:t>- grad/professional school</a:t>
            </a:r>
            <a:r>
              <a:rPr lang="en-US" dirty="0" smtClean="0">
                <a:solidFill>
                  <a:schemeClr val="accent1"/>
                </a:solidFill>
              </a:rPr>
              <a:t/>
            </a:r>
            <a:br>
              <a:rPr lang="en-US" dirty="0" smtClean="0">
                <a:solidFill>
                  <a:schemeClr val="accent1"/>
                </a:solidFill>
              </a:rPr>
            </a:br>
            <a:r>
              <a:rPr lang="en-US" dirty="0">
                <a:solidFill>
                  <a:schemeClr val="tx1"/>
                </a:solidFill>
              </a:rPr>
              <a:t/>
            </a:r>
            <a:br>
              <a:rPr lang="en-US" dirty="0">
                <a:solidFill>
                  <a:schemeClr val="tx1"/>
                </a:solidFill>
              </a:rPr>
            </a:br>
            <a:r>
              <a:rPr lang="en-US" sz="1100" dirty="0" smtClean="0">
                <a:solidFill>
                  <a:schemeClr val="tx1"/>
                </a:solidFill>
              </a:rPr>
              <a:t/>
            </a:r>
            <a:br>
              <a:rPr lang="en-US" sz="1100" dirty="0" smtClean="0">
                <a:solidFill>
                  <a:schemeClr val="tx1"/>
                </a:solidFill>
              </a:rPr>
            </a:br>
            <a:r>
              <a:rPr lang="en-US" sz="1100" dirty="0">
                <a:solidFill>
                  <a:schemeClr val="tx1"/>
                </a:solidFill>
              </a:rPr>
              <a:t/>
            </a:r>
            <a:br>
              <a:rPr lang="en-US" sz="1100" dirty="0">
                <a:solidFill>
                  <a:schemeClr val="tx1"/>
                </a:solidFill>
              </a:rPr>
            </a:br>
            <a:endParaRPr lang="en-US" sz="3100" dirty="0"/>
          </a:p>
        </p:txBody>
      </p:sp>
    </p:spTree>
    <p:extLst>
      <p:ext uri="{BB962C8B-B14F-4D97-AF65-F5344CB8AC3E}">
        <p14:creationId xmlns:p14="http://schemas.microsoft.com/office/powerpoint/2010/main" val="37948307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4258</TotalTime>
  <Words>1074</Words>
  <Application>Microsoft Office PowerPoint</Application>
  <PresentationFormat>On-screen Show (4:3)</PresentationFormat>
  <Paragraphs>156</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Module</vt:lpstr>
      <vt:lpstr>Quiz:  Thursday, Nov. 8</vt:lpstr>
      <vt:lpstr>Election Day:  Go Vote!   </vt:lpstr>
      <vt:lpstr>Same-Sex Marriage</vt:lpstr>
      <vt:lpstr>Legalizing Marijuana</vt:lpstr>
      <vt:lpstr>PowerPoint Presentation</vt:lpstr>
      <vt:lpstr>PowerPoint Presentation</vt:lpstr>
      <vt:lpstr>Project Presentations</vt:lpstr>
      <vt:lpstr>Institutions: Education   </vt:lpstr>
      <vt:lpstr>What do you learn in school?  -  preschool  -  elementary school  - middle/high school  - college  - grad/professional school    </vt:lpstr>
      <vt:lpstr>Key Points</vt:lpstr>
      <vt:lpstr>PowerPoint Presentation</vt:lpstr>
      <vt:lpstr>Special Topics</vt:lpstr>
      <vt:lpstr>Politics in Schools</vt:lpstr>
      <vt:lpstr>Does education enhance upward mobility and serve both individuals and society, or does it mostly serve the affluent, reproducing social class and training people to fulfill positions at the same level as their parents?    </vt:lpstr>
      <vt:lpstr>Sources of Inequality in Education</vt:lpstr>
      <vt:lpstr>Testing</vt:lpstr>
      <vt:lpstr>Tracking</vt:lpstr>
      <vt:lpstr>Funding &amp; Climate</vt:lpstr>
      <vt:lpstr>A Tale of Two Schools</vt:lpstr>
      <vt:lpstr>Additional Sources</vt:lpstr>
    </vt:vector>
  </TitlesOfParts>
  <Company>MTU - EIT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Sociology? And What is Environmental Sociology?</dc:title>
  <dc:creator>rwinkler</dc:creator>
  <cp:lastModifiedBy>rwinkler</cp:lastModifiedBy>
  <cp:revision>211</cp:revision>
  <cp:lastPrinted>2012-11-06T16:00:32Z</cp:lastPrinted>
  <dcterms:created xsi:type="dcterms:W3CDTF">2011-09-01T17:28:22Z</dcterms:created>
  <dcterms:modified xsi:type="dcterms:W3CDTF">2012-11-06T20:47:59Z</dcterms:modified>
</cp:coreProperties>
</file>