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99" r:id="rId2"/>
    <p:sldId id="416" r:id="rId3"/>
    <p:sldId id="423" r:id="rId4"/>
    <p:sldId id="427" r:id="rId5"/>
    <p:sldId id="428" r:id="rId6"/>
    <p:sldId id="429" r:id="rId7"/>
    <p:sldId id="430" r:id="rId8"/>
    <p:sldId id="431" r:id="rId9"/>
    <p:sldId id="433" r:id="rId10"/>
    <p:sldId id="434" r:id="rId11"/>
    <p:sldId id="435" r:id="rId12"/>
    <p:sldId id="437" r:id="rId13"/>
    <p:sldId id="438" r:id="rId14"/>
    <p:sldId id="436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8484" autoAdjust="0"/>
  </p:normalViewPr>
  <p:slideViewPr>
    <p:cSldViewPr>
      <p:cViewPr varScale="1">
        <p:scale>
          <a:sx n="50" d="100"/>
          <a:sy n="50" d="100"/>
        </p:scale>
        <p:origin x="-238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7EFEC41-7E2B-451B-90E6-F88BF679F85B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34C5D96-9485-4B61-BFD3-8F24C0D98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60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http://www.ted.com/talks/lang/en/ex_moonie_diane_benscoter_how_cults_think.html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http://www.ted.com/talks/lang/en/ex_moonie_diane_benscoter_how_cults_think.html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58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 additional videos related</a:t>
            </a:r>
            <a:r>
              <a:rPr lang="en-US" baseline="0" dirty="0" smtClean="0"/>
              <a:t> to sociology of education that </a:t>
            </a:r>
            <a:r>
              <a:rPr lang="en-US" baseline="0" dirty="0" smtClean="0"/>
              <a:t>I would recommend.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http://www.ted.com/talks/lang/en/ex_moonie_diane_benscoter_how_cults_think.html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C5D96-9485-4B61-BFD3-8F24C0D981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41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81A9-42F1-499A-87B4-E1CF7BE67E1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DDD81A9-42F1-499A-87B4-E1CF7BE67E1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DDD81A9-42F1-499A-87B4-E1CF7BE67E19}" type="datetimeFigureOut">
              <a:rPr lang="en-US" smtClean="0"/>
              <a:pPr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9F72ED0-27C0-4E68-B106-DC5DF8E055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/lang/en/ex_moonie_diane_benscoter_how_cults_think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lang/en/ken_robinson_says_schools_kill_creativity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_Z-6BZJ39qE" TargetMode="External"/><Relationship Id="rId4" Type="http://schemas.openxmlformats.org/officeDocument/2006/relationships/hyperlink" Target="https://www.youtube.com/watch?v=9TXeUldd8Ak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Norms have changed?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Bef>
                <a:spcPts val="1200"/>
              </a:spcBef>
            </a:pPr>
            <a:r>
              <a:rPr lang="en-US" dirty="0" smtClean="0"/>
              <a:t>Maine, Maryland, Washington state </a:t>
            </a:r>
            <a:r>
              <a:rPr lang="en-US" dirty="0" smtClean="0"/>
              <a:t>voted </a:t>
            </a:r>
            <a:r>
              <a:rPr lang="en-US" dirty="0" smtClean="0"/>
              <a:t>to legalize gay </a:t>
            </a:r>
            <a:r>
              <a:rPr lang="en-US" dirty="0" smtClean="0"/>
              <a:t>marriage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Minnesota denied constitutional ban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Colorado voted to legalize marijuana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8254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Functions of Religion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752600"/>
            <a:ext cx="83058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Bef>
                <a:spcPts val="1200"/>
              </a:spcBef>
            </a:pPr>
            <a:r>
              <a:rPr lang="en-US" dirty="0"/>
              <a:t>S</a:t>
            </a:r>
            <a:r>
              <a:rPr lang="en-US" dirty="0" smtClean="0"/>
              <a:t>ocial cohesion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Sense of belonging, unity, common purpose</a:t>
            </a:r>
          </a:p>
          <a:p>
            <a:pPr>
              <a:spcBef>
                <a:spcPts val="1200"/>
              </a:spcBef>
            </a:pPr>
            <a:r>
              <a:rPr lang="en-US" dirty="0" err="1" smtClean="0"/>
              <a:t>Sacralizes</a:t>
            </a:r>
            <a:r>
              <a:rPr lang="en-US" dirty="0" smtClean="0"/>
              <a:t> social values and norms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Makes them unquestionable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Social change</a:t>
            </a:r>
          </a:p>
          <a:p>
            <a:pPr>
              <a:spcBef>
                <a:spcPts val="1200"/>
              </a:spcBef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54815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“Opiate of the People”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752600"/>
            <a:ext cx="83058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Bef>
                <a:spcPts val="1200"/>
              </a:spcBef>
            </a:pPr>
            <a:r>
              <a:rPr lang="en-US" dirty="0" smtClean="0"/>
              <a:t>What does Marx mean by this?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Keeps people in line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Provides escape from suffering and promise of better afterlife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Religion is class-based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Stress obedience </a:t>
            </a:r>
            <a:r>
              <a:rPr lang="en-US" dirty="0" err="1" smtClean="0"/>
              <a:t>vs</a:t>
            </a:r>
            <a:r>
              <a:rPr lang="en-US" dirty="0" smtClean="0"/>
              <a:t> tolerance and justice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Reinforces  and may legitimize inequality by race/ethnicity, gender, and sexual orientation</a:t>
            </a:r>
          </a:p>
          <a:p>
            <a:pPr>
              <a:spcBef>
                <a:spcPts val="1200"/>
              </a:spcBef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79641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Justice and War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752600"/>
            <a:ext cx="83058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Bef>
                <a:spcPts val="1200"/>
              </a:spcBef>
            </a:pPr>
            <a:r>
              <a:rPr lang="en-US" dirty="0" smtClean="0"/>
              <a:t>Is this an inherit contradiction?  Why might this happen?</a:t>
            </a:r>
          </a:p>
          <a:p>
            <a:pPr>
              <a:spcBef>
                <a:spcPts val="1200"/>
              </a:spcBef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75284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learn religion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752600"/>
            <a:ext cx="83058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Bef>
                <a:spcPts val="1200"/>
              </a:spcBef>
            </a:pPr>
            <a:r>
              <a:rPr lang="en-US" dirty="0" smtClean="0"/>
              <a:t>Through socialization…and many people from different religions believe</a:t>
            </a:r>
            <a:r>
              <a:rPr lang="en-US" i="1" dirty="0" smtClean="0"/>
              <a:t> </a:t>
            </a:r>
            <a:r>
              <a:rPr lang="en-US" i="1" dirty="0" err="1" smtClean="0"/>
              <a:t>their’s</a:t>
            </a:r>
            <a:r>
              <a:rPr lang="en-US" i="1" dirty="0" smtClean="0"/>
              <a:t> </a:t>
            </a:r>
            <a:r>
              <a:rPr lang="en-US" dirty="0" smtClean="0"/>
              <a:t>is true.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Cults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www.ted.com/talks/lang/en/ex_moonie_diane_benscoter_how_cults_think.html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What makes cults so dangerous?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What aspects of the modern world could strengthen the appeal of cults or religious extremism? </a:t>
            </a:r>
          </a:p>
          <a:p>
            <a:pPr lvl="1">
              <a:spcBef>
                <a:spcPts val="120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507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Fundamentalism Increasing?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752600"/>
            <a:ext cx="83058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Bef>
                <a:spcPts val="1200"/>
              </a:spcBef>
            </a:pPr>
            <a:r>
              <a:rPr lang="en-US" dirty="0" smtClean="0"/>
              <a:t>Response to global modernization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Anomie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Consequences?</a:t>
            </a:r>
          </a:p>
          <a:p>
            <a:pPr>
              <a:spcBef>
                <a:spcPts val="1200"/>
              </a:spcBef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74804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838200"/>
            <a:ext cx="8382000" cy="28956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accent1"/>
                </a:solidFill>
              </a:rPr>
              <a:t>Institutions: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Education &amp; Religion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/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>
                <a:solidFill>
                  <a:schemeClr val="tx1"/>
                </a:solidFill>
              </a:rPr>
              <a:t/>
            </a:r>
            <a:br>
              <a:rPr lang="en-US" sz="1100" dirty="0">
                <a:solidFill>
                  <a:schemeClr val="tx1"/>
                </a:solidFill>
              </a:rPr>
            </a:b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352800"/>
            <a:ext cx="8077200" cy="142341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Nov </a:t>
            </a:r>
            <a:r>
              <a:rPr lang="en-US" sz="3200" dirty="0" smtClean="0">
                <a:solidFill>
                  <a:schemeClr val="tx1"/>
                </a:solidFill>
              </a:rPr>
              <a:t>8, </a:t>
            </a:r>
            <a:r>
              <a:rPr lang="en-US" sz="3200" dirty="0" smtClean="0">
                <a:solidFill>
                  <a:schemeClr val="tx1"/>
                </a:solidFill>
              </a:rPr>
              <a:t>2012</a:t>
            </a:r>
          </a:p>
        </p:txBody>
      </p:sp>
    </p:spTree>
    <p:extLst>
      <p:ext uri="{BB962C8B-B14F-4D97-AF65-F5344CB8AC3E}">
        <p14:creationId xmlns:p14="http://schemas.microsoft.com/office/powerpoint/2010/main" val="187832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Sources of Inequality in Education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Bef>
                <a:spcPts val="1200"/>
              </a:spcBef>
            </a:pPr>
            <a:r>
              <a:rPr lang="en-US" dirty="0" smtClean="0"/>
              <a:t>Testing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Tracking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Funding</a:t>
            </a:r>
            <a:endParaRPr lang="en-US" dirty="0"/>
          </a:p>
          <a:p>
            <a:pPr lvl="0">
              <a:spcBef>
                <a:spcPts val="1200"/>
              </a:spcBef>
            </a:pPr>
            <a:r>
              <a:rPr lang="en-US" dirty="0" smtClean="0"/>
              <a:t>Educational climate in schools varies with culture, teachers, administration, higher politics</a:t>
            </a:r>
          </a:p>
          <a:p>
            <a:pPr lvl="0">
              <a:spcBef>
                <a:spcPts val="1200"/>
              </a:spcBef>
            </a:pPr>
            <a:r>
              <a:rPr lang="en-US" dirty="0" smtClean="0"/>
              <a:t>Public vs. Private schools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Vouchers and school </a:t>
            </a:r>
            <a:r>
              <a:rPr lang="en-US" dirty="0" smtClean="0"/>
              <a:t>choice</a:t>
            </a:r>
          </a:p>
          <a:p>
            <a:pPr lvl="0">
              <a:spcBef>
                <a:spcPts val="1200"/>
              </a:spcBef>
            </a:pPr>
            <a:r>
              <a:rPr lang="en-US" dirty="0" smtClean="0"/>
              <a:t>Gender Inequality</a:t>
            </a:r>
          </a:p>
        </p:txBody>
      </p:sp>
    </p:spTree>
    <p:extLst>
      <p:ext uri="{BB962C8B-B14F-4D97-AF65-F5344CB8AC3E}">
        <p14:creationId xmlns:p14="http://schemas.microsoft.com/office/powerpoint/2010/main" val="214186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Tracking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752600"/>
            <a:ext cx="87630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Bef>
                <a:spcPts val="1200"/>
              </a:spcBef>
            </a:pPr>
            <a:r>
              <a:rPr lang="en-US" dirty="0" smtClean="0"/>
              <a:t>Reinforced achievement levels and self-fulfilling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Affect preparation for the next level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Levels </a:t>
            </a:r>
            <a:r>
              <a:rPr lang="en-US" dirty="0"/>
              <a:t>correlate directly with factors such as class background and ethnic group, language skills, appearance, and other SES </a:t>
            </a:r>
            <a:r>
              <a:rPr lang="en-US" dirty="0" smtClean="0"/>
              <a:t>variables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Friendship circles reinforce social networks</a:t>
            </a:r>
          </a:p>
        </p:txBody>
      </p:sp>
    </p:spTree>
    <p:extLst>
      <p:ext uri="{BB962C8B-B14F-4D97-AF65-F5344CB8AC3E}">
        <p14:creationId xmlns:p14="http://schemas.microsoft.com/office/powerpoint/2010/main" val="245645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47800"/>
            <a:ext cx="8753475" cy="582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752600"/>
            <a:ext cx="33528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Bef>
                <a:spcPts val="1200"/>
              </a:spcBef>
            </a:pPr>
            <a:r>
              <a:rPr lang="en-US" dirty="0" smtClean="0"/>
              <a:t>Affects types of programs, learning atmosphere, teaching quality</a:t>
            </a:r>
          </a:p>
        </p:txBody>
      </p:sp>
    </p:spTree>
    <p:extLst>
      <p:ext uri="{BB962C8B-B14F-4D97-AF65-F5344CB8AC3E}">
        <p14:creationId xmlns:p14="http://schemas.microsoft.com/office/powerpoint/2010/main" val="83807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Tale of Two Schools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752600"/>
            <a:ext cx="83058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Bef>
                <a:spcPts val="1200"/>
              </a:spcBef>
            </a:pPr>
            <a:r>
              <a:rPr lang="en-US" dirty="0"/>
              <a:t>https://www.youtube.com/watch?v=5xdfVAPvv9A&amp;feature=related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086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Sources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752600"/>
            <a:ext cx="8534400" cy="5105400"/>
          </a:xfrm>
          <a:prstGeom prst="rect">
            <a:avLst/>
          </a:prstGeom>
        </p:spPr>
        <p:txBody>
          <a:bodyPr vert="horz" lIns="54864" tIns="91440" rtlCol="0">
            <a:normAutofit fontScale="850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Bef>
                <a:spcPts val="1200"/>
              </a:spcBef>
            </a:pPr>
            <a:r>
              <a:rPr lang="en-US" dirty="0" err="1" smtClean="0"/>
              <a:t>Johnathon</a:t>
            </a:r>
            <a:r>
              <a:rPr lang="en-US" dirty="0" smtClean="0"/>
              <a:t> </a:t>
            </a:r>
            <a:r>
              <a:rPr lang="en-US" dirty="0" err="1" smtClean="0"/>
              <a:t>Kozol</a:t>
            </a:r>
            <a:r>
              <a:rPr lang="en-US" dirty="0" smtClean="0"/>
              <a:t>– inequalities in schools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u="sng" dirty="0" smtClean="0">
                <a:hlinkClick r:id="rId3"/>
              </a:rPr>
              <a:t>https</a:t>
            </a:r>
            <a:r>
              <a:rPr lang="en-US" u="sng" dirty="0">
                <a:hlinkClick r:id="rId3"/>
              </a:rPr>
              <a:t>://www.youtube.com/watch?v=R09EfxHuIXA&amp;feature=relmfu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TED Talk on </a:t>
            </a:r>
            <a:r>
              <a:rPr lang="en-US" i="1" dirty="0" smtClean="0"/>
              <a:t>how</a:t>
            </a:r>
            <a:r>
              <a:rPr lang="en-US" dirty="0" smtClean="0"/>
              <a:t> we socialize children to think in schools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u="sng" dirty="0" smtClean="0">
                <a:hlinkClick r:id="rId3"/>
              </a:rPr>
              <a:t>https</a:t>
            </a:r>
            <a:r>
              <a:rPr lang="en-US" u="sng" dirty="0">
                <a:hlinkClick r:id="rId3"/>
              </a:rPr>
              <a:t>://</a:t>
            </a:r>
            <a:r>
              <a:rPr lang="en-US" u="sng" dirty="0" smtClean="0">
                <a:hlinkClick r:id="rId3"/>
              </a:rPr>
              <a:t>www.ted.com/talks/lang/en/ken_robinson_says_schools_kill_creativity.html</a:t>
            </a:r>
            <a:endParaRPr lang="en-US" u="sng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Professor Ruth Lopez Turley on “Does God Care about Educational Inequality?” Her story.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www.youtube.com/watch?v=9TXeUldd8Ak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/>
              <a:t>Professor </a:t>
            </a:r>
            <a:r>
              <a:rPr lang="en-US" dirty="0" smtClean="0"/>
              <a:t>Sean Reardon on income inequality and educational outcomes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://www.youtube.com/watch?v=_</a:t>
            </a:r>
            <a:r>
              <a:rPr lang="en-US" dirty="0" smtClean="0">
                <a:hlinkClick r:id="rId5"/>
              </a:rPr>
              <a:t>Z-6BZJ39qE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341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Religion– Key Points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752600"/>
            <a:ext cx="8305800" cy="5105400"/>
          </a:xfrm>
          <a:prstGeom prst="rect">
            <a:avLst/>
          </a:prstGeom>
        </p:spPr>
        <p:txBody>
          <a:bodyPr vert="horz" lIns="54864" tIns="91440" rtlCol="0">
            <a:normAutofit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Bef>
                <a:spcPts val="1200"/>
              </a:spcBef>
            </a:pPr>
            <a:r>
              <a:rPr lang="en-US" dirty="0" smtClean="0"/>
              <a:t>Sociologists don’t care if its “true” or not.  Still important to society-- social functions, outcomes, and workings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Tells us what is appropriate behavior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Mechanism of social control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Works together with social needs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Helps explain meaning of life and other difficult subjects:  death, suffering, injustice, and other events beyond our control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730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685800"/>
            <a:ext cx="83058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100" dirty="0" smtClean="0">
                <a:solidFill>
                  <a:schemeClr val="tx1"/>
                </a:solidFill>
                <a:ea typeface="ＭＳ Ｐゴシック" charset="-128"/>
              </a:rPr>
              <a:t>Do Sociologists Ask?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Religion– Key Points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752600"/>
            <a:ext cx="83058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Bef>
                <a:spcPts val="1200"/>
              </a:spcBef>
            </a:pPr>
            <a:r>
              <a:rPr lang="en-US" dirty="0" smtClean="0"/>
              <a:t>Most people come to believe because they want to </a:t>
            </a:r>
            <a:r>
              <a:rPr lang="en-US" i="1" dirty="0" smtClean="0"/>
              <a:t>belong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Religious symbols and myths reinforce social values &amp; norms and affect who we intera</a:t>
            </a:r>
            <a:r>
              <a:rPr lang="en-US" dirty="0" smtClean="0"/>
              <a:t>ct with and how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We learn religion.  And many people from different religions believe</a:t>
            </a:r>
            <a:r>
              <a:rPr lang="en-US" i="1" dirty="0" smtClean="0"/>
              <a:t> </a:t>
            </a:r>
            <a:r>
              <a:rPr lang="en-US" i="1" dirty="0" err="1" smtClean="0"/>
              <a:t>their’s</a:t>
            </a:r>
            <a:r>
              <a:rPr lang="en-US" i="1" dirty="0" smtClean="0"/>
              <a:t> </a:t>
            </a:r>
            <a:r>
              <a:rPr lang="en-US" dirty="0" smtClean="0"/>
              <a:t>is true.</a:t>
            </a:r>
          </a:p>
          <a:p>
            <a:pPr>
              <a:spcBef>
                <a:spcPts val="1200"/>
              </a:spcBef>
            </a:pPr>
            <a:r>
              <a:rPr lang="en-US" dirty="0"/>
              <a:t>http://www.ted.com/talks/lang/en/ex_moonie_diane_benscoter_how_cults_think.html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852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4295</TotalTime>
  <Words>518</Words>
  <Application>Microsoft Office PowerPoint</Application>
  <PresentationFormat>On-screen Show (4:3)</PresentationFormat>
  <Paragraphs>99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Norms have changed?</vt:lpstr>
      <vt:lpstr>Institutions: Education &amp; Religion   </vt:lpstr>
      <vt:lpstr>Sources of Inequality in Education</vt:lpstr>
      <vt:lpstr>Tracking</vt:lpstr>
      <vt:lpstr>Funding</vt:lpstr>
      <vt:lpstr>A Tale of Two Schools</vt:lpstr>
      <vt:lpstr>Additional Sources</vt:lpstr>
      <vt:lpstr>Religion– Key Points</vt:lpstr>
      <vt:lpstr>Religion– Key Points</vt:lpstr>
      <vt:lpstr>Key Functions of Religion</vt:lpstr>
      <vt:lpstr>“Opiate of the People”</vt:lpstr>
      <vt:lpstr>Justice and War</vt:lpstr>
      <vt:lpstr>We learn religion</vt:lpstr>
      <vt:lpstr>Fundamentalism Increasing?</vt:lpstr>
    </vt:vector>
  </TitlesOfParts>
  <Company>MTU - EIT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Sociology? And What is Environmental Sociology?</dc:title>
  <dc:creator>rwinkler</dc:creator>
  <cp:lastModifiedBy>rwinkler</cp:lastModifiedBy>
  <cp:revision>216</cp:revision>
  <cp:lastPrinted>2012-11-06T16:00:32Z</cp:lastPrinted>
  <dcterms:created xsi:type="dcterms:W3CDTF">2011-09-01T17:28:22Z</dcterms:created>
  <dcterms:modified xsi:type="dcterms:W3CDTF">2012-11-08T15:56:11Z</dcterms:modified>
</cp:coreProperties>
</file>