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16" r:id="rId2"/>
    <p:sldId id="458" r:id="rId3"/>
    <p:sldId id="459" r:id="rId4"/>
    <p:sldId id="461" r:id="rId5"/>
    <p:sldId id="460" r:id="rId6"/>
    <p:sldId id="463" r:id="rId7"/>
    <p:sldId id="462" r:id="rId8"/>
    <p:sldId id="464" r:id="rId9"/>
    <p:sldId id="465" r:id="rId10"/>
    <p:sldId id="466" r:id="rId11"/>
    <p:sldId id="467" r:id="rId12"/>
    <p:sldId id="468" r:id="rId13"/>
    <p:sldId id="453" r:id="rId14"/>
    <p:sldId id="469" r:id="rId15"/>
    <p:sldId id="470" r:id="rId16"/>
    <p:sldId id="4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9" autoAdjust="0"/>
  </p:normalViewPr>
  <p:slideViewPr>
    <p:cSldViewPr>
      <p:cViewPr varScale="1">
        <p:scale>
          <a:sx n="65" d="100"/>
          <a:sy n="65" d="100"/>
        </p:scale>
        <p:origin x="-1954"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E7EFEC41-7E2B-451B-90E6-F88BF679F85B}" type="datetimeFigureOut">
              <a:rPr lang="en-US" smtClean="0"/>
              <a:t>11/29/2012</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434C5D96-9485-4B61-BFD3-8F24C0D981DC}" type="slidenum">
              <a:rPr lang="en-US" smtClean="0"/>
              <a:t>‹#›</a:t>
            </a:fld>
            <a:endParaRPr lang="en-US"/>
          </a:p>
        </p:txBody>
      </p:sp>
    </p:spTree>
    <p:extLst>
      <p:ext uri="{BB962C8B-B14F-4D97-AF65-F5344CB8AC3E}">
        <p14:creationId xmlns:p14="http://schemas.microsoft.com/office/powerpoint/2010/main" val="126136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8F262-663F-4E5F-8DAD-B3C43BFBA82A}" type="slidenum">
              <a:rPr lang="en-US"/>
              <a:pPr/>
              <a:t>11</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dirty="0"/>
              <a:t>Industrial revolution</a:t>
            </a:r>
          </a:p>
          <a:p>
            <a:r>
              <a:rPr lang="en-US" dirty="0"/>
              <a:t>Population growth is a very recent phenomenon in terms of history of man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13</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14</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15</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16</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2</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3</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4</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5</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6</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7</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B6B07-17AC-4FD5-AD84-623906D2DB5D}" type="slidenum">
              <a:rPr lang="en-US"/>
              <a:pPr/>
              <a:t>9</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en-US" dirty="0"/>
              <a:t>History of the World’s population</a:t>
            </a:r>
          </a:p>
          <a:p>
            <a:r>
              <a:rPr lang="en-US" dirty="0"/>
              <a:t>From emergence of man to present- </a:t>
            </a:r>
            <a:r>
              <a:rPr lang="en-US" dirty="0" smtClean="0"/>
              <a:t>1975</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E3137-6DC7-4161-8183-2E9E8B766A85}" type="slidenum">
              <a:rPr lang="en-US"/>
              <a:pPr/>
              <a:t>10</a:t>
            </a:fld>
            <a:endParaRPr lang="en-US"/>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r>
              <a:rPr lang="en-US"/>
              <a:t>Introduction of Ag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A7239DC-9AFF-4E4C-B797-8CEEE147385A}" type="slidenum">
              <a:rPr lang="en-US"/>
              <a:pPr/>
              <a:t>‹#›</a:t>
            </a:fld>
            <a:endParaRPr lang="en-US"/>
          </a:p>
        </p:txBody>
      </p:sp>
    </p:spTree>
    <p:extLst>
      <p:ext uri="{BB962C8B-B14F-4D97-AF65-F5344CB8AC3E}">
        <p14:creationId xmlns:p14="http://schemas.microsoft.com/office/powerpoint/2010/main" val="147707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DD81A9-42F1-499A-87B4-E1CF7BE67E19}"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DDD81A9-42F1-499A-87B4-E1CF7BE67E19}" type="datetimeFigureOut">
              <a:rPr lang="en-US" smtClean="0"/>
              <a:pPr/>
              <a:t>11/29/2012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9F72ED0-27C0-4E68-B106-DC5DF8E055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DDD81A9-42F1-499A-87B4-E1CF7BE67E19}" type="datetimeFigureOut">
              <a:rPr lang="en-US" smtClean="0"/>
              <a:pPr/>
              <a:t>11/29/2012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9F72ED0-27C0-4E68-B106-DC5DF8E055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a:bodyPr>
          <a:lstStyle/>
          <a:p>
            <a:pPr>
              <a:spcBef>
                <a:spcPts val="1800"/>
              </a:spcBef>
            </a:pPr>
            <a:r>
              <a:rPr lang="en-US" dirty="0" smtClean="0">
                <a:solidFill>
                  <a:schemeClr val="accent1"/>
                </a:solidFill>
              </a:rPr>
              <a:t>Population and Environment</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
        <p:nvSpPr>
          <p:cNvPr id="3" name="Subtitle 2"/>
          <p:cNvSpPr>
            <a:spLocks noGrp="1"/>
          </p:cNvSpPr>
          <p:nvPr>
            <p:ph type="subTitle" idx="1"/>
          </p:nvPr>
        </p:nvSpPr>
        <p:spPr>
          <a:xfrm>
            <a:off x="381000" y="3352800"/>
            <a:ext cx="8077200" cy="1423416"/>
          </a:xfrm>
        </p:spPr>
        <p:txBody>
          <a:bodyPr>
            <a:normAutofit/>
          </a:bodyPr>
          <a:lstStyle/>
          <a:p>
            <a:r>
              <a:rPr lang="en-US" sz="3200" dirty="0" smtClean="0">
                <a:solidFill>
                  <a:schemeClr val="tx1"/>
                </a:solidFill>
              </a:rPr>
              <a:t>Nov </a:t>
            </a:r>
            <a:r>
              <a:rPr lang="en-US" sz="3200" dirty="0" smtClean="0">
                <a:solidFill>
                  <a:schemeClr val="tx1"/>
                </a:solidFill>
              </a:rPr>
              <a:t>29, </a:t>
            </a:r>
            <a:r>
              <a:rPr lang="en-US" sz="3200" dirty="0" smtClean="0">
                <a:solidFill>
                  <a:schemeClr val="tx1"/>
                </a:solidFill>
              </a:rPr>
              <a:t>2012</a:t>
            </a:r>
          </a:p>
        </p:txBody>
      </p:sp>
    </p:spTree>
    <p:extLst>
      <p:ext uri="{BB962C8B-B14F-4D97-AF65-F5344CB8AC3E}">
        <p14:creationId xmlns:p14="http://schemas.microsoft.com/office/powerpoint/2010/main" val="187832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508" name="Picture 4" descr="coale2"/>
          <p:cNvPicPr>
            <a:picLocks noGrp="1" noChangeAspect="1" noChangeArrowheads="1"/>
          </p:cNvPicPr>
          <p:nvPr>
            <p:ph/>
          </p:nvPr>
        </p:nvPicPr>
        <p:blipFill>
          <a:blip r:embed="rId3" cstate="print"/>
          <a:srcRect/>
          <a:stretch>
            <a:fillRect/>
          </a:stretch>
        </p:blipFill>
        <p:spPr>
          <a:xfrm>
            <a:off x="0" y="927100"/>
            <a:ext cx="9144000" cy="4102100"/>
          </a:xfrm>
          <a:noFill/>
          <a:ln/>
        </p:spPr>
      </p:pic>
    </p:spTree>
    <p:extLst>
      <p:ext uri="{BB962C8B-B14F-4D97-AF65-F5344CB8AC3E}">
        <p14:creationId xmlns:p14="http://schemas.microsoft.com/office/powerpoint/2010/main" val="3072634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ulation_time.JPG"/>
          <p:cNvPicPr>
            <a:picLocks noChangeAspect="1"/>
          </p:cNvPicPr>
          <p:nvPr/>
        </p:nvPicPr>
        <p:blipFill>
          <a:blip r:embed="rId3" cstate="print"/>
          <a:stretch>
            <a:fillRect/>
          </a:stretch>
        </p:blipFill>
        <p:spPr>
          <a:xfrm>
            <a:off x="1371600" y="152400"/>
            <a:ext cx="6396990" cy="6635132"/>
          </a:xfrm>
          <a:prstGeom prst="rect">
            <a:avLst/>
          </a:prstGeom>
        </p:spPr>
      </p:pic>
    </p:spTree>
    <p:extLst>
      <p:ext uri="{BB962C8B-B14F-4D97-AF65-F5344CB8AC3E}">
        <p14:creationId xmlns:p14="http://schemas.microsoft.com/office/powerpoint/2010/main" val="3851934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4" name="Object 4"/>
          <p:cNvGraphicFramePr>
            <a:graphicFrameLocks noGrp="1" noChangeAspect="1"/>
          </p:cNvGraphicFramePr>
          <p:nvPr>
            <p:ph idx="4294967295"/>
          </p:nvPr>
        </p:nvGraphicFramePr>
        <p:xfrm>
          <a:off x="0" y="0"/>
          <a:ext cx="9313106" cy="6380163"/>
        </p:xfrm>
        <a:graphic>
          <a:graphicData uri="http://schemas.openxmlformats.org/presentationml/2006/ole">
            <mc:AlternateContent xmlns:mc="http://schemas.openxmlformats.org/markup-compatibility/2006">
              <mc:Choice xmlns:v="urn:schemas-microsoft-com:vml" Requires="v">
                <p:oleObj spid="_x0000_s1028" name="Chart" r:id="rId3" imgW="7991535" imgH="5267432" progId="MSGraph.Chart.8">
                  <p:embed/>
                </p:oleObj>
              </mc:Choice>
              <mc:Fallback>
                <p:oleObj name="Chart" r:id="rId3" imgW="7991535" imgH="5267432"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13106" cy="638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7" name="Text Box 7"/>
          <p:cNvSpPr txBox="1">
            <a:spLocks noChangeArrowheads="1"/>
          </p:cNvSpPr>
          <p:nvPr/>
        </p:nvSpPr>
        <p:spPr bwMode="auto">
          <a:xfrm>
            <a:off x="965200" y="5954713"/>
            <a:ext cx="6870700" cy="457200"/>
          </a:xfrm>
          <a:prstGeom prst="rect">
            <a:avLst/>
          </a:prstGeom>
          <a:noFill/>
          <a:ln w="9525">
            <a:noFill/>
            <a:miter lim="800000"/>
            <a:headEnd/>
            <a:tailEnd/>
          </a:ln>
          <a:effectLst/>
        </p:spPr>
        <p:txBody>
          <a:bodyPr>
            <a:spAutoFit/>
          </a:bodyPr>
          <a:lstStyle/>
          <a:p>
            <a:endParaRPr lang="en-GB"/>
          </a:p>
        </p:txBody>
      </p:sp>
      <p:sp>
        <p:nvSpPr>
          <p:cNvPr id="112648" name="Text Box 8"/>
          <p:cNvSpPr txBox="1">
            <a:spLocks noChangeArrowheads="1"/>
          </p:cNvSpPr>
          <p:nvPr/>
        </p:nvSpPr>
        <p:spPr bwMode="auto">
          <a:xfrm>
            <a:off x="914400" y="6400800"/>
            <a:ext cx="4749800" cy="274637"/>
          </a:xfrm>
          <a:prstGeom prst="rect">
            <a:avLst/>
          </a:prstGeom>
          <a:noFill/>
          <a:ln w="9525">
            <a:noFill/>
            <a:miter lim="800000"/>
            <a:headEnd/>
            <a:tailEnd/>
          </a:ln>
          <a:effectLst/>
        </p:spPr>
        <p:txBody>
          <a:bodyPr wrap="none">
            <a:spAutoFit/>
          </a:bodyPr>
          <a:lstStyle/>
          <a:p>
            <a:r>
              <a:rPr lang="en-GB" sz="1200"/>
              <a:t>Sources: UN Population Division and Population Reference Bureau.</a:t>
            </a:r>
          </a:p>
        </p:txBody>
      </p:sp>
    </p:spTree>
    <p:extLst>
      <p:ext uri="{BB962C8B-B14F-4D97-AF65-F5344CB8AC3E}">
        <p14:creationId xmlns:p14="http://schemas.microsoft.com/office/powerpoint/2010/main" val="416135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68580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6" name="Title 5"/>
          <p:cNvSpPr>
            <a:spLocks noGrp="1"/>
          </p:cNvSpPr>
          <p:nvPr>
            <p:ph type="title"/>
          </p:nvPr>
        </p:nvSpPr>
        <p:spPr/>
        <p:txBody>
          <a:bodyPr>
            <a:normAutofit/>
          </a:bodyPr>
          <a:lstStyle/>
          <a:p>
            <a:r>
              <a:rPr lang="en-US" dirty="0" smtClean="0"/>
              <a:t>Why the Growth Explosion?</a:t>
            </a:r>
            <a:endParaRPr lang="en-US" dirty="0"/>
          </a:p>
        </p:txBody>
      </p:sp>
      <p:sp>
        <p:nvSpPr>
          <p:cNvPr id="7" name="Rectangle 3"/>
          <p:cNvSpPr txBox="1">
            <a:spLocks noChangeArrowheads="1"/>
          </p:cNvSpPr>
          <p:nvPr/>
        </p:nvSpPr>
        <p:spPr>
          <a:xfrm>
            <a:off x="228600" y="1752600"/>
            <a:ext cx="8763000" cy="5105400"/>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Bef>
                <a:spcPts val="1200"/>
              </a:spcBef>
            </a:pPr>
            <a:r>
              <a:rPr lang="en-US" dirty="0" smtClean="0"/>
              <a:t>Mortality declined</a:t>
            </a:r>
            <a:endParaRPr lang="en-US" dirty="0" smtClean="0"/>
          </a:p>
          <a:p>
            <a:pPr lvl="1">
              <a:spcBef>
                <a:spcPts val="1200"/>
              </a:spcBef>
            </a:pPr>
            <a:r>
              <a:rPr lang="en-US" dirty="0" smtClean="0"/>
              <a:t>Ag, Health, Education, Technology</a:t>
            </a:r>
          </a:p>
          <a:p>
            <a:pPr lvl="1">
              <a:spcBef>
                <a:spcPts val="1200"/>
              </a:spcBef>
            </a:pPr>
            <a:r>
              <a:rPr lang="en-US" dirty="0" smtClean="0"/>
              <a:t>Declined everywhere but still much higher in some places</a:t>
            </a:r>
            <a:endParaRPr lang="en-US" dirty="0" smtClean="0"/>
          </a:p>
          <a:p>
            <a:pPr>
              <a:spcBef>
                <a:spcPts val="1200"/>
              </a:spcBef>
            </a:pPr>
            <a:r>
              <a:rPr lang="en-US" dirty="0" smtClean="0"/>
              <a:t>Fertility declined </a:t>
            </a:r>
            <a:r>
              <a:rPr lang="en-US" u="sng" dirty="0" smtClean="0"/>
              <a:t>later</a:t>
            </a:r>
            <a:endParaRPr lang="en-US" u="sng" dirty="0"/>
          </a:p>
          <a:p>
            <a:pPr lvl="1">
              <a:spcBef>
                <a:spcPts val="1200"/>
              </a:spcBef>
            </a:pPr>
            <a:r>
              <a:rPr lang="en-US" dirty="0" smtClean="0"/>
              <a:t>Still high in some areas of world (TFR 1.7 – 4.5 in 2010)</a:t>
            </a:r>
            <a:endParaRPr lang="en-US" dirty="0"/>
          </a:p>
          <a:p>
            <a:pPr>
              <a:spcBef>
                <a:spcPts val="1200"/>
              </a:spcBef>
            </a:pPr>
            <a:r>
              <a:rPr lang="en-US" dirty="0" smtClean="0"/>
              <a:t>Gap between mortality and fertility decline= GROWTH</a:t>
            </a:r>
          </a:p>
          <a:p>
            <a:pPr>
              <a:spcBef>
                <a:spcPts val="1200"/>
              </a:spcBef>
            </a:pPr>
            <a:r>
              <a:rPr lang="en-US" dirty="0" smtClean="0"/>
              <a:t>Population momentum continues growth</a:t>
            </a:r>
            <a:endParaRPr lang="en-US" dirty="0" smtClean="0"/>
          </a:p>
          <a:p>
            <a:pPr lvl="1">
              <a:spcBef>
                <a:spcPts val="1200"/>
              </a:spcBef>
            </a:pPr>
            <a:endParaRPr lang="en-US" dirty="0" smtClean="0"/>
          </a:p>
        </p:txBody>
      </p:sp>
    </p:spTree>
    <p:extLst>
      <p:ext uri="{BB962C8B-B14F-4D97-AF65-F5344CB8AC3E}">
        <p14:creationId xmlns:p14="http://schemas.microsoft.com/office/powerpoint/2010/main" val="2295367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Population Momentum</a:t>
            </a:r>
            <a:endParaRPr lang="en-US" dirty="0"/>
          </a:p>
        </p:txBody>
      </p:sp>
      <p:sp>
        <p:nvSpPr>
          <p:cNvPr id="12" name="Content Placeholder 11"/>
          <p:cNvSpPr>
            <a:spLocks noGrp="1"/>
          </p:cNvSpPr>
          <p:nvPr>
            <p:ph sz="half" idx="1"/>
          </p:nvPr>
        </p:nvSpPr>
        <p:spPr>
          <a:xfrm>
            <a:off x="0" y="1773936"/>
            <a:ext cx="3124200" cy="4623816"/>
          </a:xfrm>
        </p:spPr>
        <p:txBody>
          <a:bodyPr>
            <a:normAutofit/>
          </a:bodyPr>
          <a:lstStyle/>
          <a:p>
            <a:r>
              <a:rPr lang="en-US" dirty="0" smtClean="0"/>
              <a:t>Growth that occurs even after fertility declines to replacement (2.1 births/woman)</a:t>
            </a:r>
          </a:p>
          <a:p>
            <a:pPr marL="118872" indent="0">
              <a:buNone/>
            </a:pPr>
            <a:endParaRPr lang="en-US" dirty="0" smtClean="0"/>
          </a:p>
          <a:p>
            <a:r>
              <a:rPr lang="en-US" dirty="0" smtClean="0"/>
              <a:t>Because of young age structure</a:t>
            </a:r>
            <a:endParaRPr lang="en-US" dirty="0"/>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57600" y="1676400"/>
            <a:ext cx="4953000" cy="4704062"/>
          </a:xfrm>
        </p:spPr>
      </p:pic>
      <p:sp>
        <p:nvSpPr>
          <p:cNvPr id="15" name="TextBox 14"/>
          <p:cNvSpPr txBox="1"/>
          <p:nvPr/>
        </p:nvSpPr>
        <p:spPr>
          <a:xfrm>
            <a:off x="4038600" y="6400800"/>
            <a:ext cx="4953000" cy="369332"/>
          </a:xfrm>
          <a:prstGeom prst="rect">
            <a:avLst/>
          </a:prstGeom>
          <a:noFill/>
        </p:spPr>
        <p:txBody>
          <a:bodyPr wrap="square" rtlCol="0">
            <a:spAutoFit/>
          </a:bodyPr>
          <a:lstStyle/>
          <a:p>
            <a:r>
              <a:rPr lang="en-US" dirty="0" smtClean="0"/>
              <a:t>Source: UN Population Division, 2008</a:t>
            </a:r>
            <a:endParaRPr lang="en-US" dirty="0"/>
          </a:p>
        </p:txBody>
      </p:sp>
    </p:spTree>
    <p:extLst>
      <p:ext uri="{BB962C8B-B14F-4D97-AF65-F5344CB8AC3E}">
        <p14:creationId xmlns:p14="http://schemas.microsoft.com/office/powerpoint/2010/main" val="251133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Can the planet support it?</a:t>
            </a:r>
            <a:endParaRPr lang="en-US" dirty="0"/>
          </a:p>
        </p:txBody>
      </p:sp>
      <p:sp>
        <p:nvSpPr>
          <p:cNvPr id="2" name="Content Placeholder 1"/>
          <p:cNvSpPr>
            <a:spLocks noGrp="1"/>
          </p:cNvSpPr>
          <p:nvPr>
            <p:ph sz="half" idx="1"/>
          </p:nvPr>
        </p:nvSpPr>
        <p:spPr>
          <a:xfrm>
            <a:off x="-152400" y="1828800"/>
            <a:ext cx="3810000" cy="5029200"/>
          </a:xfrm>
        </p:spPr>
        <p:txBody>
          <a:bodyPr>
            <a:normAutofit lnSpcReduction="10000"/>
          </a:bodyPr>
          <a:lstStyle/>
          <a:p>
            <a:pPr>
              <a:spcBef>
                <a:spcPts val="1800"/>
              </a:spcBef>
            </a:pPr>
            <a:r>
              <a:rPr lang="en-US" dirty="0" smtClean="0"/>
              <a:t>Finite planet with some limits to growth</a:t>
            </a:r>
          </a:p>
          <a:p>
            <a:pPr>
              <a:spcBef>
                <a:spcPts val="1800"/>
              </a:spcBef>
            </a:pPr>
            <a:r>
              <a:rPr lang="en-US" dirty="0" smtClean="0"/>
              <a:t>More people could mean more resource use, pollution, etc.</a:t>
            </a:r>
          </a:p>
          <a:p>
            <a:pPr>
              <a:spcBef>
                <a:spcPts val="1800"/>
              </a:spcBef>
            </a:pPr>
            <a:r>
              <a:rPr lang="en-US" dirty="0" smtClean="0"/>
              <a:t>Higher consumption also degrade </a:t>
            </a:r>
            <a:r>
              <a:rPr lang="en-US" dirty="0" err="1" smtClean="0"/>
              <a:t>env</a:t>
            </a:r>
            <a:endParaRPr lang="en-US" dirty="0" smtClean="0"/>
          </a:p>
          <a:p>
            <a:pPr>
              <a:spcBef>
                <a:spcPts val="1800"/>
              </a:spcBef>
            </a:pPr>
            <a:r>
              <a:rPr lang="en-US" dirty="0" smtClean="0"/>
              <a:t>Human ingenuity pushes limits </a:t>
            </a:r>
            <a:endParaRPr lang="en-US" dirty="0"/>
          </a:p>
        </p:txBody>
      </p:sp>
      <p:sp>
        <p:nvSpPr>
          <p:cNvPr id="3" name="Content Placeholder 2"/>
          <p:cNvSpPr>
            <a:spLocks noGrp="1"/>
          </p:cNvSpPr>
          <p:nvPr>
            <p:ph sz="half" idx="2"/>
          </p:nvPr>
        </p:nvSpPr>
        <p:spPr/>
        <p:txBody>
          <a:bodyPr>
            <a:normAutofit lnSpcReduction="10000"/>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599" y="1371599"/>
            <a:ext cx="5486401"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31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382000" cy="2895600"/>
          </a:xfrm>
        </p:spPr>
        <p:txBody>
          <a:bodyPr>
            <a:normAutofit fontScale="90000"/>
          </a:bodyPr>
          <a:lstStyle/>
          <a:p>
            <a:pPr>
              <a:spcBef>
                <a:spcPts val="1800"/>
              </a:spcBef>
            </a:pPr>
            <a:r>
              <a:rPr lang="en-US" dirty="0" smtClean="0">
                <a:solidFill>
                  <a:schemeClr val="accent1"/>
                </a:solidFill>
              </a:rPr>
              <a:t>We are facing global Climate Change.</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sz="4000" i="1" dirty="0" smtClean="0">
                <a:solidFill>
                  <a:schemeClr val="tx1"/>
                </a:solidFill>
              </a:rPr>
              <a:t>This is a social and environmental issue.</a:t>
            </a:r>
            <a:r>
              <a:rPr lang="en-US" dirty="0" smtClean="0">
                <a:solidFill>
                  <a:schemeClr val="accent1"/>
                </a:solidFill>
              </a:rPr>
              <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sz="4000" dirty="0" smtClean="0">
                <a:solidFill>
                  <a:schemeClr val="accent1"/>
                </a:solidFill>
              </a:rPr>
              <a:t>1- Why do we continue to emit increasing 		gases?</a:t>
            </a:r>
            <a:br>
              <a:rPr lang="en-US" sz="4000" dirty="0" smtClean="0">
                <a:solidFill>
                  <a:schemeClr val="accent1"/>
                </a:solidFill>
              </a:rPr>
            </a:br>
            <a:r>
              <a:rPr lang="en-US" sz="4000" dirty="0" smtClean="0">
                <a:solidFill>
                  <a:schemeClr val="accent1"/>
                </a:solidFill>
              </a:rPr>
              <a:t>2- How might we address the problem?</a:t>
            </a:r>
            <a:r>
              <a:rPr lang="en-US" dirty="0" smtClean="0">
                <a:solidFill>
                  <a:schemeClr val="accent1"/>
                </a:solidFill>
              </a:rPr>
              <a:t/>
            </a:r>
            <a:br>
              <a:rPr lang="en-US" dirty="0" smtClean="0">
                <a:solidFill>
                  <a:schemeClr val="accent1"/>
                </a:solidFill>
              </a:rPr>
            </a:b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1159871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fontScale="90000"/>
          </a:bodyPr>
          <a:lstStyle/>
          <a:p>
            <a:pPr>
              <a:spcBef>
                <a:spcPts val="1800"/>
              </a:spcBef>
            </a:pPr>
            <a:r>
              <a:rPr lang="en-US" dirty="0" smtClean="0">
                <a:solidFill>
                  <a:schemeClr val="accent1"/>
                </a:solidFill>
              </a:rPr>
              <a:t>I have lost my voice so that its difficult for me to talk well.  I will do my best, but may need to whisper.  If you have questions, come up to me and ask.</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169700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fontScale="90000"/>
          </a:bodyPr>
          <a:lstStyle/>
          <a:p>
            <a:pPr>
              <a:spcBef>
                <a:spcPts val="1800"/>
              </a:spcBef>
            </a:pPr>
            <a:r>
              <a:rPr lang="en-US" dirty="0" smtClean="0">
                <a:solidFill>
                  <a:schemeClr val="accent1"/>
                </a:solidFill>
              </a:rPr>
              <a:t>We have a visitor in class today.  She is Professor Mary </a:t>
            </a:r>
            <a:r>
              <a:rPr lang="en-US" dirty="0" err="1" smtClean="0">
                <a:solidFill>
                  <a:schemeClr val="accent1"/>
                </a:solidFill>
              </a:rPr>
              <a:t>Durfee</a:t>
            </a:r>
            <a:r>
              <a:rPr lang="en-US" dirty="0" smtClean="0">
                <a:solidFill>
                  <a:schemeClr val="accent1"/>
                </a:solidFill>
              </a:rPr>
              <a:t>.  She is here to evaluate me and my teaching.  Talk to her if you wish or if she has questions for you, but she is mostly here to quietly observe.</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127774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fontScale="90000"/>
          </a:bodyPr>
          <a:lstStyle/>
          <a:p>
            <a:pPr>
              <a:spcBef>
                <a:spcPts val="1800"/>
              </a:spcBef>
            </a:pPr>
            <a:r>
              <a:rPr lang="en-US" dirty="0" err="1" smtClean="0">
                <a:solidFill>
                  <a:schemeClr val="accent1"/>
                </a:solidFill>
              </a:rPr>
              <a:t>Moka</a:t>
            </a:r>
            <a:r>
              <a:rPr lang="en-US" dirty="0" smtClean="0">
                <a:solidFill>
                  <a:schemeClr val="accent1"/>
                </a:solidFill>
              </a:rPr>
              <a:t> tells me you have some questions about components of course:</a:t>
            </a:r>
            <a:br>
              <a:rPr lang="en-US" dirty="0" smtClean="0">
                <a:solidFill>
                  <a:schemeClr val="accent1"/>
                </a:solidFill>
              </a:rPr>
            </a:br>
            <a:r>
              <a:rPr lang="en-US" dirty="0" smtClean="0">
                <a:solidFill>
                  <a:schemeClr val="accent1"/>
                </a:solidFill>
              </a:rPr>
              <a:t>1- Participation </a:t>
            </a:r>
            <a:br>
              <a:rPr lang="en-US" dirty="0" smtClean="0">
                <a:solidFill>
                  <a:schemeClr val="accent1"/>
                </a:solidFill>
              </a:rPr>
            </a:br>
            <a:r>
              <a:rPr lang="en-US" dirty="0" smtClean="0">
                <a:solidFill>
                  <a:schemeClr val="accent1"/>
                </a:solidFill>
              </a:rPr>
              <a:t>2- Final Paper</a:t>
            </a:r>
            <a:br>
              <a:rPr lang="en-US" dirty="0" smtClean="0">
                <a:solidFill>
                  <a:schemeClr val="accent1"/>
                </a:solidFill>
              </a:rPr>
            </a:br>
            <a:r>
              <a:rPr lang="en-US" dirty="0" smtClean="0">
                <a:solidFill>
                  <a:schemeClr val="accent1"/>
                </a:solidFill>
              </a:rPr>
              <a:t>3- Suicide Presentations</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158589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fontScale="90000"/>
          </a:bodyPr>
          <a:lstStyle/>
          <a:p>
            <a:pPr>
              <a:spcBef>
                <a:spcPts val="1800"/>
              </a:spcBef>
            </a:pPr>
            <a:r>
              <a:rPr lang="en-US" dirty="0" smtClean="0">
                <a:solidFill>
                  <a:schemeClr val="accent1"/>
                </a:solidFill>
              </a:rPr>
              <a:t>Final Paper:</a:t>
            </a:r>
            <a:br>
              <a:rPr lang="en-US" dirty="0" smtClean="0">
                <a:solidFill>
                  <a:schemeClr val="accent1"/>
                </a:solidFill>
              </a:rPr>
            </a:br>
            <a:r>
              <a:rPr lang="en-US" dirty="0" smtClean="0">
                <a:solidFill>
                  <a:schemeClr val="accent1"/>
                </a:solidFill>
              </a:rPr>
              <a:t>Description posted on Canvas.  I will add a little more detail, but there is already good description there under Assignments.  It will be graded using rubric in syllabus.</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423324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382000" cy="2895600"/>
          </a:xfrm>
        </p:spPr>
        <p:txBody>
          <a:bodyPr>
            <a:normAutofit fontScale="90000"/>
          </a:bodyPr>
          <a:lstStyle/>
          <a:p>
            <a:pPr>
              <a:spcBef>
                <a:spcPts val="2400"/>
              </a:spcBef>
              <a:spcAft>
                <a:spcPts val="1800"/>
              </a:spcAft>
            </a:pPr>
            <a:r>
              <a:rPr lang="en-US" u="sng" dirty="0" smtClean="0">
                <a:solidFill>
                  <a:schemeClr val="accent1"/>
                </a:solidFill>
              </a:rPr>
              <a:t>Suicide Presentations:</a:t>
            </a:r>
            <a:r>
              <a:rPr lang="en-US" dirty="0" smtClean="0">
                <a:solidFill>
                  <a:schemeClr val="accent1"/>
                </a:solidFill>
              </a:rPr>
              <a:t/>
            </a:r>
            <a:br>
              <a:rPr lang="en-US" dirty="0" smtClean="0">
                <a:solidFill>
                  <a:schemeClr val="accent1"/>
                </a:solidFill>
              </a:rPr>
            </a:br>
            <a:r>
              <a:rPr lang="en-US" dirty="0" smtClean="0">
                <a:solidFill>
                  <a:schemeClr val="accent1"/>
                </a:solidFill>
              </a:rPr>
              <a:t>12/11:  Practice in Class</a:t>
            </a:r>
            <a:br>
              <a:rPr lang="en-US" dirty="0" smtClean="0">
                <a:solidFill>
                  <a:schemeClr val="accent1"/>
                </a:solidFill>
              </a:rPr>
            </a:br>
            <a:r>
              <a:rPr lang="en-US" dirty="0" smtClean="0">
                <a:solidFill>
                  <a:schemeClr val="accent1"/>
                </a:solidFill>
              </a:rPr>
              <a:t>12/13:  For public in GLRC</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sz="3600" dirty="0" smtClean="0">
                <a:solidFill>
                  <a:schemeClr val="tx1"/>
                </a:solidFill>
              </a:rPr>
              <a:t>Each group elect 1-3 people to speak.  All should help prepare.  Each group no more than 10 minutes.  I will give more instruction on Tuesday. </a:t>
            </a:r>
            <a:r>
              <a:rPr lang="en-US" dirty="0" smtClean="0">
                <a:solidFill>
                  <a:schemeClr val="accent1"/>
                </a:solidFill>
              </a:rPr>
              <a:t/>
            </a:r>
            <a:br>
              <a:rPr lang="en-US" dirty="0" smtClean="0">
                <a:solidFill>
                  <a:schemeClr val="accent1"/>
                </a:solidFill>
              </a:rPr>
            </a:br>
            <a:r>
              <a:rPr lang="en-US" dirty="0">
                <a:solidFill>
                  <a:schemeClr val="accent1"/>
                </a:solidFill>
              </a:rPr>
              <a:t/>
            </a:r>
            <a:br>
              <a:rPr lang="en-US" dirty="0">
                <a:solidFill>
                  <a:schemeClr val="accent1"/>
                </a:solidFill>
              </a:rPr>
            </a:b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3716046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fontScale="90000"/>
          </a:bodyPr>
          <a:lstStyle/>
          <a:p>
            <a:pPr>
              <a:spcBef>
                <a:spcPts val="1800"/>
              </a:spcBef>
            </a:pPr>
            <a:r>
              <a:rPr lang="en-US" dirty="0" smtClean="0">
                <a:solidFill>
                  <a:schemeClr val="accent1"/>
                </a:solidFill>
              </a:rPr>
              <a:t>Discussion 7:</a:t>
            </a:r>
            <a:br>
              <a:rPr lang="en-US" dirty="0" smtClean="0">
                <a:solidFill>
                  <a:schemeClr val="accent1"/>
                </a:solidFill>
              </a:rPr>
            </a:br>
            <a:r>
              <a:rPr lang="en-US" dirty="0" smtClean="0">
                <a:solidFill>
                  <a:schemeClr val="accent1"/>
                </a:solidFill>
              </a:rPr>
              <a:t>Class today will mostly be you all working in groups on Discussion 7.  I will provide a brief introduction. </a:t>
            </a:r>
            <a:br>
              <a:rPr lang="en-US" dirty="0" smtClean="0">
                <a:solidFill>
                  <a:schemeClr val="accent1"/>
                </a:solidFill>
              </a:rPr>
            </a:br>
            <a:r>
              <a:rPr lang="en-US" dirty="0">
                <a:solidFill>
                  <a:schemeClr val="accent1"/>
                </a:solidFill>
              </a:rPr>
              <a:t/>
            </a:r>
            <a:br>
              <a:rPr lang="en-US" dirty="0">
                <a:solidFill>
                  <a:schemeClr val="accent1"/>
                </a:solidFill>
              </a:rPr>
            </a:br>
            <a:r>
              <a:rPr lang="en-US" dirty="0" smtClean="0">
                <a:solidFill>
                  <a:schemeClr val="accent1"/>
                </a:solidFill>
              </a:rPr>
              <a:t>ANY QUESTIONS?</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1130160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64592" y="1600200"/>
            <a:ext cx="2468880" cy="5257800"/>
          </a:xfrm>
        </p:spPr>
        <p:txBody>
          <a:bodyPr>
            <a:normAutofit/>
          </a:bodyPr>
          <a:lstStyle/>
          <a:p>
            <a:pPr algn="ctr">
              <a:spcAft>
                <a:spcPts val="1800"/>
              </a:spcAft>
            </a:pPr>
            <a:r>
              <a:rPr lang="en-US" sz="2800" dirty="0" smtClean="0"/>
              <a:t>7 Billion in 2011</a:t>
            </a:r>
            <a:endParaRPr lang="en-US" sz="2800" dirty="0" smtClean="0"/>
          </a:p>
          <a:p>
            <a:pPr algn="ctr">
              <a:spcAft>
                <a:spcPts val="1800"/>
              </a:spcAft>
            </a:pPr>
            <a:r>
              <a:rPr lang="en-US" sz="2800" dirty="0" smtClean="0"/>
              <a:t>By 2045 global population is projected to reach </a:t>
            </a:r>
            <a:r>
              <a:rPr lang="en-US" sz="2800" dirty="0" smtClean="0"/>
              <a:t>9 </a:t>
            </a:r>
            <a:r>
              <a:rPr lang="en-US" sz="2800" dirty="0" smtClean="0"/>
              <a:t>billion. </a:t>
            </a:r>
          </a:p>
          <a:p>
            <a:pPr algn="ctr">
              <a:spcAft>
                <a:spcPts val="1800"/>
              </a:spcAft>
            </a:pPr>
            <a:r>
              <a:rPr lang="en-US" sz="2800" dirty="0" smtClean="0"/>
              <a:t>How did we get to this point? </a:t>
            </a:r>
          </a:p>
          <a:p>
            <a:pPr algn="ctr">
              <a:spcAft>
                <a:spcPts val="1800"/>
              </a:spcAft>
            </a:pPr>
            <a:r>
              <a:rPr lang="en-US" sz="2800" dirty="0" smtClean="0"/>
              <a:t>Can the planet take the strain?</a:t>
            </a:r>
          </a:p>
          <a:p>
            <a:endParaRPr lang="en-US" dirty="0"/>
          </a:p>
        </p:txBody>
      </p:sp>
      <p:pic>
        <p:nvPicPr>
          <p:cNvPr id="1027" name="Picture 3"/>
          <p:cNvPicPr>
            <a:picLocks noGrp="1" noChangeAspect="1" noChangeArrowheads="1"/>
          </p:cNvPicPr>
          <p:nvPr>
            <p:ph type="pic" idx="1"/>
          </p:nvPr>
        </p:nvPicPr>
        <p:blipFill>
          <a:blip r:embed="rId2" cstate="print"/>
          <a:srcRect l="11241" r="11241"/>
          <a:stretch>
            <a:fillRect/>
          </a:stretch>
        </p:blipFill>
        <p:spPr bwMode="auto">
          <a:xfrm>
            <a:off x="2896603" y="1484808"/>
            <a:ext cx="6247397" cy="5373192"/>
          </a:xfrm>
          <a:prstGeom prst="rect">
            <a:avLst/>
          </a:prstGeom>
          <a:noFill/>
          <a:ln w="9525">
            <a:noFill/>
            <a:miter lim="800000"/>
            <a:headEnd/>
            <a:tailEnd/>
          </a:ln>
        </p:spPr>
      </p:pic>
      <p:sp>
        <p:nvSpPr>
          <p:cNvPr id="9" name="Title 4"/>
          <p:cNvSpPr txBox="1">
            <a:spLocks/>
          </p:cNvSpPr>
          <p:nvPr/>
        </p:nvSpPr>
        <p:spPr>
          <a:xfrm>
            <a:off x="3200400" y="76200"/>
            <a:ext cx="5715000" cy="978408"/>
          </a:xfrm>
          <a:prstGeom prst="rect">
            <a:avLst/>
          </a:prstGeom>
        </p:spPr>
        <p:txBody>
          <a:bodyPr vert="horz" lIns="73152" rIns="45720" bIns="0" rtlCol="0" anchor="b">
            <a:norm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satMod val="150000"/>
                  </a:schemeClr>
                </a:solidFill>
                <a:effectLst/>
                <a:uLnTx/>
                <a:uFillTx/>
                <a:latin typeface="+mj-lt"/>
                <a:ea typeface="+mj-ea"/>
                <a:cs typeface="+mj-cs"/>
              </a:rPr>
              <a:t>Population 7 Billion</a:t>
            </a:r>
            <a:endParaRPr kumimoji="0" lang="en-US" sz="44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extLst>
      <p:ext uri="{BB962C8B-B14F-4D97-AF65-F5344CB8AC3E}">
        <p14:creationId xmlns:p14="http://schemas.microsoft.com/office/powerpoint/2010/main" val="1518872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89" name="Picture 13" descr="coale1"/>
          <p:cNvPicPr>
            <a:picLocks noGrp="1" noChangeAspect="1" noChangeArrowheads="1"/>
          </p:cNvPicPr>
          <p:nvPr>
            <p:ph/>
          </p:nvPr>
        </p:nvPicPr>
        <p:blipFill>
          <a:blip r:embed="rId3" cstate="print"/>
          <a:srcRect/>
          <a:stretch>
            <a:fillRect/>
          </a:stretch>
        </p:blipFill>
        <p:spPr>
          <a:xfrm>
            <a:off x="0" y="0"/>
            <a:ext cx="9144000" cy="4587875"/>
          </a:xfrm>
          <a:noFill/>
          <a:ln/>
        </p:spPr>
      </p:pic>
    </p:spTree>
    <p:extLst>
      <p:ext uri="{BB962C8B-B14F-4D97-AF65-F5344CB8AC3E}">
        <p14:creationId xmlns:p14="http://schemas.microsoft.com/office/powerpoint/2010/main" val="2875427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4446</TotalTime>
  <Words>334</Words>
  <Application>Microsoft Office PowerPoint</Application>
  <PresentationFormat>On-screen Show (4:3)</PresentationFormat>
  <Paragraphs>55</Paragraphs>
  <Slides>16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Module</vt:lpstr>
      <vt:lpstr>Chart</vt:lpstr>
      <vt:lpstr>Population and Environment   </vt:lpstr>
      <vt:lpstr>I have lost my voice so that its difficult for me to talk well.  I will do my best, but may need to whisper.  If you have questions, come up to me and ask.   </vt:lpstr>
      <vt:lpstr>We have a visitor in class today.  She is Professor Mary Durfee.  She is here to evaluate me and my teaching.  Talk to her if you wish or if she has questions for you, but she is mostly here to quietly observe.   </vt:lpstr>
      <vt:lpstr>Moka tells me you have some questions about components of course: 1- Participation  2- Final Paper 3- Suicide Presentations   </vt:lpstr>
      <vt:lpstr>Final Paper: Description posted on Canvas.  I will add a little more detail, but there is already good description there under Assignments.  It will be graded using rubric in syllabus.   </vt:lpstr>
      <vt:lpstr>Suicide Presentations: 12/11:  Practice in Class 12/13:  For public in GLRC  Each group elect 1-3 people to speak.  All should help prepare.  Each group no more than 10 minutes.  I will give more instruction on Tuesday.      </vt:lpstr>
      <vt:lpstr>Discussion 7: Class today will mostly be you all working in groups on Discussion 7.  I will provide a brief introduction.   ANY QUESTIONS?   </vt:lpstr>
      <vt:lpstr>PowerPoint Presentation</vt:lpstr>
      <vt:lpstr>PowerPoint Presentation</vt:lpstr>
      <vt:lpstr>PowerPoint Presentation</vt:lpstr>
      <vt:lpstr>PowerPoint Presentation</vt:lpstr>
      <vt:lpstr>PowerPoint Presentation</vt:lpstr>
      <vt:lpstr>Why the Growth Explosion?</vt:lpstr>
      <vt:lpstr>Population Momentum</vt:lpstr>
      <vt:lpstr>Can the planet support it?</vt:lpstr>
      <vt:lpstr>We are facing global Climate Change.  This is a social and environmental issue.  1- Why do we continue to emit increasing   gases? 2- How might we address the problem?    </vt:lpstr>
    </vt:vector>
  </TitlesOfParts>
  <Company>MTU - 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Sociology? And What is Environmental Sociology?</dc:title>
  <dc:creator>rwinkler</dc:creator>
  <cp:lastModifiedBy>rwinkler</cp:lastModifiedBy>
  <cp:revision>229</cp:revision>
  <cp:lastPrinted>2012-11-06T16:00:32Z</cp:lastPrinted>
  <dcterms:created xsi:type="dcterms:W3CDTF">2011-09-01T17:28:22Z</dcterms:created>
  <dcterms:modified xsi:type="dcterms:W3CDTF">2012-11-29T15:55:14Z</dcterms:modified>
</cp:coreProperties>
</file>