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16" r:id="rId2"/>
    <p:sldId id="470" r:id="rId3"/>
    <p:sldId id="458" r:id="rId4"/>
    <p:sldId id="472" r:id="rId5"/>
    <p:sldId id="474" r:id="rId6"/>
    <p:sldId id="453" r:id="rId7"/>
    <p:sldId id="469" r:id="rId8"/>
    <p:sldId id="473" r:id="rId9"/>
    <p:sldId id="482" r:id="rId10"/>
    <p:sldId id="475" r:id="rId11"/>
    <p:sldId id="477" r:id="rId12"/>
    <p:sldId id="479" r:id="rId13"/>
    <p:sldId id="476" r:id="rId14"/>
    <p:sldId id="478" r:id="rId15"/>
    <p:sldId id="463" r:id="rId16"/>
    <p:sldId id="480" r:id="rId17"/>
    <p:sldId id="48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9" autoAdjust="0"/>
  </p:normalViewPr>
  <p:slideViewPr>
    <p:cSldViewPr>
      <p:cViewPr varScale="1">
        <p:scale>
          <a:sx n="65" d="100"/>
          <a:sy n="65" d="100"/>
        </p:scale>
        <p:origin x="-1397"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E7EFEC41-7E2B-451B-90E6-F88BF679F85B}" type="datetimeFigureOut">
              <a:rPr lang="en-US" smtClean="0"/>
              <a:t>12/4/2012</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434C5D96-9485-4B61-BFD3-8F24C0D981DC}" type="slidenum">
              <a:rPr lang="en-US" smtClean="0"/>
              <a:t>‹#›</a:t>
            </a:fld>
            <a:endParaRPr lang="en-US"/>
          </a:p>
        </p:txBody>
      </p:sp>
    </p:spTree>
    <p:extLst>
      <p:ext uri="{BB962C8B-B14F-4D97-AF65-F5344CB8AC3E}">
        <p14:creationId xmlns:p14="http://schemas.microsoft.com/office/powerpoint/2010/main" val="126136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g032MPrSjF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http://www.youtube.com/watch?v=g032MPrSjFA</a:t>
            </a:r>
            <a:endParaRPr lang="en-US" dirty="0" smtClean="0"/>
          </a:p>
          <a:p>
            <a:endParaRPr lang="en-US" dirty="0" smtClean="0"/>
          </a:p>
          <a:p>
            <a:endParaRPr lang="en-US" dirty="0" smtClean="0"/>
          </a:p>
          <a:p>
            <a:r>
              <a:rPr lang="en-US" dirty="0" smtClean="0"/>
              <a:t>Thursday:</a:t>
            </a:r>
            <a:r>
              <a:rPr lang="en-US" baseline="0" dirty="0" smtClean="0"/>
              <a:t> cover theories of change and unplanned change (riots, etc.)</a:t>
            </a:r>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11</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12</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13</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14</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15</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16</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17</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 on group</a:t>
            </a:r>
            <a:r>
              <a:rPr lang="en-US" baseline="0" dirty="0" smtClean="0"/>
              <a:t> discussion project from last week.  Role of population growth, consumption in global north, emerging economies in contributing to climate change.</a:t>
            </a:r>
          </a:p>
          <a:p>
            <a:endParaRPr lang="en-US" baseline="0" dirty="0" smtClean="0"/>
          </a:p>
          <a:p>
            <a:r>
              <a:rPr lang="en-US" baseline="0" dirty="0" smtClean="0"/>
              <a:t>1- This is a really complicated problem. </a:t>
            </a:r>
          </a:p>
          <a:p>
            <a:r>
              <a:rPr lang="en-US" baseline="0" dirty="0" smtClean="0"/>
              <a:t>2- I didn’t set this up for there to be any “right” answer.  What do you all think is the right answer?</a:t>
            </a:r>
            <a:r>
              <a:rPr lang="en-US" baseline="0" dirty="0"/>
              <a:t> </a:t>
            </a:r>
            <a:r>
              <a:rPr lang="en-US" baseline="0" dirty="0" smtClean="0"/>
              <a:t>Why?</a:t>
            </a:r>
          </a:p>
          <a:p>
            <a:r>
              <a:rPr lang="en-US" baseline="0" dirty="0" smtClean="0"/>
              <a:t>3- There is solid evidence that each of these is an important contributor. </a:t>
            </a:r>
          </a:p>
          <a:p>
            <a:r>
              <a:rPr lang="en-US" baseline="0" dirty="0" smtClean="0"/>
              <a:t>4- In reality most sociologists would agree that all are important, but some argue that population growth is NOT important– blame the victim.</a:t>
            </a:r>
          </a:p>
        </p:txBody>
      </p:sp>
      <p:sp>
        <p:nvSpPr>
          <p:cNvPr id="4" name="Slide Number Placeholder 3"/>
          <p:cNvSpPr>
            <a:spLocks noGrp="1"/>
          </p:cNvSpPr>
          <p:nvPr>
            <p:ph type="sldNum" sz="quarter" idx="10"/>
          </p:nvPr>
        </p:nvSpPr>
        <p:spPr/>
        <p:txBody>
          <a:bodyPr/>
          <a:lstStyle/>
          <a:p>
            <a:fld id="{434C5D96-9485-4B61-BFD3-8F24C0D981DC}" type="slidenum">
              <a:rPr lang="en-US" smtClean="0"/>
              <a:t>2</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Chapter</a:t>
            </a:r>
            <a:r>
              <a:rPr lang="en-US" baseline="0" dirty="0" smtClean="0"/>
              <a:t> 1, processes of change are inevitable features of groups and societies.  To survive, groups and societies must evolve and change in response to changes in the broader social and physical environment.</a:t>
            </a:r>
          </a:p>
          <a:p>
            <a:endParaRPr lang="en-US" baseline="0" dirty="0" smtClean="0"/>
          </a:p>
          <a:p>
            <a:r>
              <a:rPr lang="en-US" baseline="0" dirty="0" smtClean="0"/>
              <a:t>When we talk about social change, we mean variation over time in the structure (institutions), culture (norms and values), and behavior patterns in society.</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3</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learned about a lot of problems and issues in society this semester.  And</a:t>
            </a:r>
            <a:r>
              <a:rPr lang="en-US" baseline="0" dirty="0" smtClean="0"/>
              <a:t> we’ve learned about the ways in which our choices as individuals are limited and shaped by larger social structures.  This can be depressing, but the good news is that YOU CAN MAKE A DIFFERENCE!</a:t>
            </a:r>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4</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start to wrap up this semester, I hope that you have learned some things in this course that will help you contribute to the dialogue about how to make our social world a better place.</a:t>
            </a:r>
          </a:p>
          <a:p>
            <a:endParaRPr lang="en-US" baseline="0" dirty="0" smtClean="0"/>
          </a:p>
          <a:p>
            <a:r>
              <a:rPr lang="en-US" baseline="0" dirty="0" smtClean="0"/>
              <a:t>The Living Better paper option for your final paper is meant to give you an opportunity to think through how sociological insights can help us to address a social problem.</a:t>
            </a:r>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5</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6</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as unit</a:t>
            </a:r>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7</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8</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10</a:t>
            </a:fld>
            <a:endParaRPr lang="en-US"/>
          </a:p>
        </p:txBody>
      </p:sp>
    </p:spTree>
    <p:extLst>
      <p:ext uri="{BB962C8B-B14F-4D97-AF65-F5344CB8AC3E}">
        <p14:creationId xmlns:p14="http://schemas.microsoft.com/office/powerpoint/2010/main" val="88914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12/4/2012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DD81A9-42F1-499A-87B4-E1CF7BE67E1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DD81A9-42F1-499A-87B4-E1CF7BE67E1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DD81A9-42F1-499A-87B4-E1CF7BE67E19}"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DD81A9-42F1-499A-87B4-E1CF7BE67E19}"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81A9-42F1-499A-87B4-E1CF7BE67E19}"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D81A9-42F1-499A-87B4-E1CF7BE67E1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DDD81A9-42F1-499A-87B4-E1CF7BE67E19}" type="datetimeFigureOut">
              <a:rPr lang="en-US" smtClean="0"/>
              <a:pPr/>
              <a:t>12/4/2012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9F72ED0-27C0-4E68-B106-DC5DF8E055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DDD81A9-42F1-499A-87B4-E1CF7BE67E19}" type="datetimeFigureOut">
              <a:rPr lang="en-US" smtClean="0"/>
              <a:pPr/>
              <a:t>12/4/2012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9F72ED0-27C0-4E68-B106-DC5DF8E055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g032MPrSjFA"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Social Change</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
        <p:nvSpPr>
          <p:cNvPr id="3" name="Subtitle 2"/>
          <p:cNvSpPr>
            <a:spLocks noGrp="1"/>
          </p:cNvSpPr>
          <p:nvPr>
            <p:ph type="subTitle" idx="1"/>
          </p:nvPr>
        </p:nvSpPr>
        <p:spPr>
          <a:xfrm>
            <a:off x="381000" y="3352800"/>
            <a:ext cx="8077200" cy="1423416"/>
          </a:xfrm>
        </p:spPr>
        <p:txBody>
          <a:bodyPr>
            <a:normAutofit/>
          </a:bodyPr>
          <a:lstStyle/>
          <a:p>
            <a:r>
              <a:rPr lang="en-US" sz="3200" dirty="0" smtClean="0">
                <a:solidFill>
                  <a:schemeClr val="tx1"/>
                </a:solidFill>
              </a:rPr>
              <a:t>Dec 4, </a:t>
            </a:r>
            <a:r>
              <a:rPr lang="en-US" sz="3200" dirty="0" smtClean="0">
                <a:solidFill>
                  <a:schemeClr val="tx1"/>
                </a:solidFill>
              </a:rPr>
              <a:t>2012</a:t>
            </a:r>
          </a:p>
        </p:txBody>
      </p:sp>
    </p:spTree>
    <p:extLst>
      <p:ext uri="{BB962C8B-B14F-4D97-AF65-F5344CB8AC3E}">
        <p14:creationId xmlns:p14="http://schemas.microsoft.com/office/powerpoint/2010/main" val="187832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Planned Change</a:t>
            </a:r>
            <a:endParaRPr lang="en-US" dirty="0"/>
          </a:p>
        </p:txBody>
      </p:sp>
      <p:sp>
        <p:nvSpPr>
          <p:cNvPr id="12" name="Content Placeholder 11"/>
          <p:cNvSpPr>
            <a:spLocks noGrp="1"/>
          </p:cNvSpPr>
          <p:nvPr>
            <p:ph sz="half" idx="1"/>
          </p:nvPr>
        </p:nvSpPr>
        <p:spPr>
          <a:xfrm>
            <a:off x="0" y="1676400"/>
            <a:ext cx="8915400" cy="4953000"/>
          </a:xfrm>
        </p:spPr>
        <p:txBody>
          <a:bodyPr>
            <a:normAutofit/>
          </a:bodyPr>
          <a:lstStyle/>
          <a:p>
            <a:pPr>
              <a:spcBef>
                <a:spcPts val="1200"/>
              </a:spcBef>
            </a:pPr>
            <a:r>
              <a:rPr lang="en-US" dirty="0" smtClean="0"/>
              <a:t>Planning</a:t>
            </a:r>
          </a:p>
          <a:p>
            <a:pPr lvl="1">
              <a:spcBef>
                <a:spcPts val="1200"/>
              </a:spcBef>
            </a:pPr>
            <a:r>
              <a:rPr lang="en-US" dirty="0" smtClean="0"/>
              <a:t>Strategic planning in organizations</a:t>
            </a:r>
          </a:p>
          <a:p>
            <a:pPr lvl="1">
              <a:spcBef>
                <a:spcPts val="1200"/>
              </a:spcBef>
            </a:pPr>
            <a:r>
              <a:rPr lang="en-US" dirty="0" smtClean="0"/>
              <a:t>Urban and regional planning</a:t>
            </a:r>
          </a:p>
          <a:p>
            <a:pPr lvl="1">
              <a:spcBef>
                <a:spcPts val="1200"/>
              </a:spcBef>
            </a:pPr>
            <a:r>
              <a:rPr lang="en-US" dirty="0" smtClean="0"/>
              <a:t>Including participants (workers, community, etc.) in planning is key to buy-in</a:t>
            </a:r>
          </a:p>
          <a:p>
            <a:pPr>
              <a:spcBef>
                <a:spcPts val="1200"/>
              </a:spcBef>
            </a:pPr>
            <a:r>
              <a:rPr lang="en-US" dirty="0" smtClean="0"/>
              <a:t>Social movements</a:t>
            </a:r>
          </a:p>
          <a:p>
            <a:pPr lvl="1">
              <a:spcBef>
                <a:spcPts val="1200"/>
              </a:spcBef>
            </a:pPr>
            <a:r>
              <a:rPr lang="en-US" dirty="0" smtClean="0"/>
              <a:t>Organized attempts outside of established institutions to enhance or resist change through group action</a:t>
            </a:r>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1206500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Social Movements</a:t>
            </a:r>
            <a:endParaRPr lang="en-US" dirty="0"/>
          </a:p>
        </p:txBody>
      </p:sp>
      <p:sp>
        <p:nvSpPr>
          <p:cNvPr id="12" name="Content Placeholder 11"/>
          <p:cNvSpPr>
            <a:spLocks noGrp="1"/>
          </p:cNvSpPr>
          <p:nvPr>
            <p:ph sz="half" idx="1"/>
          </p:nvPr>
        </p:nvSpPr>
        <p:spPr>
          <a:xfrm>
            <a:off x="0" y="1676400"/>
            <a:ext cx="8915400" cy="5181600"/>
          </a:xfrm>
        </p:spPr>
        <p:txBody>
          <a:bodyPr>
            <a:normAutofit fontScale="92500" lnSpcReduction="10000"/>
          </a:bodyPr>
          <a:lstStyle/>
          <a:p>
            <a:pPr>
              <a:spcBef>
                <a:spcPts val="1200"/>
              </a:spcBef>
            </a:pPr>
            <a:r>
              <a:rPr lang="en-US" dirty="0" smtClean="0"/>
              <a:t>Expressive</a:t>
            </a:r>
          </a:p>
          <a:p>
            <a:pPr lvl="1">
              <a:spcBef>
                <a:spcPts val="1200"/>
              </a:spcBef>
            </a:pPr>
            <a:r>
              <a:rPr lang="en-US" dirty="0" smtClean="0"/>
              <a:t>Religious missions</a:t>
            </a:r>
          </a:p>
          <a:p>
            <a:pPr lvl="1">
              <a:spcBef>
                <a:spcPts val="1200"/>
              </a:spcBef>
            </a:pPr>
            <a:r>
              <a:rPr lang="en-US" dirty="0" smtClean="0"/>
              <a:t>Self-help, healing, etc.</a:t>
            </a:r>
          </a:p>
          <a:p>
            <a:pPr lvl="1">
              <a:spcBef>
                <a:spcPts val="1200"/>
              </a:spcBef>
            </a:pPr>
            <a:r>
              <a:rPr lang="en-US" dirty="0" smtClean="0"/>
              <a:t>Aimed at micro level</a:t>
            </a:r>
          </a:p>
          <a:p>
            <a:pPr>
              <a:spcBef>
                <a:spcPts val="1200"/>
              </a:spcBef>
            </a:pPr>
            <a:r>
              <a:rPr lang="en-US" dirty="0" smtClean="0"/>
              <a:t>Social reform</a:t>
            </a:r>
          </a:p>
          <a:p>
            <a:pPr lvl="1">
              <a:spcBef>
                <a:spcPts val="1200"/>
              </a:spcBef>
            </a:pPr>
            <a:r>
              <a:rPr lang="en-US" dirty="0"/>
              <a:t>C</a:t>
            </a:r>
            <a:r>
              <a:rPr lang="en-US" dirty="0" smtClean="0"/>
              <a:t>hange some aspect </a:t>
            </a:r>
          </a:p>
          <a:p>
            <a:pPr lvl="1">
              <a:spcBef>
                <a:spcPts val="1200"/>
              </a:spcBef>
            </a:pPr>
            <a:r>
              <a:rPr lang="en-US" dirty="0" err="1"/>
              <a:t>M</a:t>
            </a:r>
            <a:r>
              <a:rPr lang="en-US" dirty="0" err="1" smtClean="0"/>
              <a:t>eso</a:t>
            </a:r>
            <a:r>
              <a:rPr lang="en-US" dirty="0" smtClean="0"/>
              <a:t> or macro level</a:t>
            </a:r>
          </a:p>
          <a:p>
            <a:pPr lvl="1">
              <a:spcBef>
                <a:spcPts val="1200"/>
              </a:spcBef>
            </a:pPr>
            <a:r>
              <a:rPr lang="en-US" dirty="0"/>
              <a:t>S</a:t>
            </a:r>
            <a:r>
              <a:rPr lang="en-US" dirty="0" smtClean="0"/>
              <a:t>pecific issue (women’s rights)</a:t>
            </a:r>
          </a:p>
          <a:p>
            <a:pPr>
              <a:spcBef>
                <a:spcPts val="1200"/>
              </a:spcBef>
            </a:pPr>
            <a:r>
              <a:rPr lang="en-US" dirty="0" smtClean="0"/>
              <a:t>Revolutionary</a:t>
            </a:r>
          </a:p>
          <a:p>
            <a:pPr lvl="1">
              <a:spcBef>
                <a:spcPts val="1200"/>
              </a:spcBef>
            </a:pPr>
            <a:r>
              <a:rPr lang="en-US" dirty="0" smtClean="0"/>
              <a:t>Major transformation</a:t>
            </a:r>
          </a:p>
          <a:p>
            <a:pPr lvl="1">
              <a:spcBef>
                <a:spcPts val="1200"/>
              </a:spcBef>
            </a:pPr>
            <a:r>
              <a:rPr lang="en-US" dirty="0" smtClean="0"/>
              <a:t>Arab spring</a:t>
            </a:r>
          </a:p>
          <a:p>
            <a:pPr lvl="1"/>
            <a:endParaRPr lang="en-US" dirty="0" smtClean="0"/>
          </a:p>
          <a:p>
            <a:pPr marL="118872" inden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286" y="1548716"/>
            <a:ext cx="550071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00199"/>
            <a:ext cx="5492262" cy="347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738" y="1516902"/>
            <a:ext cx="5339862" cy="356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4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5" end="5"/>
                                            </p:txEl>
                                          </p:spTgt>
                                        </p:tgtEl>
                                        <p:attrNameLst>
                                          <p:attrName>style.visibility</p:attrName>
                                        </p:attrNameLst>
                                      </p:cBhvr>
                                      <p:to>
                                        <p:strVal val="visible"/>
                                      </p:to>
                                    </p:set>
                                    <p:animEffect transition="in" filter="fade">
                                      <p:cBhvr>
                                        <p:cTn id="10" dur="500"/>
                                        <p:tgtEl>
                                          <p:spTgt spid="1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animEffect transition="in" filter="fade">
                                      <p:cBhvr>
                                        <p:cTn id="13" dur="500"/>
                                        <p:tgtEl>
                                          <p:spTgt spid="1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7" end="7"/>
                                            </p:txEl>
                                          </p:spTgt>
                                        </p:tgtEl>
                                        <p:attrNameLst>
                                          <p:attrName>style.visibility</p:attrName>
                                        </p:attrNameLst>
                                      </p:cBhvr>
                                      <p:to>
                                        <p:strVal val="visible"/>
                                      </p:to>
                                    </p:set>
                                    <p:animEffect transition="in" filter="fade">
                                      <p:cBhvr>
                                        <p:cTn id="16" dur="500"/>
                                        <p:tgtEl>
                                          <p:spTgt spid="12">
                                            <p:txEl>
                                              <p:pRg st="7" end="7"/>
                                            </p:txEl>
                                          </p:spTgt>
                                        </p:tgtEl>
                                      </p:cBhvr>
                                    </p:animEffect>
                                  </p:childTnLst>
                                </p:cTn>
                              </p:par>
                              <p:par>
                                <p:cTn id="17" presetID="10" presetClass="exit" presetSubtype="0" fill="hold" nodeType="withEffect">
                                  <p:stCondLst>
                                    <p:cond delay="0"/>
                                  </p:stCondLst>
                                  <p:childTnLst>
                                    <p:animEffect transition="out" filter="fade">
                                      <p:cBhvr>
                                        <p:cTn id="18" dur="500"/>
                                        <p:tgtEl>
                                          <p:spTgt spid="2050"/>
                                        </p:tgtEl>
                                      </p:cBhvr>
                                    </p:animEffect>
                                    <p:set>
                                      <p:cBhvr>
                                        <p:cTn id="19" dur="1" fill="hold">
                                          <p:stCondLst>
                                            <p:cond delay="499"/>
                                          </p:stCondLst>
                                        </p:cTn>
                                        <p:tgtEl>
                                          <p:spTgt spid="2050"/>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9" end="9"/>
                                            </p:txEl>
                                          </p:spTgt>
                                        </p:tgtEl>
                                        <p:attrNameLst>
                                          <p:attrName>style.visibility</p:attrName>
                                        </p:attrNameLst>
                                      </p:cBhvr>
                                      <p:to>
                                        <p:strVal val="visible"/>
                                      </p:to>
                                    </p:set>
                                    <p:animEffect transition="in" filter="fade">
                                      <p:cBhvr>
                                        <p:cTn id="30" dur="500"/>
                                        <p:tgtEl>
                                          <p:spTgt spid="1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animEffect transition="in" filter="fade">
                                      <p:cBhvr>
                                        <p:cTn id="33" dur="500"/>
                                        <p:tgtEl>
                                          <p:spTgt spid="12">
                                            <p:txEl>
                                              <p:pRg st="10" end="10"/>
                                            </p:txEl>
                                          </p:spTgt>
                                        </p:tgtEl>
                                      </p:cBhvr>
                                    </p:animEffect>
                                  </p:childTnLst>
                                </p:cTn>
                              </p:par>
                              <p:par>
                                <p:cTn id="34" presetID="10" presetClass="exit" presetSubtype="0" fill="hold" nodeType="withEffect">
                                  <p:stCondLst>
                                    <p:cond delay="0"/>
                                  </p:stCondLst>
                                  <p:childTnLst>
                                    <p:animEffect transition="out" filter="fade">
                                      <p:cBhvr>
                                        <p:cTn id="35" dur="500"/>
                                        <p:tgtEl>
                                          <p:spTgt spid="2051"/>
                                        </p:tgtEl>
                                      </p:cBhvr>
                                    </p:animEffect>
                                    <p:set>
                                      <p:cBhvr>
                                        <p:cTn id="36" dur="1" fill="hold">
                                          <p:stCondLst>
                                            <p:cond delay="499"/>
                                          </p:stCondLst>
                                        </p:cTn>
                                        <p:tgtEl>
                                          <p:spTgt spid="2051"/>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normAutofit fontScale="90000"/>
          </a:bodyPr>
          <a:lstStyle/>
          <a:p>
            <a:r>
              <a:rPr lang="en-US" dirty="0" smtClean="0"/>
              <a:t>Your Expressive Adventure in Social Change:  Discussion 6</a:t>
            </a:r>
            <a:endParaRPr lang="en-US" dirty="0"/>
          </a:p>
        </p:txBody>
      </p:sp>
      <p:sp>
        <p:nvSpPr>
          <p:cNvPr id="12" name="Content Placeholder 11"/>
          <p:cNvSpPr>
            <a:spLocks noGrp="1"/>
          </p:cNvSpPr>
          <p:nvPr>
            <p:ph sz="half" idx="1"/>
          </p:nvPr>
        </p:nvSpPr>
        <p:spPr>
          <a:xfrm>
            <a:off x="0" y="1676400"/>
            <a:ext cx="8915400" cy="5181600"/>
          </a:xfrm>
        </p:spPr>
        <p:txBody>
          <a:bodyPr>
            <a:normAutofit/>
          </a:bodyPr>
          <a:lstStyle/>
          <a:p>
            <a:pPr>
              <a:spcBef>
                <a:spcPts val="1200"/>
              </a:spcBef>
            </a:pPr>
            <a:r>
              <a:rPr lang="en-US" dirty="0" smtClean="0"/>
              <a:t>Movement to break down “us” </a:t>
            </a:r>
            <a:r>
              <a:rPr lang="en-US" dirty="0" err="1" smtClean="0"/>
              <a:t>vs</a:t>
            </a:r>
            <a:r>
              <a:rPr lang="en-US" dirty="0" smtClean="0"/>
              <a:t> “them” thinking</a:t>
            </a:r>
          </a:p>
          <a:p>
            <a:pPr>
              <a:spcBef>
                <a:spcPts val="1200"/>
              </a:spcBef>
            </a:pPr>
            <a:r>
              <a:rPr lang="en-US" dirty="0" smtClean="0"/>
              <a:t>Positive interactions is key</a:t>
            </a:r>
          </a:p>
          <a:p>
            <a:pPr>
              <a:spcBef>
                <a:spcPts val="1200"/>
              </a:spcBef>
            </a:pPr>
            <a:r>
              <a:rPr lang="en-US" dirty="0" smtClean="0"/>
              <a:t>Tell about your experience</a:t>
            </a:r>
          </a:p>
          <a:p>
            <a:pPr>
              <a:spcBef>
                <a:spcPts val="1200"/>
              </a:spcBef>
            </a:pPr>
            <a:r>
              <a:rPr lang="en-US" dirty="0" smtClean="0"/>
              <a:t>What did you learn about the unfamiliar group?</a:t>
            </a:r>
          </a:p>
          <a:p>
            <a:pPr>
              <a:spcBef>
                <a:spcPts val="1200"/>
              </a:spcBef>
            </a:pPr>
            <a:r>
              <a:rPr lang="en-US" dirty="0" smtClean="0"/>
              <a:t>What did you learn about yourself?</a:t>
            </a:r>
          </a:p>
          <a:p>
            <a:pPr>
              <a:spcBef>
                <a:spcPts val="1200"/>
              </a:spcBef>
            </a:pPr>
            <a:r>
              <a:rPr lang="en-US" dirty="0" smtClean="0"/>
              <a:t>Do you think this experience had any impact of breaking down “us” </a:t>
            </a:r>
            <a:r>
              <a:rPr lang="en-US" dirty="0" err="1" smtClean="0"/>
              <a:t>vs</a:t>
            </a:r>
            <a:r>
              <a:rPr lang="en-US" dirty="0" smtClean="0"/>
              <a:t> “they” thinking inside of you?  Of the group members you interacted with?</a:t>
            </a:r>
          </a:p>
          <a:p>
            <a:pPr marL="457200" lvl="1" indent="0">
              <a:spcBef>
                <a:spcPts val="1200"/>
              </a:spcBef>
              <a:buNone/>
            </a:pPr>
            <a:endParaRPr lang="en-US" dirty="0" smtClean="0"/>
          </a:p>
          <a:p>
            <a:pPr marL="118872" indent="0">
              <a:buNone/>
            </a:pPr>
            <a:endParaRPr lang="en-US" dirty="0" smtClean="0"/>
          </a:p>
        </p:txBody>
      </p:sp>
    </p:spTree>
    <p:extLst>
      <p:ext uri="{BB962C8B-B14F-4D97-AF65-F5344CB8AC3E}">
        <p14:creationId xmlns:p14="http://schemas.microsoft.com/office/powerpoint/2010/main" val="3129802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Resisting Change</a:t>
            </a:r>
            <a:endParaRPr lang="en-US" dirty="0"/>
          </a:p>
        </p:txBody>
      </p:sp>
      <p:sp>
        <p:nvSpPr>
          <p:cNvPr id="12" name="Content Placeholder 11"/>
          <p:cNvSpPr>
            <a:spLocks noGrp="1"/>
          </p:cNvSpPr>
          <p:nvPr>
            <p:ph sz="half" idx="1"/>
          </p:nvPr>
        </p:nvSpPr>
        <p:spPr>
          <a:xfrm>
            <a:off x="0" y="1676400"/>
            <a:ext cx="8915400" cy="4953000"/>
          </a:xfrm>
        </p:spPr>
        <p:txBody>
          <a:bodyPr>
            <a:normAutofit/>
          </a:bodyPr>
          <a:lstStyle/>
          <a:p>
            <a:pPr>
              <a:spcBef>
                <a:spcPts val="1200"/>
              </a:spcBef>
            </a:pPr>
            <a:r>
              <a:rPr lang="en-US" dirty="0" smtClean="0"/>
              <a:t>Protect the status quo</a:t>
            </a:r>
          </a:p>
          <a:p>
            <a:pPr>
              <a:spcBef>
                <a:spcPts val="1200"/>
              </a:spcBef>
            </a:pPr>
            <a:r>
              <a:rPr lang="en-US" dirty="0" smtClean="0"/>
              <a:t>Potential disruption to larger functioning of society</a:t>
            </a:r>
          </a:p>
          <a:p>
            <a:pPr lvl="1">
              <a:spcBef>
                <a:spcPts val="1200"/>
              </a:spcBef>
            </a:pPr>
            <a:r>
              <a:rPr lang="en-US" dirty="0" smtClean="0"/>
              <a:t>Institutions don’t like change</a:t>
            </a:r>
          </a:p>
          <a:p>
            <a:pPr>
              <a:spcBef>
                <a:spcPts val="1200"/>
              </a:spcBef>
            </a:pPr>
            <a:r>
              <a:rPr lang="en-US" dirty="0" smtClean="0"/>
              <a:t>Counter-movements</a:t>
            </a:r>
          </a:p>
          <a:p>
            <a:pPr>
              <a:spcBef>
                <a:spcPts val="1200"/>
              </a:spcBef>
            </a:pPr>
            <a:r>
              <a:rPr lang="en-US" dirty="0" smtClean="0"/>
              <a:t>Regressive social movements</a:t>
            </a:r>
          </a:p>
          <a:p>
            <a:pPr>
              <a:spcBef>
                <a:spcPts val="1200"/>
              </a:spcBef>
            </a:pPr>
            <a:r>
              <a:rPr lang="en-US" dirty="0" smtClean="0"/>
              <a:t>Social pressure against working for change</a:t>
            </a:r>
          </a:p>
          <a:p>
            <a:pPr>
              <a:spcBef>
                <a:spcPts val="1200"/>
              </a:spcBef>
            </a:pPr>
            <a:r>
              <a:rPr lang="en-US" dirty="0" smtClean="0"/>
              <a:t>Unintended consequences</a:t>
            </a:r>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2034812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An Example:  Women in Science</a:t>
            </a:r>
            <a:endParaRPr lang="en-US" dirty="0"/>
          </a:p>
        </p:txBody>
      </p:sp>
      <p:sp>
        <p:nvSpPr>
          <p:cNvPr id="12" name="Content Placeholder 11"/>
          <p:cNvSpPr>
            <a:spLocks noGrp="1"/>
          </p:cNvSpPr>
          <p:nvPr>
            <p:ph sz="half" idx="1"/>
          </p:nvPr>
        </p:nvSpPr>
        <p:spPr>
          <a:xfrm>
            <a:off x="0" y="1676400"/>
            <a:ext cx="8915400" cy="4953000"/>
          </a:xfrm>
        </p:spPr>
        <p:txBody>
          <a:bodyPr>
            <a:normAutofit/>
          </a:bodyPr>
          <a:lstStyle/>
          <a:p>
            <a:pPr>
              <a:spcBef>
                <a:spcPts val="1200"/>
              </a:spcBef>
            </a:pPr>
            <a:r>
              <a:rPr lang="en-US" dirty="0" smtClean="0"/>
              <a:t>Women remain underrepresented in science</a:t>
            </a:r>
          </a:p>
          <a:p>
            <a:pPr>
              <a:spcBef>
                <a:spcPts val="1200"/>
              </a:spcBef>
            </a:pPr>
            <a:r>
              <a:rPr lang="en-US" dirty="0" smtClean="0"/>
              <a:t>Lack of interest/Image? Gender Bias? Innate differences?</a:t>
            </a:r>
          </a:p>
          <a:p>
            <a:pPr>
              <a:spcBef>
                <a:spcPts val="1200"/>
              </a:spcBef>
            </a:pPr>
            <a:r>
              <a:rPr lang="en-US" dirty="0" smtClean="0"/>
              <a:t>Yale Study shows lingering bias at grad school level</a:t>
            </a:r>
          </a:p>
          <a:p>
            <a:pPr>
              <a:spcBef>
                <a:spcPts val="1200"/>
              </a:spcBef>
            </a:pPr>
            <a:r>
              <a:rPr lang="en-US" dirty="0" smtClean="0"/>
              <a:t>Movement to increase women’s involvement in science</a:t>
            </a:r>
            <a:endParaRPr lang="en-US" dirty="0" smtClean="0"/>
          </a:p>
          <a:p>
            <a:r>
              <a:rPr lang="en-US" dirty="0">
                <a:hlinkClick r:id="rId3"/>
              </a:rPr>
              <a:t>http://www.youtube.com/watch?v=g032MPrSjFA</a:t>
            </a:r>
            <a:endParaRPr lang="en-US" dirty="0"/>
          </a:p>
          <a:p>
            <a:pPr>
              <a:spcBef>
                <a:spcPts val="1200"/>
              </a:spcBef>
            </a:pPr>
            <a:r>
              <a:rPr lang="en-US" dirty="0" smtClean="0"/>
              <a:t>What do you think of this approach?</a:t>
            </a:r>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3310042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382000" cy="2895600"/>
          </a:xfrm>
        </p:spPr>
        <p:txBody>
          <a:bodyPr>
            <a:normAutofit fontScale="90000"/>
          </a:bodyPr>
          <a:lstStyle/>
          <a:p>
            <a:pPr>
              <a:spcBef>
                <a:spcPts val="2400"/>
              </a:spcBef>
              <a:spcAft>
                <a:spcPts val="1800"/>
              </a:spcAft>
            </a:pPr>
            <a:r>
              <a:rPr lang="en-US" u="sng" dirty="0" smtClean="0">
                <a:solidFill>
                  <a:schemeClr val="accent1"/>
                </a:solidFill>
              </a:rPr>
              <a:t>Suicide Presentations:</a:t>
            </a:r>
            <a:r>
              <a:rPr lang="en-US" dirty="0" smtClean="0">
                <a:solidFill>
                  <a:schemeClr val="accent1"/>
                </a:solidFill>
              </a:rPr>
              <a:t/>
            </a:r>
            <a:br>
              <a:rPr lang="en-US" dirty="0" smtClean="0">
                <a:solidFill>
                  <a:schemeClr val="accent1"/>
                </a:solidFill>
              </a:rPr>
            </a:br>
            <a:r>
              <a:rPr lang="en-US" dirty="0" smtClean="0">
                <a:solidFill>
                  <a:schemeClr val="accent1"/>
                </a:solidFill>
              </a:rPr>
              <a:t>12/11:  Practice in Class</a:t>
            </a:r>
            <a:br>
              <a:rPr lang="en-US" dirty="0" smtClean="0">
                <a:solidFill>
                  <a:schemeClr val="accent1"/>
                </a:solidFill>
              </a:rPr>
            </a:br>
            <a:r>
              <a:rPr lang="en-US" dirty="0" smtClean="0">
                <a:solidFill>
                  <a:schemeClr val="accent1"/>
                </a:solidFill>
              </a:rPr>
              <a:t>12/13:  </a:t>
            </a:r>
            <a:r>
              <a:rPr lang="en-US" dirty="0" smtClean="0">
                <a:solidFill>
                  <a:schemeClr val="accent1"/>
                </a:solidFill>
              </a:rPr>
              <a:t>GLRC, Room 202</a:t>
            </a:r>
            <a:r>
              <a:rPr lang="en-US" dirty="0" smtClean="0">
                <a:solidFill>
                  <a:schemeClr val="accent1"/>
                </a:solidFill>
              </a:rPr>
              <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Official announcement out today.</a:t>
            </a:r>
            <a:br>
              <a:rPr lang="en-US" dirty="0" smtClean="0">
                <a:solidFill>
                  <a:schemeClr val="accent1"/>
                </a:solidFill>
              </a:rPr>
            </a:br>
            <a:r>
              <a:rPr lang="en-US" sz="3600" dirty="0" smtClean="0">
                <a:solidFill>
                  <a:schemeClr val="tx1"/>
                </a:solidFill>
              </a:rPr>
              <a:t>Each </a:t>
            </a:r>
            <a:r>
              <a:rPr lang="en-US" sz="3600" dirty="0" smtClean="0">
                <a:solidFill>
                  <a:schemeClr val="tx1"/>
                </a:solidFill>
              </a:rPr>
              <a:t>group elect 1-3 people to speak.  All should help prepare.  </a:t>
            </a:r>
            <a:r>
              <a:rPr lang="en-US" sz="3600" dirty="0" smtClean="0">
                <a:solidFill>
                  <a:schemeClr val="tx1"/>
                </a:solidFill>
              </a:rPr>
              <a:t>20 slides @ 30 seconds each.</a:t>
            </a:r>
            <a:r>
              <a:rPr lang="en-US" dirty="0" smtClean="0">
                <a:solidFill>
                  <a:schemeClr val="accent1"/>
                </a:solidFill>
              </a:rPr>
              <a:t/>
            </a:r>
            <a:br>
              <a:rPr lang="en-US" dirty="0" smtClean="0">
                <a:solidFill>
                  <a:schemeClr val="accent1"/>
                </a:solidFill>
              </a:rPr>
            </a:br>
            <a:r>
              <a:rPr lang="en-US" dirty="0">
                <a:solidFill>
                  <a:schemeClr val="accent1"/>
                </a:solidFill>
              </a:rPr>
              <a:t/>
            </a:r>
            <a:br>
              <a:rPr lang="en-US" dirty="0">
                <a:solidFill>
                  <a:schemeClr val="accent1"/>
                </a:solidFill>
              </a:rPr>
            </a:b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371604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Presentations</a:t>
            </a:r>
            <a:endParaRPr lang="en-US" dirty="0"/>
          </a:p>
        </p:txBody>
      </p:sp>
      <p:sp>
        <p:nvSpPr>
          <p:cNvPr id="12" name="Content Placeholder 11"/>
          <p:cNvSpPr>
            <a:spLocks noGrp="1"/>
          </p:cNvSpPr>
          <p:nvPr>
            <p:ph sz="half" idx="1"/>
          </p:nvPr>
        </p:nvSpPr>
        <p:spPr>
          <a:xfrm>
            <a:off x="0" y="1676400"/>
            <a:ext cx="8915400" cy="4953000"/>
          </a:xfrm>
        </p:spPr>
        <p:txBody>
          <a:bodyPr>
            <a:normAutofit fontScale="92500" lnSpcReduction="10000"/>
          </a:bodyPr>
          <a:lstStyle/>
          <a:p>
            <a:pPr>
              <a:spcBef>
                <a:spcPts val="1200"/>
              </a:spcBef>
            </a:pPr>
            <a:r>
              <a:rPr lang="en-US" dirty="0" smtClean="0"/>
              <a:t>20 slides at 30 seconds each</a:t>
            </a:r>
          </a:p>
          <a:p>
            <a:pPr>
              <a:spcBef>
                <a:spcPts val="1200"/>
              </a:spcBef>
            </a:pPr>
            <a:r>
              <a:rPr lang="en-US" dirty="0" smtClean="0"/>
              <a:t>Limit words– charts and pictures</a:t>
            </a:r>
          </a:p>
          <a:p>
            <a:pPr>
              <a:spcBef>
                <a:spcPts val="1200"/>
              </a:spcBef>
            </a:pPr>
            <a:r>
              <a:rPr lang="en-US" dirty="0" smtClean="0"/>
              <a:t>I will put together a brief intro on extent of problem</a:t>
            </a:r>
          </a:p>
          <a:p>
            <a:pPr>
              <a:spcBef>
                <a:spcPts val="1200"/>
              </a:spcBef>
            </a:pPr>
            <a:r>
              <a:rPr lang="en-US" dirty="0" smtClean="0"/>
              <a:t>You focus on</a:t>
            </a:r>
          </a:p>
          <a:p>
            <a:pPr lvl="1">
              <a:spcBef>
                <a:spcPts val="1200"/>
              </a:spcBef>
            </a:pPr>
            <a:r>
              <a:rPr lang="en-US" dirty="0" smtClean="0"/>
              <a:t>Optional to elaborate on extent of problem if makes sense for your project (special comparison you did, etc.).  But brief.</a:t>
            </a:r>
          </a:p>
          <a:p>
            <a:pPr lvl="1">
              <a:spcBef>
                <a:spcPts val="1200"/>
              </a:spcBef>
            </a:pPr>
            <a:r>
              <a:rPr lang="en-US" dirty="0" smtClean="0"/>
              <a:t>Social explanation you chose to address.  Why is it appropriate to address this issue?  Describe evidence.</a:t>
            </a:r>
          </a:p>
          <a:p>
            <a:pPr lvl="1">
              <a:spcBef>
                <a:spcPts val="1200"/>
              </a:spcBef>
            </a:pPr>
            <a:r>
              <a:rPr lang="en-US" dirty="0" smtClean="0"/>
              <a:t>Product you suggest.  Why is this a sound product idea?  Why should the community members present consider really doing this?</a:t>
            </a:r>
          </a:p>
          <a:p>
            <a:pPr lvl="1">
              <a:spcBef>
                <a:spcPts val="1200"/>
              </a:spcBef>
            </a:pPr>
            <a:r>
              <a:rPr lang="en-US" dirty="0" smtClean="0"/>
              <a:t>Note limitations of study</a:t>
            </a:r>
          </a:p>
          <a:p>
            <a:pPr lvl="1">
              <a:spcBef>
                <a:spcPts val="1200"/>
              </a:spcBef>
            </a:pPr>
            <a:endParaRPr lang="en-US" dirty="0" smtClean="0"/>
          </a:p>
          <a:p>
            <a:pPr>
              <a:spcBef>
                <a:spcPts val="1200"/>
              </a:spcBef>
            </a:pPr>
            <a:endParaRPr lang="en-US" dirty="0" smtClean="0"/>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419492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My Intro</a:t>
            </a:r>
            <a:endParaRPr lang="en-US" dirty="0"/>
          </a:p>
        </p:txBody>
      </p:sp>
      <p:sp>
        <p:nvSpPr>
          <p:cNvPr id="12" name="Content Placeholder 11"/>
          <p:cNvSpPr>
            <a:spLocks noGrp="1"/>
          </p:cNvSpPr>
          <p:nvPr>
            <p:ph sz="half" idx="1"/>
          </p:nvPr>
        </p:nvSpPr>
        <p:spPr>
          <a:xfrm>
            <a:off x="0" y="1676400"/>
            <a:ext cx="8915400" cy="4953000"/>
          </a:xfrm>
        </p:spPr>
        <p:txBody>
          <a:bodyPr>
            <a:normAutofit fontScale="92500" lnSpcReduction="20000"/>
          </a:bodyPr>
          <a:lstStyle/>
          <a:p>
            <a:pPr>
              <a:spcBef>
                <a:spcPts val="1200"/>
              </a:spcBef>
            </a:pPr>
            <a:r>
              <a:rPr lang="en-US" dirty="0" smtClean="0"/>
              <a:t>Copper Country young person suicide rates indicate problem is pretty typical</a:t>
            </a:r>
          </a:p>
          <a:p>
            <a:pPr>
              <a:spcBef>
                <a:spcPts val="1200"/>
              </a:spcBef>
            </a:pPr>
            <a:r>
              <a:rPr lang="en-US" dirty="0" smtClean="0"/>
              <a:t>High school and middle school survey data indicate significant proportions of students in the local area thinking about suicide.</a:t>
            </a:r>
          </a:p>
          <a:p>
            <a:pPr>
              <a:spcBef>
                <a:spcPts val="1200"/>
              </a:spcBef>
            </a:pPr>
            <a:r>
              <a:rPr lang="en-US" dirty="0" smtClean="0"/>
              <a:t>Suicide is related to many factors (including biological, psychological, and social ones).  In this class we focus on social factors.  </a:t>
            </a:r>
          </a:p>
          <a:p>
            <a:pPr>
              <a:spcBef>
                <a:spcPts val="1200"/>
              </a:spcBef>
            </a:pPr>
            <a:r>
              <a:rPr lang="en-US" dirty="0" smtClean="0"/>
              <a:t>Social factors can be addressed by communities and organizations. </a:t>
            </a:r>
          </a:p>
          <a:p>
            <a:pPr>
              <a:spcBef>
                <a:spcPts val="1200"/>
              </a:spcBef>
            </a:pPr>
            <a:r>
              <a:rPr lang="en-US" dirty="0" smtClean="0"/>
              <a:t>Don’t expect perfect answers from these students.  But…they have worked hard and they have some good ideas.</a:t>
            </a:r>
          </a:p>
          <a:p>
            <a:pPr>
              <a:spcBef>
                <a:spcPts val="1200"/>
              </a:spcBef>
            </a:pPr>
            <a:endParaRPr lang="en-US" dirty="0" smtClean="0"/>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955804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Can the planet support it?</a:t>
            </a:r>
            <a:endParaRPr lang="en-US" dirty="0"/>
          </a:p>
        </p:txBody>
      </p:sp>
      <p:sp>
        <p:nvSpPr>
          <p:cNvPr id="2" name="Content Placeholder 1"/>
          <p:cNvSpPr>
            <a:spLocks noGrp="1"/>
          </p:cNvSpPr>
          <p:nvPr>
            <p:ph sz="half" idx="1"/>
          </p:nvPr>
        </p:nvSpPr>
        <p:spPr>
          <a:xfrm>
            <a:off x="-152400" y="1828800"/>
            <a:ext cx="3810000" cy="5029200"/>
          </a:xfrm>
        </p:spPr>
        <p:txBody>
          <a:bodyPr>
            <a:normAutofit lnSpcReduction="10000"/>
          </a:bodyPr>
          <a:lstStyle/>
          <a:p>
            <a:pPr>
              <a:spcBef>
                <a:spcPts val="1800"/>
              </a:spcBef>
            </a:pPr>
            <a:r>
              <a:rPr lang="en-US" dirty="0" smtClean="0"/>
              <a:t>Finite planet with some limits to growth</a:t>
            </a:r>
          </a:p>
          <a:p>
            <a:pPr>
              <a:spcBef>
                <a:spcPts val="1800"/>
              </a:spcBef>
            </a:pPr>
            <a:r>
              <a:rPr lang="en-US" dirty="0" smtClean="0"/>
              <a:t>More people could mean more resource use, pollution, etc.</a:t>
            </a:r>
          </a:p>
          <a:p>
            <a:pPr>
              <a:spcBef>
                <a:spcPts val="1800"/>
              </a:spcBef>
            </a:pPr>
            <a:r>
              <a:rPr lang="en-US" dirty="0" smtClean="0"/>
              <a:t>Higher consumption also degrade </a:t>
            </a:r>
            <a:r>
              <a:rPr lang="en-US" dirty="0" err="1" smtClean="0"/>
              <a:t>env</a:t>
            </a:r>
            <a:endParaRPr lang="en-US" dirty="0" smtClean="0"/>
          </a:p>
          <a:p>
            <a:pPr>
              <a:spcBef>
                <a:spcPts val="1800"/>
              </a:spcBef>
            </a:pPr>
            <a:r>
              <a:rPr lang="en-US" dirty="0" smtClean="0"/>
              <a:t>Human ingenuity pushes limits </a:t>
            </a:r>
            <a:endParaRPr lang="en-US" dirty="0"/>
          </a:p>
        </p:txBody>
      </p:sp>
      <p:sp>
        <p:nvSpPr>
          <p:cNvPr id="3" name="Content Placeholder 2"/>
          <p:cNvSpPr>
            <a:spLocks noGrp="1"/>
          </p:cNvSpPr>
          <p:nvPr>
            <p:ph sz="half" idx="2"/>
          </p:nvPr>
        </p:nvSpPr>
        <p:spPr/>
        <p:txBody>
          <a:bodyPr>
            <a:normAutofit lnSpcReduction="10000"/>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599" y="1371599"/>
            <a:ext cx="5486401"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31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The only thing consistent is change.</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1697005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838200"/>
            <a:ext cx="8382000" cy="5638800"/>
          </a:xfrm>
        </p:spPr>
        <p:txBody>
          <a:bodyPr>
            <a:normAutofit fontScale="90000"/>
          </a:bodyPr>
          <a:lstStyle/>
          <a:p>
            <a:pPr>
              <a:spcBef>
                <a:spcPts val="1800"/>
              </a:spcBef>
            </a:pPr>
            <a:r>
              <a:rPr lang="en-US" sz="4000" dirty="0" smtClean="0">
                <a:solidFill>
                  <a:schemeClr val="accent1"/>
                </a:solidFill>
              </a:rPr>
              <a:t>Powerful social structures constrain what we do, but they can never control entirely. </a:t>
            </a:r>
            <a:br>
              <a:rPr lang="en-US" sz="4000" dirty="0" smtClean="0">
                <a:solidFill>
                  <a:schemeClr val="accent1"/>
                </a:solidFill>
              </a:rPr>
            </a:br>
            <a:r>
              <a:rPr lang="en-US" sz="4000" dirty="0" smtClean="0">
                <a:solidFill>
                  <a:schemeClr val="accent1"/>
                </a:solidFill>
              </a:rPr>
              <a:t/>
            </a:r>
            <a:br>
              <a:rPr lang="en-US" sz="4000" dirty="0" smtClean="0">
                <a:solidFill>
                  <a:schemeClr val="accent1"/>
                </a:solidFill>
              </a:rPr>
            </a:br>
            <a:r>
              <a:rPr lang="en-US" sz="4000" dirty="0" smtClean="0">
                <a:solidFill>
                  <a:schemeClr val="bg1"/>
                </a:solidFill>
              </a:rPr>
              <a:t>Human beings are not passive actors. Individuals acting alone, or with others, can shape, resist, challenge, and sometimes change the social structures that impinge on them.  </a:t>
            </a:r>
            <a:r>
              <a:rPr lang="en-US" sz="4000" dirty="0" smtClean="0">
                <a:solidFill>
                  <a:schemeClr val="accent1"/>
                </a:solidFill>
              </a:rPr>
              <a:t/>
            </a:r>
            <a:br>
              <a:rPr lang="en-US" sz="4000" dirty="0" smtClean="0">
                <a:solidFill>
                  <a:schemeClr val="accent1"/>
                </a:solidFill>
              </a:rPr>
            </a:br>
            <a:r>
              <a:rPr lang="en-US" sz="4000" dirty="0">
                <a:solidFill>
                  <a:schemeClr val="accent1"/>
                </a:solidFill>
              </a:rPr>
              <a:t/>
            </a:r>
            <a:br>
              <a:rPr lang="en-US" sz="4000" dirty="0">
                <a:solidFill>
                  <a:schemeClr val="accent1"/>
                </a:solidFill>
              </a:rPr>
            </a:br>
            <a:r>
              <a:rPr lang="en-US" sz="4000" dirty="0" smtClean="0">
                <a:solidFill>
                  <a:schemeClr val="accent1"/>
                </a:solidFill>
              </a:rPr>
              <a:t>These actions constitute human agency.</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268968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1219200"/>
            <a:ext cx="8382000" cy="2895600"/>
          </a:xfrm>
        </p:spPr>
        <p:txBody>
          <a:bodyPr>
            <a:normAutofit fontScale="90000"/>
          </a:bodyPr>
          <a:lstStyle/>
          <a:p>
            <a:pPr>
              <a:spcBef>
                <a:spcPts val="1800"/>
              </a:spcBef>
            </a:pPr>
            <a:r>
              <a:rPr lang="en-US" dirty="0" smtClean="0">
                <a:solidFill>
                  <a:schemeClr val="accent1"/>
                </a:solidFill>
              </a:rPr>
              <a:t>Durkheim—</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“Sociology is not worth a single hour’s work if it does not help change the world for the better.”</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373254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6" name="Title 5"/>
          <p:cNvSpPr>
            <a:spLocks noGrp="1"/>
          </p:cNvSpPr>
          <p:nvPr>
            <p:ph type="title"/>
          </p:nvPr>
        </p:nvSpPr>
        <p:spPr/>
        <p:txBody>
          <a:bodyPr>
            <a:normAutofit/>
          </a:bodyPr>
          <a:lstStyle/>
          <a:p>
            <a:r>
              <a:rPr lang="en-US" dirty="0" smtClean="0"/>
              <a:t>Read this Chapter!</a:t>
            </a:r>
            <a:endParaRPr lang="en-US" dirty="0"/>
          </a:p>
        </p:txBody>
      </p:sp>
      <p:sp>
        <p:nvSpPr>
          <p:cNvPr id="7" name="Rectangle 3"/>
          <p:cNvSpPr txBox="1">
            <a:spLocks noChangeArrowheads="1"/>
          </p:cNvSpPr>
          <p:nvPr/>
        </p:nvSpPr>
        <p:spPr>
          <a:xfrm>
            <a:off x="228600" y="1752600"/>
            <a:ext cx="8763000" cy="51054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Bef>
                <a:spcPts val="1200"/>
              </a:spcBef>
            </a:pPr>
            <a:r>
              <a:rPr lang="en-US" dirty="0" smtClean="0"/>
              <a:t>How to be an effective leader</a:t>
            </a:r>
            <a:endParaRPr lang="en-US" dirty="0" smtClean="0"/>
          </a:p>
          <a:p>
            <a:pPr>
              <a:spcBef>
                <a:spcPts val="1200"/>
              </a:spcBef>
            </a:pPr>
            <a:r>
              <a:rPr lang="en-US" dirty="0" smtClean="0"/>
              <a:t>How to understand and counteract rioting or other dangerous collective behavior</a:t>
            </a:r>
            <a:endParaRPr lang="en-US" u="sng" dirty="0"/>
          </a:p>
          <a:p>
            <a:pPr>
              <a:spcBef>
                <a:spcPts val="1200"/>
              </a:spcBef>
            </a:pPr>
            <a:r>
              <a:rPr lang="en-US" dirty="0" smtClean="0"/>
              <a:t>Understand processes of global development</a:t>
            </a:r>
            <a:endParaRPr lang="en-US" dirty="0" smtClean="0"/>
          </a:p>
          <a:p>
            <a:pPr>
              <a:spcBef>
                <a:spcPts val="1200"/>
              </a:spcBef>
            </a:pPr>
            <a:r>
              <a:rPr lang="en-US" dirty="0" smtClean="0"/>
              <a:t>How can we facilitate positive change in society?</a:t>
            </a:r>
            <a:endParaRPr lang="en-US" dirty="0" smtClean="0"/>
          </a:p>
          <a:p>
            <a:pPr lvl="1">
              <a:spcBef>
                <a:spcPts val="1200"/>
              </a:spcBef>
            </a:pPr>
            <a:endParaRPr lang="en-US" dirty="0" smtClean="0"/>
          </a:p>
        </p:txBody>
      </p:sp>
    </p:spTree>
    <p:extLst>
      <p:ext uri="{BB962C8B-B14F-4D97-AF65-F5344CB8AC3E}">
        <p14:creationId xmlns:p14="http://schemas.microsoft.com/office/powerpoint/2010/main" val="2295367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Strains and Stressors</a:t>
            </a:r>
            <a:endParaRPr lang="en-US" dirty="0"/>
          </a:p>
        </p:txBody>
      </p:sp>
      <p:sp>
        <p:nvSpPr>
          <p:cNvPr id="9" name="Content Placeholder 11"/>
          <p:cNvSpPr>
            <a:spLocks noGrp="1"/>
          </p:cNvSpPr>
          <p:nvPr>
            <p:ph sz="half" idx="1"/>
          </p:nvPr>
        </p:nvSpPr>
        <p:spPr>
          <a:xfrm>
            <a:off x="0" y="1676400"/>
            <a:ext cx="8915400" cy="4953000"/>
          </a:xfrm>
        </p:spPr>
        <p:txBody>
          <a:bodyPr>
            <a:normAutofit/>
          </a:bodyPr>
          <a:lstStyle/>
          <a:p>
            <a:pPr>
              <a:spcBef>
                <a:spcPts val="1200"/>
              </a:spcBef>
            </a:pPr>
            <a:r>
              <a:rPr lang="en-US" dirty="0" smtClean="0"/>
              <a:t>Strain</a:t>
            </a:r>
          </a:p>
          <a:p>
            <a:pPr lvl="1">
              <a:spcBef>
                <a:spcPts val="1200"/>
              </a:spcBef>
            </a:pPr>
            <a:r>
              <a:rPr lang="en-US" dirty="0" smtClean="0"/>
              <a:t>Internal contradictions</a:t>
            </a:r>
          </a:p>
          <a:p>
            <a:pPr lvl="1">
              <a:spcBef>
                <a:spcPts val="1200"/>
              </a:spcBef>
            </a:pPr>
            <a:r>
              <a:rPr lang="en-US" dirty="0" smtClean="0"/>
              <a:t>i.e., inequality</a:t>
            </a:r>
          </a:p>
          <a:p>
            <a:pPr>
              <a:spcBef>
                <a:spcPts val="1200"/>
              </a:spcBef>
            </a:pPr>
            <a:r>
              <a:rPr lang="en-US" dirty="0" smtClean="0"/>
              <a:t>Stressor</a:t>
            </a:r>
          </a:p>
          <a:p>
            <a:pPr lvl="1">
              <a:spcBef>
                <a:spcPts val="1200"/>
              </a:spcBef>
            </a:pPr>
            <a:r>
              <a:rPr lang="en-US" dirty="0" smtClean="0"/>
              <a:t>Pressures for change from outside</a:t>
            </a:r>
          </a:p>
          <a:p>
            <a:pPr lvl="1">
              <a:spcBef>
                <a:spcPts val="1200"/>
              </a:spcBef>
            </a:pPr>
            <a:r>
              <a:rPr lang="en-US" dirty="0" smtClean="0"/>
              <a:t>i.e., climate change</a:t>
            </a:r>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2511331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What Spurs Social Change?</a:t>
            </a:r>
            <a:endParaRPr lang="en-US" dirty="0"/>
          </a:p>
        </p:txBody>
      </p:sp>
      <p:sp>
        <p:nvSpPr>
          <p:cNvPr id="12" name="Content Placeholder 11"/>
          <p:cNvSpPr>
            <a:spLocks noGrp="1"/>
          </p:cNvSpPr>
          <p:nvPr>
            <p:ph sz="half" idx="1"/>
          </p:nvPr>
        </p:nvSpPr>
        <p:spPr>
          <a:xfrm>
            <a:off x="0" y="1676400"/>
            <a:ext cx="8915400" cy="4953000"/>
          </a:xfrm>
        </p:spPr>
        <p:txBody>
          <a:bodyPr>
            <a:normAutofit fontScale="92500" lnSpcReduction="20000"/>
          </a:bodyPr>
          <a:lstStyle/>
          <a:p>
            <a:pPr>
              <a:spcBef>
                <a:spcPts val="1200"/>
              </a:spcBef>
            </a:pPr>
            <a:r>
              <a:rPr lang="en-US" dirty="0" smtClean="0"/>
              <a:t>Environment</a:t>
            </a:r>
          </a:p>
          <a:p>
            <a:pPr>
              <a:spcBef>
                <a:spcPts val="1200"/>
              </a:spcBef>
            </a:pPr>
            <a:r>
              <a:rPr lang="en-US" dirty="0" smtClean="0"/>
              <a:t>Science &amp; Technology</a:t>
            </a:r>
          </a:p>
          <a:p>
            <a:pPr>
              <a:spcBef>
                <a:spcPts val="1200"/>
              </a:spcBef>
            </a:pPr>
            <a:r>
              <a:rPr lang="en-US" dirty="0" smtClean="0"/>
              <a:t>Leaders</a:t>
            </a:r>
          </a:p>
          <a:p>
            <a:pPr lvl="1">
              <a:spcBef>
                <a:spcPts val="1200"/>
              </a:spcBef>
            </a:pPr>
            <a:r>
              <a:rPr lang="en-US" dirty="0" smtClean="0"/>
              <a:t>Top Down: through policy</a:t>
            </a:r>
          </a:p>
          <a:p>
            <a:pPr lvl="1">
              <a:spcBef>
                <a:spcPts val="1200"/>
              </a:spcBef>
            </a:pPr>
            <a:r>
              <a:rPr lang="en-US" dirty="0" smtClean="0"/>
              <a:t>Bottom Up: collective action</a:t>
            </a:r>
          </a:p>
          <a:p>
            <a:pPr>
              <a:spcBef>
                <a:spcPts val="1200"/>
              </a:spcBef>
            </a:pPr>
            <a:r>
              <a:rPr lang="en-US" dirty="0" smtClean="0"/>
              <a:t>Population dynamics</a:t>
            </a:r>
          </a:p>
          <a:p>
            <a:pPr>
              <a:spcBef>
                <a:spcPts val="1200"/>
              </a:spcBef>
            </a:pPr>
            <a:r>
              <a:rPr lang="en-US" dirty="0" smtClean="0"/>
              <a:t>Changes at other levels (micro-</a:t>
            </a:r>
            <a:r>
              <a:rPr lang="en-US" dirty="0" err="1" smtClean="0"/>
              <a:t>meso</a:t>
            </a:r>
            <a:r>
              <a:rPr lang="en-US" dirty="0" smtClean="0"/>
              <a:t>-macro)</a:t>
            </a:r>
            <a:endParaRPr lang="en-US" dirty="0" smtClean="0"/>
          </a:p>
          <a:p>
            <a:pPr>
              <a:spcBef>
                <a:spcPts val="1200"/>
              </a:spcBef>
            </a:pPr>
            <a:r>
              <a:rPr lang="en-US" dirty="0" smtClean="0"/>
              <a:t>Major events/crises</a:t>
            </a:r>
          </a:p>
          <a:p>
            <a:pPr lvl="1"/>
            <a:r>
              <a:rPr lang="en-US" dirty="0" smtClean="0"/>
              <a:t>Wars/acts of terrorism</a:t>
            </a:r>
          </a:p>
          <a:p>
            <a:pPr lvl="1"/>
            <a:r>
              <a:rPr lang="en-US" dirty="0" smtClean="0"/>
              <a:t>Economic crisis</a:t>
            </a:r>
          </a:p>
          <a:p>
            <a:pPr lvl="1"/>
            <a:r>
              <a:rPr lang="en-US" dirty="0" smtClean="0"/>
              <a:t>Natural disasters</a:t>
            </a:r>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258190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818"/>
            <a:ext cx="6553200" cy="6879636"/>
          </a:xfrm>
          <a:prstGeom prst="rect">
            <a:avLst/>
          </a:prstGeom>
        </p:spPr>
      </p:pic>
    </p:spTree>
    <p:extLst>
      <p:ext uri="{BB962C8B-B14F-4D97-AF65-F5344CB8AC3E}">
        <p14:creationId xmlns:p14="http://schemas.microsoft.com/office/powerpoint/2010/main" val="854709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4577</TotalTime>
  <Words>945</Words>
  <Application>Microsoft Office PowerPoint</Application>
  <PresentationFormat>On-screen Show (4:3)</PresentationFormat>
  <Paragraphs>139</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Social Change   </vt:lpstr>
      <vt:lpstr>Can the planet support it?</vt:lpstr>
      <vt:lpstr>The only thing consistent is change.   </vt:lpstr>
      <vt:lpstr>Powerful social structures constrain what we do, but they can never control entirely.   Human beings are not passive actors. Individuals acting alone, or with others, can shape, resist, challenge, and sometimes change the social structures that impinge on them.    These actions constitute human agency.   </vt:lpstr>
      <vt:lpstr>Durkheim—  “Sociology is not worth a single hour’s work if it does not help change the world for the better.”   </vt:lpstr>
      <vt:lpstr>Read this Chapter!</vt:lpstr>
      <vt:lpstr>Strains and Stressors</vt:lpstr>
      <vt:lpstr>What Spurs Social Change?</vt:lpstr>
      <vt:lpstr>PowerPoint Presentation</vt:lpstr>
      <vt:lpstr>Planned Change</vt:lpstr>
      <vt:lpstr>Social Movements</vt:lpstr>
      <vt:lpstr>Your Expressive Adventure in Social Change:  Discussion 6</vt:lpstr>
      <vt:lpstr>Resisting Change</vt:lpstr>
      <vt:lpstr>An Example:  Women in Science</vt:lpstr>
      <vt:lpstr>Suicide Presentations: 12/11:  Practice in Class 12/13:  GLRC, Room 202  Official announcement out today. Each group elect 1-3 people to speak.  All should help prepare.  20 slides @ 30 seconds each.     </vt:lpstr>
      <vt:lpstr>Presentations</vt:lpstr>
      <vt:lpstr>My Intro</vt:lpstr>
    </vt:vector>
  </TitlesOfParts>
  <Company>MTU - 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Sociology? And What is Environmental Sociology?</dc:title>
  <dc:creator>rwinkler</dc:creator>
  <cp:lastModifiedBy>rwinkler</cp:lastModifiedBy>
  <cp:revision>242</cp:revision>
  <cp:lastPrinted>2012-12-04T15:40:11Z</cp:lastPrinted>
  <dcterms:created xsi:type="dcterms:W3CDTF">2011-09-01T17:28:22Z</dcterms:created>
  <dcterms:modified xsi:type="dcterms:W3CDTF">2012-12-04T15:55:47Z</dcterms:modified>
</cp:coreProperties>
</file>