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60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2" d="100"/>
          <a:sy n="102" d="100"/>
        </p:scale>
        <p:origin x="-11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8DD983-1C87-4D3E-91FD-179DF1D6FD49}" type="datetimeFigureOut">
              <a:rPr lang="en-US" smtClean="0"/>
              <a:pPr/>
              <a:t>10/10/2012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C6EDDEC-1198-41F8-B76A-222B4F20893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Turnitin for Canvas Assignments</a:t>
            </a:r>
            <a:endParaRPr lang="en-US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295400"/>
            <a:ext cx="2832440" cy="16766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295400" y="4267200"/>
            <a:ext cx="4724400" cy="15054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V="1">
            <a:off x="3124200" y="1828800"/>
            <a:ext cx="12192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Arrow Connector 7"/>
          <p:cNvCxnSpPr/>
          <p:nvPr/>
        </p:nvCxnSpPr>
        <p:spPr>
          <a:xfrm>
            <a:off x="762000" y="4572000"/>
            <a:ext cx="17526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267200" y="5004691"/>
            <a:ext cx="2967544" cy="17009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Click on </a:t>
            </a:r>
            <a:r>
              <a:rPr lang="en-US" sz="1800" u="sng" dirty="0" smtClean="0"/>
              <a:t>Grades</a:t>
            </a:r>
            <a:r>
              <a:rPr lang="en-US" sz="1800" dirty="0" smtClean="0"/>
              <a:t> </a:t>
            </a:r>
            <a:br>
              <a:rPr lang="en-US" sz="1800" dirty="0" smtClean="0"/>
            </a:br>
            <a:r>
              <a:rPr lang="en-US" sz="1800" dirty="0" smtClean="0"/>
              <a:t>in course tools menu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Turnitin feedback bubbles will be visible in the assignment column. </a:t>
            </a:r>
            <a:br>
              <a:rPr lang="en-US" sz="1800" dirty="0" smtClean="0"/>
            </a:br>
            <a:r>
              <a:rPr lang="en-US" sz="1800" dirty="0" smtClean="0"/>
              <a:t>Different colors correspond to different percentages</a:t>
            </a:r>
            <a:endParaRPr lang="en-US" sz="1800" dirty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Click the colored feedback bubble for a Turnitin enabled Assignment</a:t>
            </a:r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endParaRPr lang="en-US" sz="1800" dirty="0"/>
          </a:p>
          <a:p>
            <a:pPr marL="514350" indent="-514350">
              <a:buFont typeface="+mj-lt"/>
              <a:buAutoNum type="arabicPeriod"/>
            </a:pPr>
            <a:endParaRPr lang="en-US" sz="1800" dirty="0" smtClean="0"/>
          </a:p>
          <a:p>
            <a:pPr marL="514350" indent="-514350">
              <a:buFont typeface="+mj-lt"/>
              <a:buAutoNum type="arabicPeriod"/>
            </a:pPr>
            <a:r>
              <a:rPr lang="en-US" sz="1800" dirty="0" smtClean="0"/>
              <a:t>Click </a:t>
            </a:r>
            <a:br>
              <a:rPr lang="en-US" sz="1800" dirty="0" smtClean="0"/>
            </a:br>
            <a:r>
              <a:rPr lang="en-US" sz="1800" u="sng" dirty="0" smtClean="0"/>
              <a:t>More Details in </a:t>
            </a:r>
            <a:r>
              <a:rPr lang="en-US" sz="1800" u="sng" dirty="0" err="1" smtClean="0"/>
              <a:t>Speedgrader</a:t>
            </a:r>
            <a:endParaRPr lang="en-US" sz="1800" u="sng" dirty="0"/>
          </a:p>
        </p:txBody>
      </p:sp>
      <p:cxnSp>
        <p:nvCxnSpPr>
          <p:cNvPr id="14" name="Straight Arrow Connector 13"/>
          <p:cNvCxnSpPr/>
          <p:nvPr/>
        </p:nvCxnSpPr>
        <p:spPr>
          <a:xfrm flipV="1">
            <a:off x="3581400" y="5842891"/>
            <a:ext cx="25908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6" name="Picture 3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543800" y="1905000"/>
            <a:ext cx="1242508" cy="3352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7" name="Straight Arrow Connector 16"/>
          <p:cNvCxnSpPr/>
          <p:nvPr/>
        </p:nvCxnSpPr>
        <p:spPr>
          <a:xfrm flipV="1">
            <a:off x="7391400" y="3124200"/>
            <a:ext cx="1066800" cy="381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1800" b="1" dirty="0" smtClean="0"/>
              <a:t>Note: </a:t>
            </a:r>
            <a:r>
              <a:rPr lang="en-US" sz="1800" dirty="0" smtClean="0"/>
              <a:t>This example document was copied from Wikipedia</a:t>
            </a:r>
          </a:p>
          <a:p>
            <a:pPr>
              <a:buNone/>
            </a:pPr>
            <a:r>
              <a:rPr lang="en-US" sz="800" dirty="0" smtClean="0"/>
              <a:t> </a:t>
            </a:r>
          </a:p>
          <a:p>
            <a:pPr>
              <a:buFont typeface="+mj-lt"/>
              <a:buAutoNum type="arabicPeriod" startAt="4"/>
            </a:pPr>
            <a:r>
              <a:rPr lang="en-US" sz="1800" dirty="0" smtClean="0"/>
              <a:t>Click on the feedback bubble which will probably have a percentage (%) </a:t>
            </a:r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800" dirty="0" smtClean="0"/>
          </a:p>
          <a:p>
            <a:pPr>
              <a:buFont typeface="+mj-lt"/>
              <a:buAutoNum type="arabicPeriod" startAt="4"/>
            </a:pPr>
            <a:endParaRPr lang="en-US" sz="1800" dirty="0"/>
          </a:p>
          <a:p>
            <a:pPr>
              <a:buFont typeface="+mj-lt"/>
              <a:buAutoNum type="arabicPeriod" startAt="4"/>
            </a:pPr>
            <a:endParaRPr lang="en-US" sz="1200" dirty="0" smtClean="0"/>
          </a:p>
          <a:p>
            <a:pPr>
              <a:buFont typeface="+mj-lt"/>
              <a:buAutoNum type="arabicPeriod" startAt="4"/>
            </a:pPr>
            <a:endParaRPr lang="en-US" sz="800" dirty="0"/>
          </a:p>
          <a:p>
            <a:pPr>
              <a:buFont typeface="+mj-lt"/>
              <a:buAutoNum type="arabicPeriod" startAt="4"/>
            </a:pPr>
            <a:r>
              <a:rPr lang="en-US" sz="1800" dirty="0" smtClean="0"/>
              <a:t>Click </a:t>
            </a:r>
            <a:r>
              <a:rPr lang="en-US" sz="1800" u="sng" dirty="0" smtClean="0"/>
              <a:t>Close</a:t>
            </a:r>
            <a:r>
              <a:rPr lang="en-US" sz="1800" dirty="0" smtClean="0"/>
              <a:t> to see the report</a:t>
            </a:r>
            <a:endParaRPr lang="en-US" sz="1800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52600" y="1371600"/>
            <a:ext cx="5488039" cy="258714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76400" y="4343400"/>
            <a:ext cx="2611560" cy="17262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648200" y="4343400"/>
            <a:ext cx="3744776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Arrow Connector 6"/>
          <p:cNvCxnSpPr/>
          <p:nvPr/>
        </p:nvCxnSpPr>
        <p:spPr>
          <a:xfrm flipH="1" flipV="1">
            <a:off x="7086600" y="1905000"/>
            <a:ext cx="1676400" cy="10668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/>
          <p:cNvCxnSpPr/>
          <p:nvPr/>
        </p:nvCxnSpPr>
        <p:spPr>
          <a:xfrm>
            <a:off x="1143000" y="4953000"/>
            <a:ext cx="2590800" cy="76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57600" y="3352800"/>
            <a:ext cx="4849264" cy="301366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0" y="1524000"/>
            <a:ext cx="5562600" cy="11593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30" name="Straight Arrow Connector 29"/>
          <p:cNvCxnSpPr/>
          <p:nvPr/>
        </p:nvCxnSpPr>
        <p:spPr>
          <a:xfrm flipH="1">
            <a:off x="7162800" y="1219200"/>
            <a:ext cx="762000" cy="1143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514600" y="4038600"/>
            <a:ext cx="1066800" cy="1524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>
            <a:off x="3124200" y="5257800"/>
            <a:ext cx="4191000" cy="76200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Content Placeholder 37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>
            <a:normAutofit/>
          </a:bodyPr>
          <a:lstStyle/>
          <a:p>
            <a:pPr marL="514350" lvl="0" indent="-514350">
              <a:buFont typeface="+mj-lt"/>
              <a:buAutoNum type="arabicPeriod" startAt="6"/>
            </a:pPr>
            <a:r>
              <a:rPr lang="en-US" sz="1800" dirty="0" smtClean="0"/>
              <a:t>Hover on one of the matches and click on the </a:t>
            </a:r>
            <a:r>
              <a:rPr lang="en-US" sz="1800" u="sng" dirty="0" smtClean="0"/>
              <a:t>arrow icon</a:t>
            </a:r>
          </a:p>
          <a:p>
            <a:pPr marL="514350" lvl="0" indent="-514350">
              <a:buFont typeface="+mj-lt"/>
              <a:buAutoNum type="arabicPeriod" startAt="6"/>
            </a:pPr>
            <a:endParaRPr lang="en-US" sz="1800" dirty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 smtClean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 smtClean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 smtClean="0"/>
          </a:p>
          <a:p>
            <a:pPr marL="514350" lvl="0" indent="-514350">
              <a:buFont typeface="+mj-lt"/>
              <a:buAutoNum type="arabicPeriod" startAt="6"/>
            </a:pPr>
            <a:r>
              <a:rPr lang="en-US" sz="1800" dirty="0" smtClean="0"/>
              <a:t>The original source </a:t>
            </a:r>
            <a:br>
              <a:rPr lang="en-US" sz="1800" dirty="0" smtClean="0"/>
            </a:br>
            <a:r>
              <a:rPr lang="en-US" sz="1800" dirty="0" smtClean="0"/>
              <a:t>or a link to this course </a:t>
            </a:r>
            <a:br>
              <a:rPr lang="en-US" sz="1800" dirty="0" smtClean="0"/>
            </a:br>
            <a:r>
              <a:rPr lang="en-US" sz="1800" dirty="0" smtClean="0"/>
              <a:t>will appear in a window</a:t>
            </a:r>
          </a:p>
          <a:p>
            <a:pPr marL="514350" lvl="0" indent="-514350">
              <a:buFont typeface="+mj-lt"/>
              <a:buAutoNum type="arabicPeriod" startAt="6"/>
            </a:pPr>
            <a:endParaRPr lang="en-US" sz="1800" dirty="0"/>
          </a:p>
          <a:p>
            <a:pPr marL="514350" lvl="0" indent="-514350">
              <a:buFont typeface="+mj-lt"/>
              <a:buAutoNum type="arabicPeriod" startAt="6"/>
            </a:pPr>
            <a:endParaRPr lang="en-US" sz="1800" dirty="0" smtClean="0"/>
          </a:p>
          <a:p>
            <a:pPr marL="514350" lvl="0" indent="-514350">
              <a:buNone/>
            </a:pPr>
            <a:r>
              <a:rPr lang="en-US" sz="1800" b="1" dirty="0" smtClean="0"/>
              <a:t>Note: </a:t>
            </a:r>
            <a:r>
              <a:rPr lang="en-US" sz="1800" dirty="0" smtClean="0"/>
              <a:t>You can choose </a:t>
            </a:r>
            <a:br>
              <a:rPr lang="en-US" sz="1800" dirty="0" smtClean="0"/>
            </a:br>
            <a:r>
              <a:rPr lang="en-US" sz="1800" dirty="0" smtClean="0"/>
              <a:t>  to </a:t>
            </a:r>
            <a:r>
              <a:rPr lang="en-US" sz="1800" u="sng" dirty="0" smtClean="0"/>
              <a:t>Exclude Source</a:t>
            </a:r>
            <a:endParaRPr lang="en-US" sz="1800" dirty="0"/>
          </a:p>
          <a:p>
            <a:endParaRPr lang="en-US" sz="18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50</Words>
  <Application>Microsoft Office PowerPoint</Application>
  <PresentationFormat>On-screen Show (4:3)</PresentationFormat>
  <Paragraphs>37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Turnitin for Canvas Assignments</vt:lpstr>
      <vt:lpstr>Slide 2</vt:lpstr>
      <vt:lpstr>Slide 3</vt:lpstr>
    </vt:vector>
  </TitlesOfParts>
  <Company>Michigan Tech University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Turnitin for Canvas Assignments</dc:title>
  <dc:creator>Jeannie Straw DeClerck</dc:creator>
  <cp:lastModifiedBy>Jeannie Straw DeClerck</cp:lastModifiedBy>
  <cp:revision>6</cp:revision>
  <dcterms:created xsi:type="dcterms:W3CDTF">2012-09-21T13:18:33Z</dcterms:created>
  <dcterms:modified xsi:type="dcterms:W3CDTF">2012-10-10T14:51:49Z</dcterms:modified>
</cp:coreProperties>
</file>