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303" r:id="rId3"/>
    <p:sldId id="283" r:id="rId4"/>
    <p:sldId id="284" r:id="rId5"/>
    <p:sldId id="285" r:id="rId6"/>
    <p:sldId id="286" r:id="rId7"/>
    <p:sldId id="287" r:id="rId8"/>
    <p:sldId id="288" r:id="rId9"/>
    <p:sldId id="289" r:id="rId10"/>
    <p:sldId id="290" r:id="rId11"/>
    <p:sldId id="292" r:id="rId12"/>
    <p:sldId id="293" r:id="rId13"/>
    <p:sldId id="294" r:id="rId14"/>
    <p:sldId id="296" r:id="rId15"/>
    <p:sldId id="304" r:id="rId16"/>
    <p:sldId id="268" r:id="rId17"/>
    <p:sldId id="300" r:id="rId18"/>
    <p:sldId id="305" r:id="rId19"/>
    <p:sldId id="302" r:id="rId20"/>
    <p:sldId id="301" r:id="rId21"/>
    <p:sldId id="29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140" autoAdjust="0"/>
  </p:normalViewPr>
  <p:slideViewPr>
    <p:cSldViewPr>
      <p:cViewPr varScale="1">
        <p:scale>
          <a:sx n="56" d="100"/>
          <a:sy n="56" d="100"/>
        </p:scale>
        <p:origin x="-22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7EFEC41-7E2B-451B-90E6-F88BF679F85B}" type="datetimeFigureOut">
              <a:rPr lang="en-US" smtClean="0"/>
              <a:t>1/21/2014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34C5D96-9485-4B61-BFD3-8F24C0D981DC}" type="slidenum">
              <a:rPr lang="en-US" smtClean="0"/>
              <a:t>‹#›</a:t>
            </a:fld>
            <a:endParaRPr lang="en-US"/>
          </a:p>
        </p:txBody>
      </p:sp>
    </p:spTree>
    <p:extLst>
      <p:ext uri="{BB962C8B-B14F-4D97-AF65-F5344CB8AC3E}">
        <p14:creationId xmlns:p14="http://schemas.microsoft.com/office/powerpoint/2010/main" val="126136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Canvas</a:t>
            </a:r>
          </a:p>
          <a:p>
            <a:r>
              <a:rPr lang="en-US" baseline="0" dirty="0" smtClean="0"/>
              <a:t>http://www.asanet.org/introtosociology/Documents/PuzzlesAndTheory10.html</a:t>
            </a:r>
          </a:p>
          <a:p>
            <a:r>
              <a:rPr lang="en-US" baseline="0" dirty="0" smtClean="0"/>
              <a:t>http</a:t>
            </a:r>
            <a:r>
              <a:rPr lang="en-US" baseline="0" dirty="0" smtClean="0"/>
              <a:t>://sociologysource.squarespace.com/sociologysounds/2012/2/14/society-eddie-vedder.html</a:t>
            </a:r>
          </a:p>
          <a:p>
            <a:r>
              <a:rPr lang="en-US" baseline="0" dirty="0" smtClean="0"/>
              <a:t>Why this song?</a:t>
            </a:r>
          </a:p>
          <a:p>
            <a:pPr marL="174708" indent="-174708" defTabSz="931774">
              <a:buFontTx/>
              <a:buChar char="-"/>
              <a:defRPr/>
            </a:pPr>
            <a:r>
              <a:rPr lang="en-US" baseline="0" dirty="0" smtClean="0"/>
              <a:t>Society affects our lives in personal ways</a:t>
            </a:r>
          </a:p>
          <a:p>
            <a:pPr marL="174708" indent="-174708">
              <a:buFontTx/>
              <a:buChar char="-"/>
            </a:pPr>
            <a:r>
              <a:rPr lang="en-US" baseline="0" dirty="0" smtClean="0"/>
              <a:t>Can we separate ourselves from society?</a:t>
            </a:r>
          </a:p>
          <a:p>
            <a:pPr marL="174708" indent="-174708">
              <a:buFontTx/>
              <a:buChar char="-"/>
            </a:pPr>
            <a:r>
              <a:rPr lang="en-US" baseline="0" dirty="0" smtClean="0"/>
              <a:t>Have to “remove” ourselves to think critically about society</a:t>
            </a:r>
          </a:p>
          <a:p>
            <a:endParaRPr lang="en-US" baseline="0" dirty="0" smtClean="0"/>
          </a:p>
          <a:p>
            <a:r>
              <a:rPr lang="en-US" baseline="0" dirty="0" smtClean="0"/>
              <a:t>Last week defined the sociological imagination and gave you all some practice at thinking through how things that we often experience as personal are actually shaped by society.   That is what the sociological imagination is all about.  It is called the imagination because it’s about the way we think about the world and our individual experiences.</a:t>
            </a:r>
          </a:p>
          <a:p>
            <a:endParaRPr lang="en-US" baseline="0" dirty="0" smtClean="0"/>
          </a:p>
          <a:p>
            <a:r>
              <a:rPr lang="en-US" baseline="0" dirty="0" smtClean="0"/>
              <a:t>Today, I want to review a couple of examples of phenomena that we often think of as NOT being social, and think about how even suicide and natural disasters are shaped by social forces.  I also want to spend some time talking about sociological theories. </a:t>
            </a:r>
          </a:p>
        </p:txBody>
      </p:sp>
      <p:sp>
        <p:nvSpPr>
          <p:cNvPr id="4" name="Slide Number Placeholder 3"/>
          <p:cNvSpPr>
            <a:spLocks noGrp="1"/>
          </p:cNvSpPr>
          <p:nvPr>
            <p:ph type="sldNum" sz="quarter" idx="10"/>
          </p:nvPr>
        </p:nvSpPr>
        <p:spPr/>
        <p:txBody>
          <a:bodyPr/>
          <a:lstStyle/>
          <a:p>
            <a:fld id="{434C5D96-9485-4B61-BFD3-8F24C0D981DC}" type="slidenum">
              <a:rPr lang="en-US" smtClean="0"/>
              <a:t>1</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summarizes Durkheim’s theory.</a:t>
            </a:r>
          </a:p>
          <a:p>
            <a:endParaRPr lang="en-US" baseline="0" dirty="0" smtClean="0"/>
          </a:p>
          <a:p>
            <a:r>
              <a:rPr lang="en-US" baseline="0" dirty="0" smtClean="0"/>
              <a:t>The key factors here are (1) social integration (weak bonds/strong bonds, connectivity) and (2) norms.  Social integration is key because human interaction is so important to individuals.  We NEED our social connections.  Lack of norms can erode  the ties of the individual to society.  These factors are still very important explanations of suicide today.</a:t>
            </a:r>
          </a:p>
          <a:p>
            <a:endParaRPr lang="en-US" baseline="0" dirty="0" smtClean="0"/>
          </a:p>
          <a:p>
            <a:r>
              <a:rPr lang="en-US" baseline="0" dirty="0" smtClean="0"/>
              <a:t>Social factors can affect individuals’ and societies’ degree of social integration and thus tend to be correlated with suicide rates:  moving, age, religion, divorce, social change, homosexuality, and political organizing. </a:t>
            </a:r>
          </a:p>
          <a:p>
            <a:endParaRPr lang="en-US" baseline="0" dirty="0" smtClean="0"/>
          </a:p>
          <a:p>
            <a:r>
              <a:rPr lang="en-US" baseline="0" dirty="0" smtClean="0"/>
              <a:t>In the end, we might think of the observation of high suicide rates as signifying a flaw in the social fabric.  In this sense, suicide tells us something about our society.  It could be thought of as a kind of warning sign that there are things we need to work on.</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10</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a:t>
            </a:r>
            <a:r>
              <a:rPr lang="en-US" baseline="0" dirty="0" smtClean="0"/>
              <a:t> in the map are from </a:t>
            </a:r>
            <a:r>
              <a:rPr lang="en-US" dirty="0" smtClean="0"/>
              <a:t>National Institute of Mental Health website, which uses data from US Center for Disease</a:t>
            </a:r>
            <a:r>
              <a:rPr lang="en-US" baseline="0" dirty="0" smtClean="0"/>
              <a:t> Control, which keeps tracks of mortality statistics.</a:t>
            </a:r>
          </a:p>
          <a:p>
            <a:endParaRPr lang="en-US" baseline="0" dirty="0" smtClean="0"/>
          </a:p>
          <a:p>
            <a:r>
              <a:rPr lang="en-US" baseline="0" dirty="0" smtClean="0"/>
              <a:t>Data on right are from 2009.  Montana is highest.  Montana through Nevada are the top 5 highest rates.   Washington DC is lowest.  New Jersey and New York are second  and third lowest.  Michigan does pretty well (around 15 lowest).  Wisconsin is only a little higher.  </a:t>
            </a:r>
          </a:p>
          <a:p>
            <a:endParaRPr lang="en-US" baseline="0" dirty="0" smtClean="0"/>
          </a:p>
          <a:p>
            <a:r>
              <a:rPr lang="en-US" baseline="0" dirty="0" smtClean="0"/>
              <a:t>Thinking sociologically, how might we explain these patterns in the data?  Think back on the theories we’ve been reviewing.  Do any of these theories seem consistent with these rates?</a:t>
            </a:r>
          </a:p>
        </p:txBody>
      </p:sp>
      <p:sp>
        <p:nvSpPr>
          <p:cNvPr id="4" name="Slide Number Placeholder 3"/>
          <p:cNvSpPr>
            <a:spLocks noGrp="1"/>
          </p:cNvSpPr>
          <p:nvPr>
            <p:ph type="sldNum" sz="quarter" idx="10"/>
          </p:nvPr>
        </p:nvSpPr>
        <p:spPr/>
        <p:txBody>
          <a:bodyPr/>
          <a:lstStyle/>
          <a:p>
            <a:fld id="{434C5D96-9485-4B61-BFD3-8F24C0D981DC}" type="slidenum">
              <a:rPr lang="en-US" smtClean="0"/>
              <a:t>11</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Which country in the world do you think has the highest rate?  Why would that be the case?</a:t>
            </a:r>
          </a:p>
          <a:p>
            <a:r>
              <a:rPr lang="en-US" baseline="0" dirty="0" smtClean="0"/>
              <a:t>Which country do you think has the lowest rate?  Why?</a:t>
            </a:r>
          </a:p>
        </p:txBody>
      </p:sp>
      <p:sp>
        <p:nvSpPr>
          <p:cNvPr id="4" name="Slide Number Placeholder 3"/>
          <p:cNvSpPr>
            <a:spLocks noGrp="1"/>
          </p:cNvSpPr>
          <p:nvPr>
            <p:ph type="sldNum" sz="quarter" idx="10"/>
          </p:nvPr>
        </p:nvSpPr>
        <p:spPr/>
        <p:txBody>
          <a:bodyPr/>
          <a:lstStyle/>
          <a:p>
            <a:fld id="{434C5D96-9485-4B61-BFD3-8F24C0D981DC}" type="slidenum">
              <a:rPr lang="en-US" smtClean="0"/>
              <a:t>12</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Did you guess correctly this time?  Did you have the right general idea?</a:t>
            </a:r>
          </a:p>
          <a:p>
            <a:endParaRPr lang="en-US" baseline="0" dirty="0" smtClean="0"/>
          </a:p>
          <a:p>
            <a:r>
              <a:rPr lang="en-US" baseline="0" dirty="0" smtClean="0"/>
              <a:t>What is surprising? Why?</a:t>
            </a:r>
          </a:p>
          <a:p>
            <a:endParaRPr lang="en-US" baseline="0" dirty="0" smtClean="0"/>
          </a:p>
          <a:p>
            <a:r>
              <a:rPr lang="en-US" baseline="0" dirty="0" smtClean="0"/>
              <a:t>The next slide includes the numerical data on some high and low suicide rate countries.</a:t>
            </a:r>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13</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back to the US only now.  Let’s look at suicide rates for</a:t>
            </a:r>
            <a:r>
              <a:rPr lang="en-US" baseline="0" dirty="0" smtClean="0"/>
              <a:t> different social groups.  </a:t>
            </a:r>
          </a:p>
          <a:p>
            <a:r>
              <a:rPr lang="en-US" baseline="0" dirty="0" smtClean="0"/>
              <a:t>This slide shows rates broken down by sex.</a:t>
            </a:r>
            <a:endParaRPr lang="en-US" dirty="0" smtClean="0"/>
          </a:p>
          <a:p>
            <a:endParaRPr lang="en-US" dirty="0" smtClean="0"/>
          </a:p>
          <a:p>
            <a:r>
              <a:rPr lang="en-US" dirty="0" smtClean="0"/>
              <a:t>How might</a:t>
            </a:r>
            <a:r>
              <a:rPr lang="en-US" baseline="0" dirty="0" smtClean="0"/>
              <a:t> we explain these patterns?</a:t>
            </a:r>
            <a:r>
              <a:rPr lang="en-US" baseline="0" dirty="0"/>
              <a:t> </a:t>
            </a:r>
            <a:r>
              <a:rPr lang="en-US" baseline="0" dirty="0" smtClean="0"/>
              <a:t> What is it about society that makes male rates so much higher than females?</a:t>
            </a:r>
          </a:p>
          <a:p>
            <a:endParaRPr lang="en-US" baseline="0" dirty="0" smtClean="0"/>
          </a:p>
          <a:p>
            <a:r>
              <a:rPr lang="en-US" baseline="0" dirty="0" smtClean="0"/>
              <a:t>We’ve learned from readings that although male deaths from suicide are much higher than females, females are more likely to attempt suicide.  Why might this be the case?  Think sociologically, and keep thinking about those multiple levels of influence. </a:t>
            </a:r>
          </a:p>
        </p:txBody>
      </p:sp>
      <p:sp>
        <p:nvSpPr>
          <p:cNvPr id="4" name="Slide Number Placeholder 3"/>
          <p:cNvSpPr>
            <a:spLocks noGrp="1"/>
          </p:cNvSpPr>
          <p:nvPr>
            <p:ph type="sldNum" sz="quarter" idx="10"/>
          </p:nvPr>
        </p:nvSpPr>
        <p:spPr/>
        <p:txBody>
          <a:bodyPr/>
          <a:lstStyle/>
          <a:p>
            <a:fld id="{434C5D96-9485-4B61-BFD3-8F24C0D981DC}" type="slidenum">
              <a:rPr lang="en-US" smtClean="0"/>
              <a:t>14</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Responsibilities when you are Discussion Leader:</a:t>
            </a:r>
          </a:p>
          <a:p>
            <a:r>
              <a:rPr lang="en-US" dirty="0" smtClean="0"/>
              <a:t>1- Summarize reading. In about 2 minutes summarize what this reading was all about, noting the key themes and key issues.</a:t>
            </a:r>
          </a:p>
          <a:p>
            <a:r>
              <a:rPr lang="en-US" dirty="0" smtClean="0"/>
              <a:t>2- Pose questions.  Come with a list of about 5 questions that you want to pose to group to discuss.</a:t>
            </a:r>
          </a:p>
          <a:p>
            <a:r>
              <a:rPr lang="en-US" dirty="0" smtClean="0"/>
              <a:t>3- Key passages. Identify 1-2 key passages that you found particularly interesting, raised issues, important, etc.  Read the passage to the group, then discuss amongst the group.  Use the passage to spur group conversation. </a:t>
            </a:r>
          </a:p>
          <a:p>
            <a:r>
              <a:rPr lang="en-US" dirty="0" smtClean="0"/>
              <a:t>4- Engage others.  Make sure that everyone in your group has something to say.  Ask direction questions if need be, "Hey Joe, what did you think about that passage?"  Give everyone opportunities to participate and keep the discussion going.</a:t>
            </a:r>
          </a:p>
          <a:p>
            <a:r>
              <a:rPr lang="en-US" dirty="0" smtClean="0"/>
              <a:t> </a:t>
            </a:r>
          </a:p>
          <a:p>
            <a:r>
              <a:rPr lang="en-US" dirty="0" smtClean="0"/>
              <a:t>Responsibilities when you are </a:t>
            </a:r>
            <a:r>
              <a:rPr lang="en-US" dirty="0" err="1" smtClean="0"/>
              <a:t>Notetaker</a:t>
            </a:r>
            <a:r>
              <a:rPr lang="en-US" dirty="0" smtClean="0"/>
              <a:t>:</a:t>
            </a:r>
          </a:p>
          <a:p>
            <a:r>
              <a:rPr lang="en-US" dirty="0" smtClean="0"/>
              <a:t>1- keep notes during the discussion</a:t>
            </a:r>
          </a:p>
          <a:p>
            <a:r>
              <a:rPr lang="en-US" dirty="0" smtClean="0"/>
              <a:t>2- further develop notes after class</a:t>
            </a:r>
          </a:p>
          <a:p>
            <a:r>
              <a:rPr lang="en-US" dirty="0" smtClean="0"/>
              <a:t>3- post notes to Canvas discussion thread</a:t>
            </a:r>
          </a:p>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15</a:t>
            </a:fld>
            <a:endParaRPr lang="en-US"/>
          </a:p>
        </p:txBody>
      </p:sp>
    </p:spTree>
    <p:extLst>
      <p:ext uri="{BB962C8B-B14F-4D97-AF65-F5344CB8AC3E}">
        <p14:creationId xmlns:p14="http://schemas.microsoft.com/office/powerpoint/2010/main" val="8706980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4C5D96-9485-4B61-BFD3-8F24C0D981DC}" type="slidenum">
              <a:rPr lang="en-US" smtClean="0"/>
              <a:t>16</a:t>
            </a:fld>
            <a:endParaRPr lang="en-US"/>
          </a:p>
        </p:txBody>
      </p:sp>
    </p:spTree>
    <p:extLst>
      <p:ext uri="{BB962C8B-B14F-4D97-AF65-F5344CB8AC3E}">
        <p14:creationId xmlns:p14="http://schemas.microsoft.com/office/powerpoint/2010/main" val="2014019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4C5D96-9485-4B61-BFD3-8F24C0D981DC}" type="slidenum">
              <a:rPr lang="en-US" smtClean="0"/>
              <a:t>17</a:t>
            </a:fld>
            <a:endParaRPr lang="en-US"/>
          </a:p>
        </p:txBody>
      </p:sp>
    </p:spTree>
    <p:extLst>
      <p:ext uri="{BB962C8B-B14F-4D97-AF65-F5344CB8AC3E}">
        <p14:creationId xmlns:p14="http://schemas.microsoft.com/office/powerpoint/2010/main" val="26284729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http://www.asanet.org/introtosociology/Documents/PuzzlesAndTheory10.html</a:t>
            </a:r>
          </a:p>
          <a:p>
            <a:endParaRPr lang="en-US" dirty="0" smtClean="0"/>
          </a:p>
          <a:p>
            <a:pPr defTabSz="931774"/>
            <a:r>
              <a:rPr lang="en-US" dirty="0" smtClean="0"/>
              <a:t>Analogous to strategies for making a puzzle</a:t>
            </a:r>
          </a:p>
          <a:p>
            <a:pPr marL="174708" indent="-174708" defTabSz="931774">
              <a:buFontTx/>
              <a:buChar char="-"/>
            </a:pPr>
            <a:r>
              <a:rPr lang="en-US" baseline="0" dirty="0" smtClean="0"/>
              <a:t>What is the first thing you do when you put together a large difficult puzzle?</a:t>
            </a:r>
          </a:p>
          <a:p>
            <a:pPr marL="174708" indent="-174708" defTabSz="931774">
              <a:buFontTx/>
              <a:buChar char="-"/>
            </a:pPr>
            <a:r>
              <a:rPr lang="en-US" baseline="0" dirty="0" smtClean="0"/>
              <a:t>When faced with a large number of seemingly unrelated pieces, need some basis for organizing them.</a:t>
            </a:r>
          </a:p>
          <a:p>
            <a:pPr marL="174708" indent="-174708" defTabSz="931774">
              <a:buFontTx/>
              <a:buChar char="-"/>
            </a:pPr>
            <a:r>
              <a:rPr lang="en-US" baseline="0" dirty="0" smtClean="0"/>
              <a:t>Sort by color? </a:t>
            </a:r>
          </a:p>
          <a:p>
            <a:pPr marL="174708" indent="-174708" defTabSz="931774">
              <a:buFontTx/>
              <a:buChar char="-"/>
            </a:pPr>
            <a:r>
              <a:rPr lang="en-US" baseline="0" dirty="0" smtClean="0"/>
              <a:t>Find edge pieces?</a:t>
            </a:r>
          </a:p>
          <a:p>
            <a:pPr marL="174708" indent="-174708" defTabSz="931774">
              <a:buFontTx/>
              <a:buChar char="-"/>
            </a:pPr>
            <a:r>
              <a:rPr lang="en-US" baseline="0" dirty="0" smtClean="0"/>
              <a:t>Look at picture on box?</a:t>
            </a:r>
          </a:p>
          <a:p>
            <a:pPr marL="174708" indent="-174708" defTabSz="931774">
              <a:buFontTx/>
              <a:buChar char="-"/>
            </a:pPr>
            <a:endParaRPr lang="en-US" baseline="0" dirty="0" smtClean="0"/>
          </a:p>
          <a:p>
            <a:pPr defTabSz="931774"/>
            <a:r>
              <a:rPr lang="en-US" dirty="0" smtClean="0"/>
              <a:t>Social</a:t>
            </a:r>
            <a:r>
              <a:rPr lang="en-US" baseline="0" dirty="0" smtClean="0"/>
              <a:t> theory also </a:t>
            </a:r>
            <a:r>
              <a:rPr lang="en-US" dirty="0" smtClean="0"/>
              <a:t>helps us to forge order out of chaos.  Theory provides frames of reference for organizing data.  It helps make sense, or meaning, out of all those little bits of everyday life.</a:t>
            </a:r>
            <a:endParaRPr lang="en-US" dirty="0" smtClean="0"/>
          </a:p>
          <a:p>
            <a:pPr defTabSz="931774"/>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18</a:t>
            </a:fld>
            <a:endParaRPr lang="en-US"/>
          </a:p>
        </p:txBody>
      </p:sp>
    </p:spTree>
    <p:extLst>
      <p:ext uri="{BB962C8B-B14F-4D97-AF65-F5344CB8AC3E}">
        <p14:creationId xmlns:p14="http://schemas.microsoft.com/office/powerpoint/2010/main" val="3434474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Everyone creates theories to help them make sense of what they experience. </a:t>
            </a:r>
            <a:endParaRPr lang="en-US" sz="1100" dirty="0"/>
          </a:p>
          <a:p>
            <a:pPr lvl="1"/>
            <a:r>
              <a:rPr lang="en-US" dirty="0"/>
              <a:t>Common-sense theories </a:t>
            </a:r>
            <a:endParaRPr lang="en-US" sz="1100" dirty="0"/>
          </a:p>
          <a:p>
            <a:pPr lvl="1"/>
            <a:r>
              <a:rPr lang="en-US" dirty="0"/>
              <a:t>Tend to be less systematic</a:t>
            </a:r>
            <a:endParaRPr lang="en-US" sz="1100" dirty="0"/>
          </a:p>
          <a:p>
            <a:pPr lvl="0"/>
            <a:r>
              <a:rPr lang="en-US" dirty="0"/>
              <a:t>Sociological theories: specifically and systematically developed </a:t>
            </a:r>
            <a:endParaRPr lang="en-US" sz="1100" dirty="0"/>
          </a:p>
          <a:p>
            <a:pPr lvl="1"/>
            <a:r>
              <a:rPr lang="en-US" dirty="0"/>
              <a:t>Typically built on the theories and ideas of previous sociologists.</a:t>
            </a:r>
            <a:endParaRPr lang="en-US" sz="1100" dirty="0"/>
          </a:p>
          <a:p>
            <a:pPr lvl="1"/>
            <a:r>
              <a:rPr lang="en-US" dirty="0"/>
              <a:t>Built on scientific research (desire to share--publish-ongoing dialogue)</a:t>
            </a:r>
            <a:endParaRPr lang="en-US" sz="1100" dirty="0"/>
          </a:p>
          <a:p>
            <a:pPr lvl="1"/>
            <a:r>
              <a:rPr lang="en-US" dirty="0"/>
              <a:t>Focused on structural relationships (individual </a:t>
            </a:r>
            <a:r>
              <a:rPr lang="en-US" b="1" dirty="0"/>
              <a:t>in</a:t>
            </a:r>
            <a:r>
              <a:rPr lang="en-US" dirty="0"/>
              <a:t> society, human being </a:t>
            </a:r>
            <a:r>
              <a:rPr lang="en-US" b="1" dirty="0"/>
              <a:t>as</a:t>
            </a:r>
            <a:r>
              <a:rPr lang="en-US" dirty="0"/>
              <a:t> social being), rather than "personal experiences."</a:t>
            </a:r>
            <a:endParaRPr lang="en-US" sz="1100" dirty="0"/>
          </a:p>
          <a:p>
            <a:pPr lvl="1"/>
            <a:r>
              <a:rPr lang="en-US" dirty="0"/>
              <a:t>Personal concerns directed toward understanding social issues.</a:t>
            </a:r>
            <a:endParaRPr lang="en-US" sz="1100" dirty="0"/>
          </a:p>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19</a:t>
            </a:fld>
            <a:endParaRPr lang="en-US"/>
          </a:p>
        </p:txBody>
      </p:sp>
    </p:spTree>
    <p:extLst>
      <p:ext uri="{BB962C8B-B14F-4D97-AF65-F5344CB8AC3E}">
        <p14:creationId xmlns:p14="http://schemas.microsoft.com/office/powerpoint/2010/main" val="2099675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23"/>
              </a:spcAft>
            </a:pPr>
            <a:r>
              <a:rPr lang="en-US" dirty="0" smtClean="0"/>
              <a:t>Individuals and the social world mutually influence one another.</a:t>
            </a:r>
          </a:p>
        </p:txBody>
      </p:sp>
      <p:sp>
        <p:nvSpPr>
          <p:cNvPr id="4" name="Slide Number Placeholder 3"/>
          <p:cNvSpPr>
            <a:spLocks noGrp="1"/>
          </p:cNvSpPr>
          <p:nvPr>
            <p:ph type="sldNum" sz="quarter" idx="10"/>
          </p:nvPr>
        </p:nvSpPr>
        <p:spPr/>
        <p:txBody>
          <a:bodyPr/>
          <a:lstStyle/>
          <a:p>
            <a:fld id="{434C5D96-9485-4B61-BFD3-8F24C0D981DC}" type="slidenum">
              <a:rPr lang="en-US" smtClean="0"/>
              <a:t>2</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4C5D96-9485-4B61-BFD3-8F24C0D981DC}" type="slidenum">
              <a:rPr lang="en-US" smtClean="0"/>
              <a:t>20</a:t>
            </a:fld>
            <a:endParaRPr lang="en-US"/>
          </a:p>
        </p:txBody>
      </p:sp>
    </p:spTree>
    <p:extLst>
      <p:ext uri="{BB962C8B-B14F-4D97-AF65-F5344CB8AC3E}">
        <p14:creationId xmlns:p14="http://schemas.microsoft.com/office/powerpoint/2010/main" val="3191819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4C5D96-9485-4B61-BFD3-8F24C0D981DC}" type="slidenum">
              <a:rPr lang="en-US" smtClean="0"/>
              <a:t>21</a:t>
            </a:fld>
            <a:endParaRPr lang="en-US"/>
          </a:p>
        </p:txBody>
      </p:sp>
    </p:spTree>
    <p:extLst>
      <p:ext uri="{BB962C8B-B14F-4D97-AF65-F5344CB8AC3E}">
        <p14:creationId xmlns:p14="http://schemas.microsoft.com/office/powerpoint/2010/main" val="4234735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23"/>
              </a:spcAft>
            </a:pPr>
            <a:r>
              <a:rPr lang="en-US" dirty="0" smtClean="0"/>
              <a:t>Activity</a:t>
            </a:r>
            <a:r>
              <a:rPr lang="en-US" baseline="0" dirty="0" smtClean="0"/>
              <a:t> Posting 1 due today.  Share an issue you wrote about. </a:t>
            </a:r>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 want to spend some time talking about suicide because its one of those things that we think of as being intensely personal, not social.  Also, because this is a major issue that has likely touched many of your lives in some way, and so I think it is something that you’ll have some interest in. </a:t>
            </a:r>
          </a:p>
          <a:p>
            <a:pPr defTabSz="931774">
              <a:defRPr/>
            </a:pPr>
            <a:endParaRPr lang="en-US" dirty="0"/>
          </a:p>
          <a:p>
            <a:pPr defTabSz="931774">
              <a:defRPr/>
            </a:pPr>
            <a:r>
              <a:rPr lang="en-US" dirty="0"/>
              <a:t>At the same time, I want to recognize that talking about suicide is hard and it may bring up some difficult feelings.  For this reason, I’ve included some resources for learning more about suicide prevention and what to do if you or someone you know is thinking about suicide on Canvas.  I would also highly encourage you to contact MTU counseling services if you or someone you know is thinking about suicide. </a:t>
            </a:r>
          </a:p>
          <a:p>
            <a:pPr defTabSz="931774">
              <a:defRPr/>
            </a:pPr>
            <a:endParaRPr lang="en-US" dirty="0"/>
          </a:p>
          <a:p>
            <a:pPr defTabSz="931774">
              <a:defRPr/>
            </a:pPr>
            <a:r>
              <a:rPr lang="en-US" dirty="0"/>
              <a:t>Although suicide is intensely troubling for individuals, their family and friends (a private trouble), the suicide rate, reasons for suicide, and relations to and expectations about suicide are very closely related to the way society is structured and to issues facing society. </a:t>
            </a:r>
          </a:p>
        </p:txBody>
      </p:sp>
      <p:sp>
        <p:nvSpPr>
          <p:cNvPr id="4" name="Slide Number Placeholder 3"/>
          <p:cNvSpPr>
            <a:spLocks noGrp="1"/>
          </p:cNvSpPr>
          <p:nvPr>
            <p:ph type="sldNum" sz="quarter" idx="10"/>
          </p:nvPr>
        </p:nvSpPr>
        <p:spPr/>
        <p:txBody>
          <a:bodyPr/>
          <a:lstStyle/>
          <a:p>
            <a:fld id="{434C5D96-9485-4B61-BFD3-8F24C0D981DC}" type="slidenum">
              <a:rPr lang="en-US" smtClean="0"/>
              <a:t>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Durkheim</a:t>
            </a:r>
            <a:r>
              <a:rPr lang="en-US" baseline="0" dirty="0" smtClean="0"/>
              <a:t> formally established sociology as a discipline of study.  </a:t>
            </a:r>
          </a:p>
          <a:p>
            <a:r>
              <a:rPr lang="en-US" baseline="0" dirty="0" smtClean="0"/>
              <a:t>One of his major works (Le Suicide) analyzed suicide from a sociological perspective.  </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23"/>
              </a:spcBef>
            </a:pPr>
            <a:r>
              <a:rPr lang="en-US" dirty="0">
                <a:ea typeface="ＭＳ Ｐゴシック" charset="-128"/>
              </a:rPr>
              <a:t>Why does Durkheim study suicide?</a:t>
            </a:r>
          </a:p>
          <a:p>
            <a:pPr>
              <a:lnSpc>
                <a:spcPct val="90000"/>
              </a:lnSpc>
              <a:spcBef>
                <a:spcPts val="1223"/>
              </a:spcBef>
            </a:pPr>
            <a:r>
              <a:rPr lang="en-US" dirty="0">
                <a:ea typeface="ＭＳ Ｐゴシック" charset="-128"/>
              </a:rPr>
              <a:t>He chose suicide, because his main point was to demonstrate the importance of sociology, even more than really learning anything about suicide in particular.  So, he chose suicide because it was something that was widely presumed to be very private.  People were thought to commit suicide because of biological mental illness, climate, and weather – things that are not social.  Durkheim took up the challenge of disproving that these asocial things explain suicide rates.  He used a process of elimination to disprove nonsocial explanations (mental alienation, race, heredity, climate, temperate, and imitation).  Instead, Durkheim finds that suicide rates correlate with social phenomena, including: family, political and economic society, and religion.  Thus, he makes the case for needing sociology. </a:t>
            </a:r>
          </a:p>
          <a:p>
            <a:pPr>
              <a:lnSpc>
                <a:spcPct val="90000"/>
              </a:lnSpc>
              <a:spcBef>
                <a:spcPts val="1223"/>
              </a:spcBef>
            </a:pPr>
            <a:endParaRPr lang="en-US" dirty="0">
              <a:ea typeface="ＭＳ Ｐゴシック" charset="-128"/>
            </a:endParaRPr>
          </a:p>
          <a:p>
            <a:pPr>
              <a:lnSpc>
                <a:spcPct val="90000"/>
              </a:lnSpc>
              <a:spcBef>
                <a:spcPts val="1223"/>
              </a:spcBef>
            </a:pPr>
            <a:r>
              <a:rPr lang="en-US" dirty="0">
                <a:ea typeface="ＭＳ Ｐゴシック" charset="-128"/>
              </a:rPr>
              <a:t>In other words, Durkheim illustrates that this very private issue (suicide) is, in fact, social.  It demonstrates the importance of sociology, because if something so private as suicide is really sociological, then everything is.</a:t>
            </a:r>
          </a:p>
          <a:p>
            <a:pPr>
              <a:lnSpc>
                <a:spcPct val="90000"/>
              </a:lnSpc>
              <a:spcBef>
                <a:spcPts val="1223"/>
              </a:spcBef>
            </a:pPr>
            <a:endParaRPr lang="en-US" dirty="0">
              <a:ea typeface="ＭＳ Ｐゴシック" charset="-128"/>
            </a:endParaRPr>
          </a:p>
          <a:p>
            <a:pPr>
              <a:lnSpc>
                <a:spcPct val="90000"/>
              </a:lnSpc>
              <a:spcBef>
                <a:spcPts val="1223"/>
              </a:spcBef>
            </a:pPr>
            <a:r>
              <a:rPr lang="en-US" dirty="0">
                <a:ea typeface="ＭＳ Ｐゴシック" charset="-128"/>
              </a:rPr>
              <a:t>Today, sociologists might take many different approaches to studying suicide.  We could study it at the micro level (looking at impact of small group interactions), the </a:t>
            </a:r>
            <a:r>
              <a:rPr lang="en-US" dirty="0" err="1">
                <a:ea typeface="ＭＳ Ｐゴシック" charset="-128"/>
              </a:rPr>
              <a:t>meso</a:t>
            </a:r>
            <a:r>
              <a:rPr lang="en-US" dirty="0">
                <a:ea typeface="ＭＳ Ｐゴシック" charset="-128"/>
              </a:rPr>
              <a:t> scale (examining community institutions) or the macro scale comparing rates across societies and cultures around the globe.  Durkheim takes this macro scale approach.  This means that he is not interested in explaining why individual people commit suicide, but rather on explaining the totality of suicides in a society (the suicide rate).  </a:t>
            </a:r>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Durkheim</a:t>
            </a:r>
            <a:r>
              <a:rPr lang="en-US" baseline="0" dirty="0" smtClean="0"/>
              <a:t> collected data on suicide rates for different groups and societies by country, gender, religion, etc.  He compared rates to one another and he examined how they vary in relations to social variables (religion, family, political and economic organization, etc.). </a:t>
            </a:r>
          </a:p>
          <a:p>
            <a:endParaRPr lang="en-US" baseline="0" dirty="0" smtClean="0"/>
          </a:p>
          <a:p>
            <a:r>
              <a:rPr lang="en-US" baseline="0" dirty="0" smtClean="0"/>
              <a:t>As he examined all of these data and began to find correlations, he needed to be able to explain how/why social factors explain suicide.  To do this, he developed a theory that would explain variation in suicide rates between social groups.  He then tested this theory as his hypothesis by further reviewing the data to make sure the theory holds.  The theory he came up with is that there are four different types of suicide, each of which is more of less common among different groups and societies.  These are Durkheim’s social explanations for suicide.   The four types include:  egoistic, altruistic, fatalistic, and anomic.  They are explained in this slide and the next one. </a:t>
            </a:r>
          </a:p>
          <a:p>
            <a:endParaRPr lang="en-US" baseline="0" dirty="0" smtClean="0"/>
          </a:p>
          <a:p>
            <a:r>
              <a:rPr lang="en-US" baseline="0" dirty="0" smtClean="0"/>
              <a:t>Egoistic suicide is common in societies that are highly individualistic and have weak social bonds.  The US and Australia are these kinds of societies. The trouble here is that individuals are not well enough integrated into the social fabric of life.  They are not well enough connected. </a:t>
            </a:r>
          </a:p>
          <a:p>
            <a:endParaRPr lang="en-US" baseline="0" dirty="0" smtClean="0"/>
          </a:p>
          <a:p>
            <a:r>
              <a:rPr lang="en-US" baseline="0" dirty="0" smtClean="0"/>
              <a:t>Altruistic suicide is the opposite.  It is common in societies with very strong social bonds and little regard for individual needs.  Here, people commit suicide for the good of the whole.  For instance, if there is not enough food for all to eat, one member may commit suicide to ensure that others in the community have more to eat.  Another example is suicide bombers who sacrifice their life for a communal cause they believe deeply in. </a:t>
            </a:r>
          </a:p>
          <a:p>
            <a:endParaRPr lang="en-US" baseline="0" dirty="0" smtClean="0"/>
          </a:p>
          <a:p>
            <a:r>
              <a:rPr lang="en-US" baseline="0" dirty="0" smtClean="0"/>
              <a:t>So…weak bond societies may have some problems, but strong bond societies may also.  For instance, i</a:t>
            </a:r>
            <a:r>
              <a:rPr lang="en-US" dirty="0" smtClean="0"/>
              <a:t>n a research study,</a:t>
            </a:r>
            <a:r>
              <a:rPr lang="en-US" baseline="0" dirty="0" smtClean="0"/>
              <a:t> </a:t>
            </a:r>
            <a:r>
              <a:rPr lang="en-US" dirty="0" smtClean="0"/>
              <a:t>Henry and Short (1954) fond</a:t>
            </a:r>
            <a:r>
              <a:rPr lang="en-US" baseline="0" dirty="0" smtClean="0"/>
              <a:t> that</a:t>
            </a:r>
            <a:r>
              <a:rPr lang="en-US" dirty="0" smtClean="0"/>
              <a:t> suicide rates are lower in cohesive groups, but homicide rates higher.  </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8</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Durkheim’s other 2 types are</a:t>
            </a:r>
            <a:r>
              <a:rPr lang="en-US" baseline="0" dirty="0" smtClean="0"/>
              <a:t> fatalistic and anomic. </a:t>
            </a:r>
          </a:p>
          <a:p>
            <a:endParaRPr lang="en-US" baseline="0" dirty="0" smtClean="0"/>
          </a:p>
          <a:p>
            <a:r>
              <a:rPr lang="en-US" baseline="0" dirty="0" smtClean="0"/>
              <a:t>Fatalistic suicide is common when people feel they are so doomed by social conditions, they may as well die.  It is common among heavily oppressed groups.</a:t>
            </a:r>
          </a:p>
          <a:p>
            <a:endParaRPr lang="en-US" baseline="0" dirty="0" smtClean="0"/>
          </a:p>
          <a:p>
            <a:r>
              <a:rPr lang="en-US" baseline="0" dirty="0" smtClean="0"/>
              <a:t>Anomic suicide is associated with social changes associated with modernity/industrial life.  Durkheim lived at a time where life was rapidly transitioning away from rural agricultural society toward industrial urbanization.  He was critical of these patterns.  He believed that anomic suicide occurs when social life changes so quickly that people cannot cope.  It would be expected in societies undergoing a lot of change, or in societies where everyday patterns are disrupted by things like divorce, job loss, etc.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9</a:t>
            </a:fld>
            <a:endParaRPr lang="en-US"/>
          </a:p>
        </p:txBody>
      </p:sp>
    </p:spTree>
    <p:extLst>
      <p:ext uri="{BB962C8B-B14F-4D97-AF65-F5344CB8AC3E}">
        <p14:creationId xmlns:p14="http://schemas.microsoft.com/office/powerpoint/2010/main" val="88914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1/21/2014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DD81A9-42F1-499A-87B4-E1CF7BE67E19}"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DD81A9-42F1-499A-87B4-E1CF7BE67E19}"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DD81A9-42F1-499A-87B4-E1CF7BE67E19}" type="datetimeFigureOut">
              <a:rPr lang="en-US" smtClean="0"/>
              <a:pPr/>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DD81A9-42F1-499A-87B4-E1CF7BE67E19}" type="datetimeFigureOut">
              <a:rPr lang="en-US" smtClean="0"/>
              <a:pPr/>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81A9-42F1-499A-87B4-E1CF7BE67E19}" type="datetimeFigureOut">
              <a:rPr lang="en-US" smtClean="0"/>
              <a:pPr/>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DD81A9-42F1-499A-87B4-E1CF7BE67E19}"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DDD81A9-42F1-499A-87B4-E1CF7BE67E19}" type="datetimeFigureOut">
              <a:rPr lang="en-US" smtClean="0"/>
              <a:pPr/>
              <a:t>1/21/2014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F72ED0-27C0-4E68-B106-DC5DF8E055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DD81A9-42F1-499A-87B4-E1CF7BE67E19}" type="datetimeFigureOut">
              <a:rPr lang="en-US" smtClean="0"/>
              <a:pPr/>
              <a:t>1/21/2014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F72ED0-27C0-4E68-B106-DC5DF8E055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JPG"/><Relationship Id="rId9" Type="http://schemas.openxmlformats.org/officeDocument/2006/relationships/image" Target="../media/image10.png"/><Relationship Id="rId1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tu.edu/counsel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dialhelp.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1905000"/>
          </a:xfrm>
        </p:spPr>
        <p:txBody>
          <a:bodyPr>
            <a:normAutofit fontScale="90000"/>
          </a:bodyPr>
          <a:lstStyle/>
          <a:p>
            <a:pPr>
              <a:spcBef>
                <a:spcPts val="1800"/>
              </a:spcBef>
            </a:pPr>
            <a:r>
              <a:rPr lang="en-US" dirty="0" smtClean="0">
                <a:solidFill>
                  <a:schemeClr val="accent1"/>
                </a:solidFill>
              </a:rPr>
              <a:t>Doing Sociology:</a:t>
            </a:r>
            <a:br>
              <a:rPr lang="en-US" dirty="0" smtClean="0">
                <a:solidFill>
                  <a:schemeClr val="accent1"/>
                </a:solidFill>
              </a:rPr>
            </a:br>
            <a:r>
              <a:rPr lang="en-US" dirty="0" smtClean="0">
                <a:solidFill>
                  <a:schemeClr val="accent1"/>
                </a:solidFill>
              </a:rPr>
              <a:t>-   Suicide: A personal trouble?</a:t>
            </a:r>
            <a:br>
              <a:rPr lang="en-US" dirty="0" smtClean="0">
                <a:solidFill>
                  <a:schemeClr val="accent1"/>
                </a:solidFill>
              </a:rPr>
            </a:br>
            <a:r>
              <a:rPr lang="en-US" dirty="0" smtClean="0">
                <a:solidFill>
                  <a:schemeClr val="accent1"/>
                </a:solidFill>
              </a:rPr>
              <a:t>- “Natural” Disasters?</a:t>
            </a:r>
            <a:br>
              <a:rPr lang="en-US" dirty="0" smtClean="0">
                <a:solidFill>
                  <a:schemeClr val="accent1"/>
                </a:solidFill>
              </a:rPr>
            </a:br>
            <a:r>
              <a:rPr lang="en-US" dirty="0" smtClean="0">
                <a:solidFill>
                  <a:schemeClr val="accent1"/>
                </a:solidFill>
              </a:rPr>
              <a:t>-    Sociological Theories</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
        <p:nvSpPr>
          <p:cNvPr id="3" name="Subtitle 2"/>
          <p:cNvSpPr>
            <a:spLocks noGrp="1"/>
          </p:cNvSpPr>
          <p:nvPr>
            <p:ph type="subTitle" idx="1"/>
          </p:nvPr>
        </p:nvSpPr>
        <p:spPr>
          <a:xfrm>
            <a:off x="381000" y="3352800"/>
            <a:ext cx="8077200" cy="1423416"/>
          </a:xfrm>
        </p:spPr>
        <p:txBody>
          <a:bodyPr>
            <a:normAutofit/>
          </a:bodyPr>
          <a:lstStyle/>
          <a:p>
            <a:r>
              <a:rPr lang="en-US" sz="3200" dirty="0" smtClean="0">
                <a:solidFill>
                  <a:schemeClr val="tx1"/>
                </a:solidFill>
              </a:rPr>
              <a:t>Jan 21,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Different societies/groups have different kinds of social bonds.  This explains variations in suicide rates.</a:t>
            </a:r>
          </a:p>
          <a:p>
            <a:pPr>
              <a:lnSpc>
                <a:spcPct val="90000"/>
              </a:lnSpc>
              <a:spcBef>
                <a:spcPts val="1200"/>
              </a:spcBef>
            </a:pPr>
            <a:r>
              <a:rPr lang="en-US" sz="2900" b="1" dirty="0" smtClean="0">
                <a:solidFill>
                  <a:schemeClr val="accent1"/>
                </a:solidFill>
                <a:ea typeface="ＭＳ Ｐゴシック" charset="-128"/>
              </a:rPr>
              <a:t>Social integration</a:t>
            </a:r>
          </a:p>
          <a:p>
            <a:pPr>
              <a:lnSpc>
                <a:spcPct val="90000"/>
              </a:lnSpc>
              <a:spcBef>
                <a:spcPts val="1200"/>
              </a:spcBef>
            </a:pPr>
            <a:r>
              <a:rPr lang="en-US" sz="2900" b="1" dirty="0" smtClean="0">
                <a:solidFill>
                  <a:schemeClr val="accent1"/>
                </a:solidFill>
                <a:ea typeface="ＭＳ Ｐゴシック" charset="-128"/>
              </a:rPr>
              <a:t>Norms/anomie</a:t>
            </a:r>
            <a:endParaRPr lang="en-US" sz="2900" dirty="0" smtClean="0">
              <a:ea typeface="ＭＳ Ｐゴシック" charset="-128"/>
            </a:endParaRPr>
          </a:p>
          <a:p>
            <a:pPr>
              <a:lnSpc>
                <a:spcPct val="90000"/>
              </a:lnSpc>
              <a:spcBef>
                <a:spcPts val="1200"/>
              </a:spcBef>
            </a:pPr>
            <a:r>
              <a:rPr lang="en-US" sz="2900" dirty="0" smtClean="0">
                <a:ea typeface="ＭＳ Ｐゴシック" charset="-128"/>
              </a:rPr>
              <a:t>Social factors affect individuals’ degree of integration and sense of fit– moving, age, religion, divorce, social change, homosexuality, political organizing</a:t>
            </a:r>
          </a:p>
          <a:p>
            <a:pPr>
              <a:lnSpc>
                <a:spcPct val="90000"/>
              </a:lnSpc>
              <a:spcBef>
                <a:spcPts val="1200"/>
              </a:spcBef>
            </a:pPr>
            <a:r>
              <a:rPr lang="en-US" sz="2900" dirty="0" smtClean="0">
                <a:ea typeface="ＭＳ Ｐゴシック" charset="-128"/>
              </a:rPr>
              <a:t>High suicide rates signify a flaw in the social fabric</a:t>
            </a:r>
          </a:p>
        </p:txBody>
      </p:sp>
      <p:sp>
        <p:nvSpPr>
          <p:cNvPr id="6" name="Title 5"/>
          <p:cNvSpPr>
            <a:spLocks noGrp="1"/>
          </p:cNvSpPr>
          <p:nvPr>
            <p:ph type="title"/>
          </p:nvPr>
        </p:nvSpPr>
        <p:spPr/>
        <p:txBody>
          <a:bodyPr>
            <a:normAutofit/>
          </a:bodyPr>
          <a:lstStyle/>
          <a:p>
            <a:r>
              <a:rPr lang="en-US" dirty="0" smtClean="0"/>
              <a:t>Durkheim’s Theory of Suicide</a:t>
            </a:r>
            <a:endParaRPr lang="en-US" dirty="0"/>
          </a:p>
        </p:txBody>
      </p:sp>
    </p:spTree>
    <p:extLst>
      <p:ext uri="{BB962C8B-B14F-4D97-AF65-F5344CB8AC3E}">
        <p14:creationId xmlns:p14="http://schemas.microsoft.com/office/powerpoint/2010/main" val="2582150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State in US has highest rate?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08" y="1524000"/>
            <a:ext cx="6468291" cy="5297078"/>
          </a:xfrm>
        </p:spPr>
      </p:pic>
      <p:sp>
        <p:nvSpPr>
          <p:cNvPr id="5" name="Rectangle 3"/>
          <p:cNvSpPr txBox="1">
            <a:spLocks noChangeArrowheads="1"/>
          </p:cNvSpPr>
          <p:nvPr/>
        </p:nvSpPr>
        <p:spPr>
          <a:xfrm>
            <a:off x="6400800" y="1524000"/>
            <a:ext cx="2819400" cy="52578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lnSpc>
                <a:spcPct val="150000"/>
              </a:lnSpc>
              <a:buNone/>
            </a:pPr>
            <a:r>
              <a:rPr lang="en-US" sz="2400" dirty="0">
                <a:ea typeface="ＭＳ Ｐゴシック" charset="-128"/>
              </a:rPr>
              <a:t>Montana- </a:t>
            </a:r>
            <a:r>
              <a:rPr lang="en-US" sz="2400" dirty="0" smtClean="0">
                <a:ea typeface="ＭＳ Ｐゴシック" charset="-128"/>
              </a:rPr>
              <a:t>22.5</a:t>
            </a:r>
          </a:p>
          <a:p>
            <a:pPr marL="118872" indent="0">
              <a:lnSpc>
                <a:spcPct val="150000"/>
              </a:lnSpc>
              <a:buNone/>
            </a:pPr>
            <a:r>
              <a:rPr lang="en-US" sz="2400" dirty="0" smtClean="0">
                <a:ea typeface="ＭＳ Ｐゴシック" charset="-128"/>
              </a:rPr>
              <a:t>Alaska- 20.5</a:t>
            </a:r>
          </a:p>
          <a:p>
            <a:pPr marL="118872" indent="0">
              <a:lnSpc>
                <a:spcPct val="150000"/>
              </a:lnSpc>
              <a:buNone/>
            </a:pPr>
            <a:r>
              <a:rPr lang="en-US" sz="2400" dirty="0">
                <a:ea typeface="ＭＳ Ｐゴシック" charset="-128"/>
              </a:rPr>
              <a:t>Wyoming- </a:t>
            </a:r>
            <a:r>
              <a:rPr lang="en-US" sz="2400" dirty="0" smtClean="0">
                <a:ea typeface="ＭＳ Ｐゴシック" charset="-128"/>
              </a:rPr>
              <a:t>20.4</a:t>
            </a:r>
            <a:endParaRPr lang="en-US" sz="2400" dirty="0">
              <a:ea typeface="ＭＳ Ｐゴシック" charset="-128"/>
            </a:endParaRPr>
          </a:p>
          <a:p>
            <a:pPr marL="118872" indent="0">
              <a:lnSpc>
                <a:spcPct val="150000"/>
              </a:lnSpc>
              <a:buNone/>
            </a:pPr>
            <a:r>
              <a:rPr lang="en-US" sz="2400" dirty="0">
                <a:ea typeface="ＭＳ Ｐゴシック" charset="-128"/>
              </a:rPr>
              <a:t>Idaho- </a:t>
            </a:r>
            <a:r>
              <a:rPr lang="en-US" sz="2400" dirty="0" smtClean="0">
                <a:ea typeface="ＭＳ Ｐゴシック" charset="-128"/>
              </a:rPr>
              <a:t>19.7</a:t>
            </a:r>
            <a:endParaRPr lang="en-US" sz="2400" dirty="0">
              <a:ea typeface="ＭＳ Ｐゴシック" charset="-128"/>
            </a:endParaRPr>
          </a:p>
          <a:p>
            <a:pPr marL="118872" indent="0">
              <a:lnSpc>
                <a:spcPct val="150000"/>
              </a:lnSpc>
              <a:buNone/>
            </a:pPr>
            <a:r>
              <a:rPr lang="en-US" sz="2400" u="sng" dirty="0" smtClean="0">
                <a:ea typeface="ＭＳ Ｐゴシック" charset="-128"/>
              </a:rPr>
              <a:t>Nevada- 19.1</a:t>
            </a:r>
          </a:p>
          <a:p>
            <a:pPr marL="118872" indent="0">
              <a:lnSpc>
                <a:spcPct val="150000"/>
              </a:lnSpc>
              <a:buNone/>
            </a:pPr>
            <a:r>
              <a:rPr lang="en-US" sz="2400" dirty="0" smtClean="0">
                <a:ea typeface="ＭＳ Ｐゴシック" charset="-128"/>
              </a:rPr>
              <a:t>Wisconsin- 12.8</a:t>
            </a:r>
            <a:br>
              <a:rPr lang="en-US" sz="2400" dirty="0" smtClean="0">
                <a:ea typeface="ＭＳ Ｐゴシック" charset="-128"/>
              </a:rPr>
            </a:br>
            <a:r>
              <a:rPr lang="en-US" sz="2400" dirty="0" smtClean="0">
                <a:ea typeface="ＭＳ Ｐゴシック" charset="-128"/>
              </a:rPr>
              <a:t>Michigan- 11.7</a:t>
            </a:r>
          </a:p>
          <a:p>
            <a:pPr marL="118872" indent="0">
              <a:lnSpc>
                <a:spcPct val="150000"/>
              </a:lnSpc>
              <a:buNone/>
            </a:pPr>
            <a:r>
              <a:rPr lang="en-US" sz="2400" dirty="0" smtClean="0">
                <a:ea typeface="ＭＳ Ｐゴシック" charset="-128"/>
              </a:rPr>
              <a:t>New York- 7.3</a:t>
            </a:r>
          </a:p>
          <a:p>
            <a:pPr marL="118872" indent="0">
              <a:lnSpc>
                <a:spcPct val="150000"/>
              </a:lnSpc>
              <a:buNone/>
            </a:pPr>
            <a:r>
              <a:rPr lang="en-US" sz="2400" dirty="0" smtClean="0">
                <a:ea typeface="ＭＳ Ｐゴシック" charset="-128"/>
              </a:rPr>
              <a:t>New Jersey- 6.4</a:t>
            </a:r>
          </a:p>
          <a:p>
            <a:pPr marL="118872" indent="0">
              <a:lnSpc>
                <a:spcPct val="150000"/>
              </a:lnSpc>
              <a:buNone/>
            </a:pPr>
            <a:r>
              <a:rPr lang="en-US" sz="2400" dirty="0" smtClean="0">
                <a:ea typeface="ＭＳ Ｐゴシック" charset="-128"/>
              </a:rPr>
              <a:t>Washington DC- 4.8 </a:t>
            </a:r>
          </a:p>
          <a:p>
            <a:pPr marL="118872" indent="0">
              <a:lnSpc>
                <a:spcPct val="90000"/>
              </a:lnSpc>
              <a:buNone/>
            </a:pPr>
            <a:endParaRPr lang="en-US" sz="2900" dirty="0">
              <a:ea typeface="ＭＳ Ｐゴシック" charset="-128"/>
            </a:endParaRPr>
          </a:p>
        </p:txBody>
      </p:sp>
    </p:spTree>
    <p:extLst>
      <p:ext uri="{BB962C8B-B14F-4D97-AF65-F5344CB8AC3E}">
        <p14:creationId xmlns:p14="http://schemas.microsoft.com/office/powerpoint/2010/main" val="405883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Which country do you think has the highest suicide rate?</a:t>
            </a:r>
            <a:endParaRPr lang="en-US" dirty="0"/>
          </a:p>
        </p:txBody>
      </p:sp>
    </p:spTree>
    <p:extLst>
      <p:ext uri="{BB962C8B-B14F-4D97-AF65-F5344CB8AC3E}">
        <p14:creationId xmlns:p14="http://schemas.microsoft.com/office/powerpoint/2010/main" val="345075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52400"/>
            <a:ext cx="9152635" cy="4038600"/>
          </a:xfrm>
          <a:prstGeom prst="rect">
            <a:avLst/>
          </a:prstGeom>
        </p:spPr>
      </p:pic>
      <p:sp>
        <p:nvSpPr>
          <p:cNvPr id="8" name="TextBox 7"/>
          <p:cNvSpPr txBox="1"/>
          <p:nvPr/>
        </p:nvSpPr>
        <p:spPr>
          <a:xfrm>
            <a:off x="1986510" y="4191000"/>
            <a:ext cx="4648200" cy="369332"/>
          </a:xfrm>
          <a:prstGeom prst="rect">
            <a:avLst/>
          </a:prstGeom>
          <a:noFill/>
        </p:spPr>
        <p:txBody>
          <a:bodyPr wrap="square" rtlCol="0">
            <a:spAutoFit/>
          </a:bodyPr>
          <a:lstStyle/>
          <a:p>
            <a:r>
              <a:rPr lang="en-US" dirty="0" smtClean="0"/>
              <a:t>Source:  World Health Organization, 2011</a:t>
            </a:r>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438400"/>
            <a:ext cx="1986510" cy="4419600"/>
          </a:xfrm>
          <a:prstGeom prst="rect">
            <a:avLst/>
          </a:prstGeom>
        </p:spPr>
      </p:pic>
      <p:pic>
        <p:nvPicPr>
          <p:cNvPr id="1025" name="Picture 1" descr="http://upload.wikimedia.org/wikipedia/commons/thumb/1/11/Flag_of_Lithuania.svg/22px-Flag_of_Lithuania.sv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3563" y="1771650"/>
            <a:ext cx="209550"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upload.wikimedia.org/wikipedia/commons/thumb/0/09/Flag_of_South_Korea.svg/22px-Flag_of_South_Korea.sv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3563" y="177165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upload.wikimedia.org/wikipedia/commons/thumb/9/99/Flag_of_Guyana.svg/22px-Flag_of_Guyana.svg.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3563" y="1771650"/>
            <a:ext cx="209550"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d/d3/Flag_of_Kazakhstan.svg/22px-Flag_of_Kazakhstan.svg.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upload.wikimedia.org/wikipedia/commons/thumb/8/85/Flag_of_Belarus.svg/22px-Flag_of_Belarus.svg.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c/c1/Flag_of_Hungary.svg/22px-Flag_of_Hungary.svg.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upload.wikimedia.org/wikipedia/en/thumb/9/9e/Flag_of_Japan.svg/22px-Flag_of_Japan.svg.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33563" y="177165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upload.wikimedia.org/wikipedia/commons/thumb/8/84/Flag_of_Latvia.svg/22px-Flag_of_Latvia.svg.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upload.wikimedia.org/wikipedia/commons/thumb/f/fa/Flag_of_the_People%27s_Republic_of_China.svg/22px-Flag_of_the_People%27s_Republic_of_China.svg.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33563" y="177165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upload.wikimedia.org/wikipedia/commons/thumb/f/f0/Flag_of_Slovenia.svg/22px-Flag_of_Slovenia.svg.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247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609600" y="-11458"/>
            <a:ext cx="7848600" cy="6880571"/>
          </a:xfrm>
        </p:spPr>
      </p:pic>
    </p:spTree>
    <p:extLst>
      <p:ext uri="{BB962C8B-B14F-4D97-AF65-F5344CB8AC3E}">
        <p14:creationId xmlns:p14="http://schemas.microsoft.com/office/powerpoint/2010/main" val="1670945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Clubs</a:t>
            </a:r>
            <a:endParaRPr lang="en-US" dirty="0"/>
          </a:p>
        </p:txBody>
      </p:sp>
      <p:sp>
        <p:nvSpPr>
          <p:cNvPr id="3" name="Content Placeholder 2"/>
          <p:cNvSpPr>
            <a:spLocks noGrp="1"/>
          </p:cNvSpPr>
          <p:nvPr>
            <p:ph idx="1"/>
          </p:nvPr>
        </p:nvSpPr>
        <p:spPr>
          <a:xfrm>
            <a:off x="457200" y="1775191"/>
            <a:ext cx="8229600" cy="4930409"/>
          </a:xfrm>
        </p:spPr>
        <p:txBody>
          <a:bodyPr>
            <a:normAutofit fontScale="92500" lnSpcReduction="20000"/>
          </a:bodyPr>
          <a:lstStyle/>
          <a:p>
            <a:pPr>
              <a:spcBef>
                <a:spcPts val="1800"/>
              </a:spcBef>
            </a:pPr>
            <a:r>
              <a:rPr lang="en-US" dirty="0" smtClean="0"/>
              <a:t>Leaders and </a:t>
            </a:r>
            <a:r>
              <a:rPr lang="en-US" dirty="0" err="1" smtClean="0"/>
              <a:t>Notetakers</a:t>
            </a:r>
            <a:endParaRPr lang="en-US" dirty="0" smtClean="0"/>
          </a:p>
          <a:p>
            <a:pPr>
              <a:spcBef>
                <a:spcPts val="1800"/>
              </a:spcBef>
            </a:pPr>
            <a:r>
              <a:rPr lang="en-US" dirty="0" smtClean="0"/>
              <a:t>Jan 23- </a:t>
            </a:r>
            <a:r>
              <a:rPr lang="en-US" dirty="0" err="1" smtClean="0"/>
              <a:t>Chapt</a:t>
            </a:r>
            <a:r>
              <a:rPr lang="en-US" dirty="0" smtClean="0"/>
              <a:t> 1</a:t>
            </a:r>
          </a:p>
          <a:p>
            <a:pPr>
              <a:spcBef>
                <a:spcPts val="1800"/>
              </a:spcBef>
            </a:pPr>
            <a:r>
              <a:rPr lang="en-US" dirty="0" smtClean="0"/>
              <a:t>Feb 6- </a:t>
            </a:r>
            <a:r>
              <a:rPr lang="en-US" dirty="0" err="1" smtClean="0"/>
              <a:t>Chapt</a:t>
            </a:r>
            <a:r>
              <a:rPr lang="en-US" dirty="0" smtClean="0"/>
              <a:t> 2</a:t>
            </a:r>
          </a:p>
          <a:p>
            <a:pPr>
              <a:spcBef>
                <a:spcPts val="1800"/>
              </a:spcBef>
            </a:pPr>
            <a:r>
              <a:rPr lang="en-US" dirty="0" smtClean="0"/>
              <a:t>Feb 20- </a:t>
            </a:r>
            <a:r>
              <a:rPr lang="en-US" dirty="0" err="1" smtClean="0"/>
              <a:t>Chapt</a:t>
            </a:r>
            <a:r>
              <a:rPr lang="en-US" dirty="0" smtClean="0"/>
              <a:t> 3</a:t>
            </a:r>
          </a:p>
          <a:p>
            <a:pPr>
              <a:spcBef>
                <a:spcPts val="1800"/>
              </a:spcBef>
            </a:pPr>
            <a:r>
              <a:rPr lang="en-US" dirty="0" smtClean="0"/>
              <a:t>Feb 27- </a:t>
            </a:r>
            <a:r>
              <a:rPr lang="en-US" dirty="0" err="1" smtClean="0"/>
              <a:t>Chapt</a:t>
            </a:r>
            <a:r>
              <a:rPr lang="en-US" dirty="0" smtClean="0"/>
              <a:t> 5</a:t>
            </a:r>
          </a:p>
          <a:p>
            <a:pPr>
              <a:spcBef>
                <a:spcPts val="1800"/>
              </a:spcBef>
            </a:pPr>
            <a:r>
              <a:rPr lang="en-US" dirty="0" smtClean="0"/>
              <a:t>March 6- </a:t>
            </a:r>
            <a:r>
              <a:rPr lang="en-US" dirty="0" err="1" smtClean="0"/>
              <a:t>Chapt</a:t>
            </a:r>
            <a:r>
              <a:rPr lang="en-US" dirty="0" smtClean="0"/>
              <a:t> 6</a:t>
            </a:r>
          </a:p>
          <a:p>
            <a:pPr>
              <a:spcBef>
                <a:spcPts val="1800"/>
              </a:spcBef>
            </a:pPr>
            <a:r>
              <a:rPr lang="en-US" dirty="0" smtClean="0"/>
              <a:t>April 10- </a:t>
            </a:r>
            <a:r>
              <a:rPr lang="en-US" dirty="0" err="1" smtClean="0"/>
              <a:t>Chapt</a:t>
            </a:r>
            <a:r>
              <a:rPr lang="en-US" dirty="0" smtClean="0"/>
              <a:t> 7</a:t>
            </a:r>
          </a:p>
          <a:p>
            <a:pPr>
              <a:spcBef>
                <a:spcPts val="1800"/>
              </a:spcBef>
            </a:pPr>
            <a:r>
              <a:rPr lang="en-US" dirty="0" smtClean="0"/>
              <a:t>April 22- </a:t>
            </a:r>
            <a:r>
              <a:rPr lang="en-US" dirty="0" err="1" smtClean="0"/>
              <a:t>Chapt</a:t>
            </a:r>
            <a:r>
              <a:rPr lang="en-US" dirty="0" smtClean="0"/>
              <a:t> 8</a:t>
            </a:r>
            <a:endParaRPr lang="en-US" dirty="0"/>
          </a:p>
        </p:txBody>
      </p:sp>
    </p:spTree>
    <p:extLst>
      <p:ext uri="{BB962C8B-B14F-4D97-AF65-F5344CB8AC3E}">
        <p14:creationId xmlns:p14="http://schemas.microsoft.com/office/powerpoint/2010/main" val="484181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Disasters</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spcAft>
                <a:spcPts val="1200"/>
              </a:spcAft>
            </a:pPr>
            <a:r>
              <a:rPr lang="en-US" dirty="0" smtClean="0"/>
              <a:t>A natural disaster is an “act of God”, right?</a:t>
            </a:r>
          </a:p>
          <a:p>
            <a:pPr lvl="1">
              <a:spcAft>
                <a:spcPts val="1200"/>
              </a:spcAft>
            </a:pPr>
            <a:r>
              <a:rPr lang="en-US" dirty="0" smtClean="0"/>
              <a:t>What did you read about for today?</a:t>
            </a:r>
          </a:p>
          <a:p>
            <a:pPr lvl="1">
              <a:spcAft>
                <a:spcPts val="1200"/>
              </a:spcAft>
            </a:pPr>
            <a:r>
              <a:rPr lang="en-US" dirty="0" smtClean="0"/>
              <a:t>How is Hurricane Katrina social?</a:t>
            </a:r>
          </a:p>
          <a:p>
            <a:pPr lvl="1">
              <a:spcAft>
                <a:spcPts val="1200"/>
              </a:spcAft>
            </a:pPr>
            <a:r>
              <a:rPr lang="en-US" dirty="0" smtClean="0"/>
              <a:t>Are there any natural disasters?</a:t>
            </a:r>
          </a:p>
        </p:txBody>
      </p:sp>
    </p:spTree>
    <p:extLst>
      <p:ext uri="{BB962C8B-B14F-4D97-AF65-F5344CB8AC3E}">
        <p14:creationId xmlns:p14="http://schemas.microsoft.com/office/powerpoint/2010/main" val="385639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theory?</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spcAft>
                <a:spcPts val="1200"/>
              </a:spcAft>
            </a:pPr>
            <a:r>
              <a:rPr lang="en-US" dirty="0" smtClean="0"/>
              <a:t>Ways of thinking about the world</a:t>
            </a:r>
          </a:p>
          <a:p>
            <a:pPr lvl="1">
              <a:spcAft>
                <a:spcPts val="1200"/>
              </a:spcAft>
            </a:pPr>
            <a:r>
              <a:rPr lang="en-US" dirty="0" smtClean="0"/>
              <a:t>Make sense of what we experience</a:t>
            </a:r>
          </a:p>
          <a:p>
            <a:pPr>
              <a:spcAft>
                <a:spcPts val="1200"/>
              </a:spcAft>
            </a:pPr>
            <a:r>
              <a:rPr lang="en-US" dirty="0" smtClean="0"/>
              <a:t>Sometimes competing</a:t>
            </a:r>
          </a:p>
          <a:p>
            <a:pPr>
              <a:spcAft>
                <a:spcPts val="1200"/>
              </a:spcAft>
            </a:pPr>
            <a:r>
              <a:rPr lang="en-US" dirty="0" smtClean="0"/>
              <a:t>Big picture</a:t>
            </a:r>
          </a:p>
          <a:p>
            <a:pPr>
              <a:spcAft>
                <a:spcPts val="1200"/>
              </a:spcAft>
            </a:pPr>
            <a:r>
              <a:rPr lang="en-US" dirty="0" smtClean="0"/>
              <a:t>Mid-range</a:t>
            </a:r>
          </a:p>
        </p:txBody>
      </p:sp>
    </p:spTree>
    <p:extLst>
      <p:ext uri="{BB962C8B-B14F-4D97-AF65-F5344CB8AC3E}">
        <p14:creationId xmlns:p14="http://schemas.microsoft.com/office/powerpoint/2010/main" val="1315851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theory?</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299643"/>
            <a:ext cx="7086600" cy="452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8600" y="1600200"/>
            <a:ext cx="8534400" cy="646331"/>
          </a:xfrm>
          <a:prstGeom prst="rect">
            <a:avLst/>
          </a:prstGeom>
          <a:noFill/>
        </p:spPr>
        <p:txBody>
          <a:bodyPr wrap="square" rtlCol="0">
            <a:spAutoFit/>
          </a:bodyPr>
          <a:lstStyle/>
          <a:p>
            <a:r>
              <a:rPr lang="en-US" dirty="0" smtClean="0"/>
              <a:t>Social theory provides frames of reference for organizing data so we can forge order out of chaos.  Helps us to make sense out of bits of data we gather in everyday life.</a:t>
            </a:r>
            <a:endParaRPr lang="en-US" dirty="0"/>
          </a:p>
        </p:txBody>
      </p:sp>
    </p:spTree>
    <p:extLst>
      <p:ext uri="{BB962C8B-B14F-4D97-AF65-F5344CB8AC3E}">
        <p14:creationId xmlns:p14="http://schemas.microsoft.com/office/powerpoint/2010/main" val="414244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theory come from?</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spcAft>
                <a:spcPts val="1200"/>
              </a:spcAft>
            </a:pPr>
            <a:r>
              <a:rPr lang="en-US" dirty="0" smtClean="0"/>
              <a:t>We all have theories</a:t>
            </a:r>
          </a:p>
          <a:p>
            <a:pPr>
              <a:spcAft>
                <a:spcPts val="1200"/>
              </a:spcAft>
            </a:pPr>
            <a:r>
              <a:rPr lang="en-US" dirty="0" smtClean="0"/>
              <a:t>Sociological theories</a:t>
            </a:r>
          </a:p>
          <a:p>
            <a:pPr lvl="1">
              <a:spcAft>
                <a:spcPts val="1200"/>
              </a:spcAft>
            </a:pPr>
            <a:r>
              <a:rPr lang="en-US" dirty="0" smtClean="0"/>
              <a:t>Specifically and systematically developed</a:t>
            </a:r>
          </a:p>
          <a:p>
            <a:pPr lvl="1">
              <a:spcAft>
                <a:spcPts val="1200"/>
              </a:spcAft>
            </a:pPr>
            <a:r>
              <a:rPr lang="en-US" dirty="0" smtClean="0"/>
              <a:t>Built on scientific research and prior thinking</a:t>
            </a:r>
          </a:p>
          <a:p>
            <a:pPr lvl="1">
              <a:spcAft>
                <a:spcPts val="1200"/>
              </a:spcAft>
            </a:pPr>
            <a:r>
              <a:rPr lang="en-US" dirty="0" smtClean="0"/>
              <a:t>Focused on structural relationships (social forces)</a:t>
            </a:r>
          </a:p>
        </p:txBody>
      </p:sp>
    </p:spTree>
    <p:extLst>
      <p:ext uri="{BB962C8B-B14F-4D97-AF65-F5344CB8AC3E}">
        <p14:creationId xmlns:p14="http://schemas.microsoft.com/office/powerpoint/2010/main" val="25794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Review</a:t>
            </a:r>
            <a:endParaRPr lang="en-US" dirty="0"/>
          </a:p>
        </p:txBody>
      </p:sp>
      <p:sp>
        <p:nvSpPr>
          <p:cNvPr id="3" name="Content Placeholder 2"/>
          <p:cNvSpPr>
            <a:spLocks noGrp="1"/>
          </p:cNvSpPr>
          <p:nvPr>
            <p:ph idx="1"/>
          </p:nvPr>
        </p:nvSpPr>
        <p:spPr>
          <a:xfrm>
            <a:off x="457200" y="1775191"/>
            <a:ext cx="8229600" cy="4930409"/>
          </a:xfrm>
        </p:spPr>
        <p:txBody>
          <a:bodyPr>
            <a:normAutofit fontScale="85000" lnSpcReduction="10000"/>
          </a:bodyPr>
          <a:lstStyle/>
          <a:p>
            <a:pPr>
              <a:lnSpc>
                <a:spcPct val="110000"/>
              </a:lnSpc>
              <a:spcBef>
                <a:spcPts val="2400"/>
              </a:spcBef>
            </a:pPr>
            <a:r>
              <a:rPr lang="en-US" b="1" dirty="0"/>
              <a:t>Sociological </a:t>
            </a:r>
            <a:r>
              <a:rPr lang="en-US" b="1" dirty="0" smtClean="0"/>
              <a:t>Imagination</a:t>
            </a:r>
            <a:r>
              <a:rPr lang="en-US" dirty="0">
                <a:ea typeface="ＭＳ Ｐゴシック" charset="-128"/>
              </a:rPr>
              <a:t>—</a:t>
            </a:r>
            <a:r>
              <a:rPr lang="en-US" dirty="0" smtClean="0"/>
              <a:t> </a:t>
            </a:r>
            <a:r>
              <a:rPr lang="en-US" dirty="0"/>
              <a:t>a way of thinking </a:t>
            </a:r>
            <a:r>
              <a:rPr lang="en-US" dirty="0" smtClean="0"/>
              <a:t>that connects </a:t>
            </a:r>
            <a:r>
              <a:rPr lang="en-US" dirty="0"/>
              <a:t>individual troubles to public issues</a:t>
            </a:r>
            <a:r>
              <a:rPr lang="en-US" dirty="0" smtClean="0"/>
              <a:t>.</a:t>
            </a:r>
            <a:endParaRPr lang="en-US" b="1" dirty="0" smtClean="0">
              <a:ea typeface="ＭＳ Ｐゴシック" charset="-128"/>
            </a:endParaRPr>
          </a:p>
          <a:p>
            <a:pPr>
              <a:lnSpc>
                <a:spcPct val="110000"/>
              </a:lnSpc>
              <a:spcBef>
                <a:spcPts val="2400"/>
              </a:spcBef>
            </a:pPr>
            <a:r>
              <a:rPr lang="en-US" b="1" dirty="0" smtClean="0">
                <a:ea typeface="ＭＳ Ｐゴシック" charset="-128"/>
              </a:rPr>
              <a:t>Social structure</a:t>
            </a:r>
            <a:r>
              <a:rPr lang="en-US" dirty="0" smtClean="0">
                <a:ea typeface="ＭＳ Ｐゴシック" charset="-128"/>
              </a:rPr>
              <a:t>—social forces that shape our lives</a:t>
            </a:r>
            <a:endParaRPr lang="en-US" dirty="0">
              <a:ea typeface="ＭＳ Ｐゴシック" charset="-128"/>
            </a:endParaRPr>
          </a:p>
          <a:p>
            <a:pPr>
              <a:lnSpc>
                <a:spcPct val="110000"/>
              </a:lnSpc>
              <a:spcBef>
                <a:spcPts val="2400"/>
              </a:spcBef>
            </a:pPr>
            <a:r>
              <a:rPr lang="en-US" b="1" dirty="0" smtClean="0">
                <a:ea typeface="ＭＳ Ｐゴシック" charset="-128"/>
              </a:rPr>
              <a:t>Agency</a:t>
            </a:r>
            <a:r>
              <a:rPr lang="en-US" dirty="0" smtClean="0">
                <a:ea typeface="ＭＳ Ｐゴシック" charset="-128"/>
              </a:rPr>
              <a:t>—individuals do make choices and have free will</a:t>
            </a:r>
            <a:endParaRPr lang="en-US" dirty="0">
              <a:ea typeface="ＭＳ Ｐゴシック" charset="-128"/>
            </a:endParaRPr>
          </a:p>
          <a:p>
            <a:pPr>
              <a:lnSpc>
                <a:spcPct val="110000"/>
              </a:lnSpc>
              <a:spcBef>
                <a:spcPts val="2400"/>
              </a:spcBef>
            </a:pPr>
            <a:r>
              <a:rPr lang="en-US" b="1" dirty="0" smtClean="0">
                <a:ea typeface="ＭＳ Ｐゴシック" charset="-128"/>
              </a:rPr>
              <a:t>Social </a:t>
            </a:r>
            <a:r>
              <a:rPr lang="en-US" b="1" dirty="0">
                <a:ea typeface="ＭＳ Ｐゴシック" charset="-128"/>
              </a:rPr>
              <a:t>institutions</a:t>
            </a:r>
            <a:r>
              <a:rPr lang="en-US" dirty="0">
                <a:ea typeface="ＭＳ Ｐゴシック" charset="-128"/>
              </a:rPr>
              <a:t>—provide the rules, roles, and relationships to direct and control human behavior</a:t>
            </a:r>
          </a:p>
          <a:p>
            <a:pPr>
              <a:spcAft>
                <a:spcPts val="1200"/>
              </a:spcAft>
            </a:pPr>
            <a:endParaRPr lang="en-US" i="1" dirty="0" smtClean="0"/>
          </a:p>
          <a:p>
            <a:pPr>
              <a:spcAft>
                <a:spcPts val="1200"/>
              </a:spcAft>
            </a:pPr>
            <a:endParaRPr lang="en-US" dirty="0" smtClean="0"/>
          </a:p>
        </p:txBody>
      </p:sp>
    </p:spTree>
    <p:extLst>
      <p:ext uri="{BB962C8B-B14F-4D97-AF65-F5344CB8AC3E}">
        <p14:creationId xmlns:p14="http://schemas.microsoft.com/office/powerpoint/2010/main" val="1395792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 Picture Sociological Perspectives</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spcAft>
                <a:spcPts val="1200"/>
              </a:spcAft>
            </a:pPr>
            <a:r>
              <a:rPr lang="en-US" dirty="0" smtClean="0"/>
              <a:t>Functionalism</a:t>
            </a:r>
          </a:p>
          <a:p>
            <a:pPr lvl="1">
              <a:spcAft>
                <a:spcPts val="1200"/>
              </a:spcAft>
            </a:pPr>
            <a:r>
              <a:rPr lang="en-US" dirty="0" smtClean="0"/>
              <a:t>Pieces of society all work together</a:t>
            </a:r>
          </a:p>
          <a:p>
            <a:pPr>
              <a:spcAft>
                <a:spcPts val="1200"/>
              </a:spcAft>
            </a:pPr>
            <a:r>
              <a:rPr lang="en-US" dirty="0" smtClean="0"/>
              <a:t>Conflict</a:t>
            </a:r>
          </a:p>
          <a:p>
            <a:pPr marL="704088" lvl="2" indent="-320040">
              <a:spcBef>
                <a:spcPts val="0"/>
              </a:spcBef>
              <a:spcAft>
                <a:spcPts val="1200"/>
              </a:spcAft>
              <a:buClr>
                <a:schemeClr val="accent1"/>
              </a:buClr>
              <a:buSzPct val="80000"/>
              <a:buFont typeface="Wingdings 2"/>
              <a:buChar char=""/>
            </a:pPr>
            <a:r>
              <a:rPr lang="en-US" sz="2800" dirty="0"/>
              <a:t>Some winners and some losers- power is </a:t>
            </a:r>
            <a:r>
              <a:rPr lang="en-US" sz="2800" dirty="0" smtClean="0"/>
              <a:t>key</a:t>
            </a:r>
          </a:p>
          <a:p>
            <a:pPr>
              <a:spcAft>
                <a:spcPts val="1200"/>
              </a:spcAft>
            </a:pPr>
            <a:r>
              <a:rPr lang="en-US" dirty="0" smtClean="0"/>
              <a:t>Symbolic Interaction</a:t>
            </a:r>
          </a:p>
          <a:p>
            <a:pPr lvl="1">
              <a:spcAft>
                <a:spcPts val="1200"/>
              </a:spcAft>
            </a:pPr>
            <a:r>
              <a:rPr lang="en-US" dirty="0" smtClean="0"/>
              <a:t>Interpersonal relationships and interactions shape the social world</a:t>
            </a:r>
          </a:p>
          <a:p>
            <a:pPr lvl="1">
              <a:spcAft>
                <a:spcPts val="1200"/>
              </a:spcAft>
            </a:pPr>
            <a:endParaRPr lang="en-US" dirty="0" smtClean="0"/>
          </a:p>
        </p:txBody>
      </p:sp>
    </p:spTree>
    <p:extLst>
      <p:ext uri="{BB962C8B-B14F-4D97-AF65-F5344CB8AC3E}">
        <p14:creationId xmlns:p14="http://schemas.microsoft.com/office/powerpoint/2010/main" val="313360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Thursday…</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spcAft>
                <a:spcPts val="1200"/>
              </a:spcAft>
            </a:pPr>
            <a:r>
              <a:rPr lang="en-US" dirty="0" smtClean="0"/>
              <a:t>Read Methods – </a:t>
            </a:r>
            <a:r>
              <a:rPr lang="en-US" dirty="0" err="1" smtClean="0"/>
              <a:t>Chapt</a:t>
            </a:r>
            <a:r>
              <a:rPr lang="en-US" dirty="0" smtClean="0"/>
              <a:t> 2 in Conley</a:t>
            </a:r>
          </a:p>
          <a:p>
            <a:pPr>
              <a:spcAft>
                <a:spcPts val="1200"/>
              </a:spcAft>
            </a:pPr>
            <a:r>
              <a:rPr lang="en-US" dirty="0" smtClean="0"/>
              <a:t>Read </a:t>
            </a:r>
            <a:r>
              <a:rPr lang="en-US" dirty="0" err="1" smtClean="0"/>
              <a:t>Chapt</a:t>
            </a:r>
            <a:r>
              <a:rPr lang="en-US" dirty="0" smtClean="0"/>
              <a:t> 1 in Gang Leader for a Day</a:t>
            </a:r>
          </a:p>
          <a:p>
            <a:pPr>
              <a:spcAft>
                <a:spcPts val="1200"/>
              </a:spcAft>
            </a:pPr>
            <a:r>
              <a:rPr lang="en-US" dirty="0" smtClean="0"/>
              <a:t>Prepare for Discussion </a:t>
            </a:r>
            <a:r>
              <a:rPr lang="en-US" dirty="0" smtClean="0"/>
              <a:t>Groups</a:t>
            </a:r>
            <a:endParaRPr lang="en-US" dirty="0" smtClean="0"/>
          </a:p>
        </p:txBody>
      </p:sp>
    </p:spTree>
    <p:extLst>
      <p:ext uri="{BB962C8B-B14F-4D97-AF65-F5344CB8AC3E}">
        <p14:creationId xmlns:p14="http://schemas.microsoft.com/office/powerpoint/2010/main" val="18929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Forces in Your Life</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lnSpc>
                <a:spcPct val="110000"/>
              </a:lnSpc>
              <a:spcBef>
                <a:spcPts val="2400"/>
              </a:spcBef>
            </a:pPr>
            <a:r>
              <a:rPr lang="en-US" b="1" dirty="0" smtClean="0"/>
              <a:t>Activity Posting 1</a:t>
            </a:r>
            <a:endParaRPr lang="en-US" b="1" dirty="0" smtClean="0">
              <a:ea typeface="ＭＳ Ｐゴシック" charset="-128"/>
            </a:endParaRPr>
          </a:p>
          <a:p>
            <a:pPr>
              <a:spcAft>
                <a:spcPts val="1200"/>
              </a:spcAft>
            </a:pPr>
            <a:endParaRPr lang="en-US" i="1" dirty="0" smtClean="0"/>
          </a:p>
          <a:p>
            <a:pPr>
              <a:spcAft>
                <a:spcPts val="1200"/>
              </a:spcAft>
            </a:pPr>
            <a:endParaRPr lang="en-US" dirty="0" smtClean="0"/>
          </a:p>
        </p:txBody>
      </p:sp>
    </p:spTree>
    <p:extLst>
      <p:ext uri="{BB962C8B-B14F-4D97-AF65-F5344CB8AC3E}">
        <p14:creationId xmlns:p14="http://schemas.microsoft.com/office/powerpoint/2010/main" val="10537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Suicide– A personal trouble?</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fontScale="850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800"/>
              </a:spcBef>
            </a:pPr>
            <a:r>
              <a:rPr lang="en-US" sz="2800" dirty="0" smtClean="0"/>
              <a:t>Suicide rate varies across place and culture</a:t>
            </a:r>
          </a:p>
          <a:p>
            <a:pPr>
              <a:spcBef>
                <a:spcPts val="1800"/>
              </a:spcBef>
            </a:pPr>
            <a:r>
              <a:rPr lang="en-US" sz="2800" dirty="0" smtClean="0"/>
              <a:t>Why do people commit suicide?</a:t>
            </a:r>
          </a:p>
          <a:p>
            <a:pPr lvl="1">
              <a:spcBef>
                <a:spcPts val="1800"/>
              </a:spcBef>
            </a:pPr>
            <a:r>
              <a:rPr lang="en-US" sz="2400" dirty="0" smtClean="0"/>
              <a:t>How individuals fit into society and social relationships are part</a:t>
            </a:r>
          </a:p>
          <a:p>
            <a:pPr>
              <a:spcBef>
                <a:spcPts val="1800"/>
              </a:spcBef>
            </a:pPr>
            <a:r>
              <a:rPr lang="en-US" sz="2800" dirty="0" smtClean="0"/>
              <a:t>How we think about and handle suicide is social</a:t>
            </a:r>
          </a:p>
          <a:p>
            <a:pPr>
              <a:spcBef>
                <a:spcPts val="1800"/>
              </a:spcBef>
            </a:pPr>
            <a:r>
              <a:rPr lang="en-US" sz="2800" dirty="0" smtClean="0"/>
              <a:t>Michigan Tech Counseling Services</a:t>
            </a:r>
          </a:p>
          <a:p>
            <a:pPr lvl="1">
              <a:spcBef>
                <a:spcPts val="1800"/>
              </a:spcBef>
            </a:pPr>
            <a:r>
              <a:rPr lang="en-US" sz="2400" dirty="0">
                <a:hlinkClick r:id="rId3"/>
              </a:rPr>
              <a:t>http://www.mtu.edu/counseling/</a:t>
            </a:r>
            <a:endParaRPr lang="en-US" sz="2400" dirty="0"/>
          </a:p>
          <a:p>
            <a:pPr lvl="1">
              <a:spcBef>
                <a:spcPts val="1800"/>
              </a:spcBef>
            </a:pPr>
            <a:r>
              <a:rPr lang="en-US" sz="2400" dirty="0"/>
              <a:t>Or call at </a:t>
            </a:r>
            <a:r>
              <a:rPr lang="en-US" sz="2400" dirty="0" smtClean="0"/>
              <a:t>487-2538</a:t>
            </a:r>
            <a:endParaRPr lang="en-US" sz="2800" dirty="0" smtClean="0"/>
          </a:p>
          <a:p>
            <a:pPr>
              <a:spcBef>
                <a:spcPts val="1800"/>
              </a:spcBef>
            </a:pPr>
            <a:r>
              <a:rPr lang="en-US" sz="2400" dirty="0" smtClean="0"/>
              <a:t>Dial Help</a:t>
            </a:r>
          </a:p>
          <a:p>
            <a:pPr lvl="1">
              <a:spcBef>
                <a:spcPts val="1800"/>
              </a:spcBef>
            </a:pPr>
            <a:r>
              <a:rPr lang="en-US" sz="2400" dirty="0" smtClean="0">
                <a:hlinkClick r:id="rId4"/>
              </a:rPr>
              <a:t>http</a:t>
            </a:r>
            <a:r>
              <a:rPr lang="en-US" sz="2400" dirty="0">
                <a:hlinkClick r:id="rId4"/>
              </a:rPr>
              <a:t>://dialhelp.org</a:t>
            </a:r>
            <a:r>
              <a:rPr lang="en-US" sz="2400" dirty="0" smtClean="0">
                <a:hlinkClick r:id="rId4"/>
              </a:rPr>
              <a:t>/</a:t>
            </a:r>
            <a:endParaRPr lang="en-US" sz="2400" dirty="0" smtClean="0"/>
          </a:p>
          <a:p>
            <a:pPr lvl="1">
              <a:spcBef>
                <a:spcPts val="1800"/>
              </a:spcBef>
            </a:pPr>
            <a:r>
              <a:rPr lang="en-US" sz="2400" dirty="0" smtClean="0"/>
              <a:t>482-HELP</a:t>
            </a:r>
            <a:endParaRPr lang="en-US" sz="2400" dirty="0"/>
          </a:p>
          <a:p>
            <a:pPr>
              <a:lnSpc>
                <a:spcPct val="90000"/>
              </a:lnSpc>
            </a:pPr>
            <a:endParaRPr lang="en-US" sz="2800" dirty="0" smtClean="0"/>
          </a:p>
          <a:p>
            <a:pPr>
              <a:lnSpc>
                <a:spcPct val="90000"/>
              </a:lnSpc>
            </a:pPr>
            <a:endParaRPr lang="en-US" sz="2900" dirty="0">
              <a:ea typeface="ＭＳ Ｐゴシック" charset="-128"/>
            </a:endParaRPr>
          </a:p>
        </p:txBody>
      </p:sp>
    </p:spTree>
    <p:extLst>
      <p:ext uri="{BB962C8B-B14F-4D97-AF65-F5344CB8AC3E}">
        <p14:creationId xmlns:p14="http://schemas.microsoft.com/office/powerpoint/2010/main" val="202800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500"/>
                                        <p:tgtEl>
                                          <p:spTgt spid="7">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Effect transition="in" filter="fade">
                                      <p:cBhvr>
                                        <p:cTn id="15" dur="500"/>
                                        <p:tgtEl>
                                          <p:spTgt spid="7">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6" end="6"/>
                                            </p:txEl>
                                          </p:spTgt>
                                        </p:tgtEl>
                                        <p:attrNameLst>
                                          <p:attrName>style.visibility</p:attrName>
                                        </p:attrNameLst>
                                      </p:cBhvr>
                                      <p:to>
                                        <p:strVal val="visible"/>
                                      </p:to>
                                    </p:set>
                                    <p:animEffect transition="in" filter="fade">
                                      <p:cBhvr>
                                        <p:cTn id="18" dur="500"/>
                                        <p:tgtEl>
                                          <p:spTgt spid="7">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animEffect transition="in" filter="fade">
                                      <p:cBhvr>
                                        <p:cTn id="21" dur="500"/>
                                        <p:tgtEl>
                                          <p:spTgt spid="7">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8" end="8"/>
                                            </p:txEl>
                                          </p:spTgt>
                                        </p:tgtEl>
                                        <p:attrNameLst>
                                          <p:attrName>style.visibility</p:attrName>
                                        </p:attrNameLst>
                                      </p:cBhvr>
                                      <p:to>
                                        <p:strVal val="visible"/>
                                      </p:to>
                                    </p:set>
                                    <p:animEffect transition="in" filter="fade">
                                      <p:cBhvr>
                                        <p:cTn id="24" dur="500"/>
                                        <p:tgtEl>
                                          <p:spTgt spid="7">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animEffect transition="in" filter="fade">
                                      <p:cBhvr>
                                        <p:cTn id="2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800" dirty="0" smtClean="0"/>
              <a:t>Worldwide:  </a:t>
            </a:r>
            <a:r>
              <a:rPr lang="en-US" sz="2800" b="1" dirty="0" smtClean="0">
                <a:solidFill>
                  <a:schemeClr val="accent1"/>
                </a:solidFill>
              </a:rPr>
              <a:t>1 million </a:t>
            </a:r>
            <a:r>
              <a:rPr lang="en-US" sz="2800" dirty="0" smtClean="0"/>
              <a:t>suicide deaths a year</a:t>
            </a:r>
          </a:p>
          <a:p>
            <a:pPr>
              <a:lnSpc>
                <a:spcPct val="90000"/>
              </a:lnSpc>
            </a:pPr>
            <a:r>
              <a:rPr lang="en-US" sz="2800" dirty="0" smtClean="0"/>
              <a:t>Over </a:t>
            </a:r>
            <a:r>
              <a:rPr lang="en-US" sz="2800" dirty="0"/>
              <a:t>36,000 people in the </a:t>
            </a:r>
            <a:r>
              <a:rPr lang="en-US" sz="2800" dirty="0" smtClean="0"/>
              <a:t>US die </a:t>
            </a:r>
            <a:r>
              <a:rPr lang="en-US" sz="2800" dirty="0"/>
              <a:t>by suicide every year</a:t>
            </a:r>
            <a:r>
              <a:rPr lang="en-US" sz="2800" dirty="0" smtClean="0"/>
              <a:t>.</a:t>
            </a:r>
          </a:p>
          <a:p>
            <a:pPr>
              <a:lnSpc>
                <a:spcPct val="90000"/>
              </a:lnSpc>
            </a:pPr>
            <a:r>
              <a:rPr lang="en-US" sz="2800" dirty="0"/>
              <a:t>8 to 25 suicides are attempted for every suicide death.</a:t>
            </a:r>
          </a:p>
          <a:p>
            <a:pPr marL="118872" indent="0">
              <a:lnSpc>
                <a:spcPct val="90000"/>
              </a:lnSpc>
              <a:buNone/>
            </a:pPr>
            <a:endParaRPr lang="en-US" sz="2800" dirty="0" smtClean="0"/>
          </a:p>
          <a:p>
            <a:pPr>
              <a:lnSpc>
                <a:spcPct val="90000"/>
              </a:lnSpc>
            </a:pPr>
            <a:r>
              <a:rPr lang="en-US" sz="2800" dirty="0" smtClean="0"/>
              <a:t>4</a:t>
            </a:r>
            <a:r>
              <a:rPr lang="en-US" sz="2800" baseline="30000" dirty="0" smtClean="0"/>
              <a:t>th</a:t>
            </a:r>
            <a:r>
              <a:rPr lang="en-US" sz="2800" dirty="0" smtClean="0"/>
              <a:t> leading </a:t>
            </a:r>
            <a:r>
              <a:rPr lang="en-US" sz="2800" dirty="0"/>
              <a:t>cause of death </a:t>
            </a:r>
            <a:r>
              <a:rPr lang="en-US" sz="2800" dirty="0" smtClean="0"/>
              <a:t>for ages 18-65 in US</a:t>
            </a:r>
          </a:p>
          <a:p>
            <a:pPr>
              <a:lnSpc>
                <a:spcPct val="90000"/>
              </a:lnSpc>
            </a:pPr>
            <a:r>
              <a:rPr lang="en-US" sz="2800" dirty="0" smtClean="0"/>
              <a:t>3</a:t>
            </a:r>
            <a:r>
              <a:rPr lang="en-US" sz="2800" baseline="30000" dirty="0" smtClean="0"/>
              <a:t>rd</a:t>
            </a:r>
            <a:r>
              <a:rPr lang="en-US" sz="2800" dirty="0" smtClean="0"/>
              <a:t> leading </a:t>
            </a:r>
            <a:r>
              <a:rPr lang="en-US" sz="2800" dirty="0"/>
              <a:t>cause of death </a:t>
            </a:r>
            <a:r>
              <a:rPr lang="en-US" sz="2800" dirty="0" smtClean="0"/>
              <a:t>ages 15-24</a:t>
            </a:r>
          </a:p>
          <a:p>
            <a:pPr>
              <a:lnSpc>
                <a:spcPct val="90000"/>
              </a:lnSpc>
            </a:pPr>
            <a:r>
              <a:rPr lang="en-US" sz="2800" dirty="0" smtClean="0"/>
              <a:t>2</a:t>
            </a:r>
            <a:r>
              <a:rPr lang="en-US" sz="2800" baseline="30000" dirty="0" smtClean="0"/>
              <a:t>nd</a:t>
            </a:r>
            <a:r>
              <a:rPr lang="en-US" sz="2800" dirty="0" smtClean="0"/>
              <a:t> leading cause of death among college students</a:t>
            </a:r>
          </a:p>
          <a:p>
            <a:pPr>
              <a:lnSpc>
                <a:spcPct val="90000"/>
              </a:lnSpc>
            </a:pPr>
            <a:endParaRPr lang="en-US" sz="2800" dirty="0"/>
          </a:p>
          <a:p>
            <a:pPr>
              <a:lnSpc>
                <a:spcPct val="90000"/>
              </a:lnSpc>
            </a:pPr>
            <a:r>
              <a:rPr lang="en-US" sz="2800" dirty="0" smtClean="0"/>
              <a:t>According to National College Health Association survey, about 8% of college students in 2011 had at some point made a suicide attempt, and 20% had at some point seriously considered suicide.  7% had considered within last year.</a:t>
            </a:r>
          </a:p>
          <a:p>
            <a:pPr>
              <a:lnSpc>
                <a:spcPct val="90000"/>
              </a:lnSpc>
            </a:pPr>
            <a:endParaRPr lang="en-US" sz="2800" dirty="0" smtClean="0"/>
          </a:p>
          <a:p>
            <a:pPr>
              <a:lnSpc>
                <a:spcPct val="90000"/>
              </a:lnSpc>
            </a:pPr>
            <a:endParaRPr lang="en-US" sz="2900" dirty="0">
              <a:ea typeface="ＭＳ Ｐゴシック" charset="-128"/>
            </a:endParaRPr>
          </a:p>
        </p:txBody>
      </p:sp>
      <p:sp>
        <p:nvSpPr>
          <p:cNvPr id="6" name="Title 5"/>
          <p:cNvSpPr>
            <a:spLocks noGrp="1"/>
          </p:cNvSpPr>
          <p:nvPr>
            <p:ph type="title"/>
          </p:nvPr>
        </p:nvSpPr>
        <p:spPr/>
        <p:txBody>
          <a:bodyPr>
            <a:normAutofit/>
          </a:bodyPr>
          <a:lstStyle/>
          <a:p>
            <a:r>
              <a:rPr lang="en-US" dirty="0" smtClean="0"/>
              <a:t>Suicide affects most of us</a:t>
            </a:r>
            <a:endParaRPr lang="en-US" dirty="0"/>
          </a:p>
        </p:txBody>
      </p:sp>
    </p:spTree>
    <p:extLst>
      <p:ext uri="{BB962C8B-B14F-4D97-AF65-F5344CB8AC3E}">
        <p14:creationId xmlns:p14="http://schemas.microsoft.com/office/powerpoint/2010/main" val="104748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500"/>
                                        <p:tgtEl>
                                          <p:spTgt spid="5">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8" end="8"/>
                                            </p:txEl>
                                          </p:spTgt>
                                        </p:tgtEl>
                                        <p:attrNameLst>
                                          <p:attrName>style.visibility</p:attrName>
                                        </p:attrNameLst>
                                      </p:cBhvr>
                                      <p:to>
                                        <p:strVal val="visible"/>
                                      </p:to>
                                    </p:set>
                                    <p:animEffect transition="in" filter="fade">
                                      <p:cBhvr>
                                        <p:cTn id="1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43434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Emile Durkheim</a:t>
            </a:r>
          </a:p>
          <a:p>
            <a:pPr marL="118872" indent="0">
              <a:lnSpc>
                <a:spcPct val="90000"/>
              </a:lnSpc>
              <a:buNone/>
            </a:pPr>
            <a:r>
              <a:rPr lang="en-US" sz="2900" dirty="0" smtClean="0">
                <a:ea typeface="ＭＳ Ｐゴシック" charset="-128"/>
              </a:rPr>
              <a:t>	(1858-1947)</a:t>
            </a:r>
          </a:p>
          <a:p>
            <a:pPr>
              <a:lnSpc>
                <a:spcPct val="90000"/>
              </a:lnSpc>
              <a:spcBef>
                <a:spcPts val="1200"/>
              </a:spcBef>
            </a:pPr>
            <a:r>
              <a:rPr lang="en-US" sz="2900" dirty="0" smtClean="0">
                <a:ea typeface="ＭＳ Ｐゴシック" charset="-128"/>
              </a:rPr>
              <a:t>Made case for sociology as a science</a:t>
            </a:r>
          </a:p>
          <a:p>
            <a:pPr>
              <a:lnSpc>
                <a:spcPct val="90000"/>
              </a:lnSpc>
              <a:spcBef>
                <a:spcPts val="1200"/>
              </a:spcBef>
            </a:pPr>
            <a:r>
              <a:rPr lang="en-US" sz="2900" dirty="0" smtClean="0">
                <a:ea typeface="ＭＳ Ｐゴシック" charset="-128"/>
              </a:rPr>
              <a:t>Le Suicide (1897)</a:t>
            </a:r>
          </a:p>
          <a:p>
            <a:pPr lvl="1">
              <a:lnSpc>
                <a:spcPct val="90000"/>
              </a:lnSpc>
              <a:spcBef>
                <a:spcPts val="1200"/>
              </a:spcBef>
            </a:pPr>
            <a:r>
              <a:rPr lang="en-US" sz="2500" dirty="0" smtClean="0">
                <a:ea typeface="ＭＳ Ｐゴシック" charset="-128"/>
              </a:rPr>
              <a:t>One of his major works</a:t>
            </a:r>
          </a:p>
          <a:p>
            <a:pPr lvl="1">
              <a:lnSpc>
                <a:spcPct val="90000"/>
              </a:lnSpc>
              <a:spcBef>
                <a:spcPts val="1200"/>
              </a:spcBef>
            </a:pPr>
            <a:r>
              <a:rPr lang="en-US" sz="2500" dirty="0" smtClean="0">
                <a:ea typeface="ＭＳ Ｐゴシック" charset="-128"/>
              </a:rPr>
              <a:t>Used study of suicide to demonstrate importance of sociology</a:t>
            </a:r>
          </a:p>
        </p:txBody>
      </p:sp>
      <p:sp>
        <p:nvSpPr>
          <p:cNvPr id="6" name="Title 5"/>
          <p:cNvSpPr>
            <a:spLocks noGrp="1"/>
          </p:cNvSpPr>
          <p:nvPr>
            <p:ph type="title"/>
          </p:nvPr>
        </p:nvSpPr>
        <p:spPr>
          <a:xfrm>
            <a:off x="228600" y="155448"/>
            <a:ext cx="8610600" cy="1252728"/>
          </a:xfrm>
        </p:spPr>
        <p:txBody>
          <a:bodyPr>
            <a:normAutofit/>
          </a:bodyPr>
          <a:lstStyle/>
          <a:p>
            <a:r>
              <a:rPr lang="en-US" dirty="0" smtClean="0"/>
              <a:t>Durkheim– Father of Sociology</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4087" y="1515902"/>
            <a:ext cx="4434673" cy="5342098"/>
          </a:xfrm>
          <a:prstGeom prst="rect">
            <a:avLst/>
          </a:prstGeom>
        </p:spPr>
      </p:pic>
    </p:spTree>
    <p:extLst>
      <p:ext uri="{BB962C8B-B14F-4D97-AF65-F5344CB8AC3E}">
        <p14:creationId xmlns:p14="http://schemas.microsoft.com/office/powerpoint/2010/main" val="1266490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spcBef>
                <a:spcPts val="1200"/>
              </a:spcBef>
            </a:pPr>
            <a:r>
              <a:rPr lang="en-US" sz="2900" dirty="0" smtClean="0">
                <a:ea typeface="ＭＳ Ｐゴシック" charset="-128"/>
              </a:rPr>
              <a:t>Private…but… SOCIAL</a:t>
            </a:r>
          </a:p>
          <a:p>
            <a:pPr>
              <a:lnSpc>
                <a:spcPct val="90000"/>
              </a:lnSpc>
              <a:spcBef>
                <a:spcPts val="1200"/>
              </a:spcBef>
            </a:pPr>
            <a:r>
              <a:rPr lang="en-US" sz="2900" dirty="0" smtClean="0">
                <a:ea typeface="ＭＳ Ｐゴシック" charset="-128"/>
              </a:rPr>
              <a:t>Approach:  Statistics and comparative</a:t>
            </a:r>
          </a:p>
          <a:p>
            <a:pPr>
              <a:lnSpc>
                <a:spcPct val="90000"/>
              </a:lnSpc>
              <a:spcBef>
                <a:spcPts val="1200"/>
              </a:spcBef>
            </a:pPr>
            <a:r>
              <a:rPr lang="en-US" sz="2900" dirty="0" smtClean="0">
                <a:ea typeface="ＭＳ Ｐゴシック" charset="-128"/>
              </a:rPr>
              <a:t>Examined and explained variations in suicide rates amongst different groups and cultures</a:t>
            </a:r>
          </a:p>
          <a:p>
            <a:pPr>
              <a:lnSpc>
                <a:spcPct val="90000"/>
              </a:lnSpc>
              <a:spcBef>
                <a:spcPts val="1200"/>
              </a:spcBef>
            </a:pPr>
            <a:r>
              <a:rPr lang="en-US" sz="2900" dirty="0" smtClean="0">
                <a:ea typeface="ＭＳ Ｐゴシック" charset="-128"/>
              </a:rPr>
              <a:t>Finds stats to correlate with social phenomena (family, political and economic society, religion), rather than biological or weather-related phenomena.</a:t>
            </a:r>
          </a:p>
          <a:p>
            <a:pPr>
              <a:lnSpc>
                <a:spcPct val="90000"/>
              </a:lnSpc>
              <a:spcBef>
                <a:spcPts val="1200"/>
              </a:spcBef>
            </a:pPr>
            <a:r>
              <a:rPr lang="en-US" sz="2900" dirty="0" smtClean="0">
                <a:ea typeface="ＭＳ Ｐゴシック" charset="-128"/>
              </a:rPr>
              <a:t>The totality of suicides is topic of investigation, not individual suicides (Macro)</a:t>
            </a:r>
          </a:p>
          <a:p>
            <a:pPr>
              <a:lnSpc>
                <a:spcPct val="90000"/>
              </a:lnSpc>
              <a:spcBef>
                <a:spcPts val="1200"/>
              </a:spcBef>
            </a:pPr>
            <a:r>
              <a:rPr lang="en-US" sz="2900" dirty="0" smtClean="0">
                <a:ea typeface="ＭＳ Ｐゴシック" charset="-128"/>
              </a:rPr>
              <a:t>Suicides (private trouble) occur within social context (public issue)</a:t>
            </a:r>
          </a:p>
          <a:p>
            <a:pPr>
              <a:lnSpc>
                <a:spcPct val="90000"/>
              </a:lnSpc>
              <a:spcBef>
                <a:spcPts val="1200"/>
              </a:spcBef>
            </a:pPr>
            <a:endParaRPr lang="en-US" sz="2900" dirty="0" smtClean="0">
              <a:ea typeface="ＭＳ Ｐゴシック" charset="-128"/>
            </a:endParaRPr>
          </a:p>
          <a:p>
            <a:pPr>
              <a:lnSpc>
                <a:spcPct val="90000"/>
              </a:lnSpc>
            </a:pPr>
            <a:endParaRPr lang="en-US" sz="2900" dirty="0" smtClean="0">
              <a:ea typeface="ＭＳ Ｐゴシック" charset="-128"/>
            </a:endParaRPr>
          </a:p>
          <a:p>
            <a:pPr>
              <a:lnSpc>
                <a:spcPct val="90000"/>
              </a:lnSpc>
            </a:pPr>
            <a:endParaRPr lang="en-US" sz="2900" dirty="0" smtClean="0">
              <a:ea typeface="ＭＳ Ｐゴシック" charset="-128"/>
            </a:endParaRPr>
          </a:p>
        </p:txBody>
      </p:sp>
      <p:sp>
        <p:nvSpPr>
          <p:cNvPr id="6" name="Title 5"/>
          <p:cNvSpPr>
            <a:spLocks noGrp="1"/>
          </p:cNvSpPr>
          <p:nvPr>
            <p:ph type="title"/>
          </p:nvPr>
        </p:nvSpPr>
        <p:spPr/>
        <p:txBody>
          <a:bodyPr>
            <a:normAutofit/>
          </a:bodyPr>
          <a:lstStyle/>
          <a:p>
            <a:r>
              <a:rPr lang="en-US" dirty="0" smtClean="0"/>
              <a:t>Durkheim’s Study of Suicide</a:t>
            </a:r>
            <a:endParaRPr lang="en-US" dirty="0"/>
          </a:p>
        </p:txBody>
      </p:sp>
    </p:spTree>
    <p:extLst>
      <p:ext uri="{BB962C8B-B14F-4D97-AF65-F5344CB8AC3E}">
        <p14:creationId xmlns:p14="http://schemas.microsoft.com/office/powerpoint/2010/main" val="127777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Egoistic (Weak Bonds)</a:t>
            </a:r>
          </a:p>
          <a:p>
            <a:pPr lvl="1">
              <a:lnSpc>
                <a:spcPct val="90000"/>
              </a:lnSpc>
            </a:pPr>
            <a:r>
              <a:rPr lang="en-US" sz="2500" dirty="0" smtClean="0">
                <a:ea typeface="ＭＳ Ｐゴシック" charset="-128"/>
              </a:rPr>
              <a:t>Lack of integration of individual into society/family</a:t>
            </a:r>
          </a:p>
          <a:p>
            <a:pPr lvl="1">
              <a:lnSpc>
                <a:spcPct val="90000"/>
              </a:lnSpc>
            </a:pPr>
            <a:r>
              <a:rPr lang="en-US" sz="2500" dirty="0" smtClean="0">
                <a:ea typeface="ＭＳ Ｐゴシック" charset="-128"/>
              </a:rPr>
              <a:t>Occurs in more individualistic societies</a:t>
            </a:r>
          </a:p>
          <a:p>
            <a:pPr marL="457200" lvl="1" indent="0">
              <a:lnSpc>
                <a:spcPct val="90000"/>
              </a:lnSpc>
              <a:buNone/>
            </a:pPr>
            <a:endParaRPr lang="en-US" sz="2100" dirty="0" smtClean="0">
              <a:ea typeface="ＭＳ Ｐゴシック" charset="-128"/>
            </a:endParaRPr>
          </a:p>
          <a:p>
            <a:pPr>
              <a:lnSpc>
                <a:spcPct val="90000"/>
              </a:lnSpc>
            </a:pPr>
            <a:r>
              <a:rPr lang="en-US" sz="2900" dirty="0" smtClean="0">
                <a:ea typeface="ＭＳ Ｐゴシック" charset="-128"/>
              </a:rPr>
              <a:t>Altruistic (Strong Bonds)</a:t>
            </a:r>
          </a:p>
          <a:p>
            <a:pPr lvl="1">
              <a:lnSpc>
                <a:spcPct val="90000"/>
              </a:lnSpc>
            </a:pPr>
            <a:r>
              <a:rPr lang="en-US" sz="2500" dirty="0" smtClean="0">
                <a:ea typeface="ＭＳ Ｐゴシック" charset="-128"/>
              </a:rPr>
              <a:t>Sacrifice for the good of the whole</a:t>
            </a:r>
          </a:p>
          <a:p>
            <a:pPr lvl="1">
              <a:lnSpc>
                <a:spcPct val="90000"/>
              </a:lnSpc>
            </a:pPr>
            <a:r>
              <a:rPr lang="en-US" sz="2500" dirty="0" smtClean="0">
                <a:ea typeface="ＭＳ Ｐゴシック" charset="-128"/>
              </a:rPr>
              <a:t>Societies governed by custom or obedience (traditional cultures, military)</a:t>
            </a:r>
          </a:p>
          <a:p>
            <a:pPr marL="457200" lvl="1" indent="0">
              <a:lnSpc>
                <a:spcPct val="90000"/>
              </a:lnSpc>
              <a:buNone/>
            </a:pPr>
            <a:endParaRPr lang="en-US" sz="2500" dirty="0" smtClean="0">
              <a:ea typeface="ＭＳ Ｐゴシック" charset="-128"/>
            </a:endParaRPr>
          </a:p>
        </p:txBody>
      </p:sp>
      <p:sp>
        <p:nvSpPr>
          <p:cNvPr id="6" name="Title 5"/>
          <p:cNvSpPr>
            <a:spLocks noGrp="1"/>
          </p:cNvSpPr>
          <p:nvPr>
            <p:ph type="title"/>
          </p:nvPr>
        </p:nvSpPr>
        <p:spPr/>
        <p:txBody>
          <a:bodyPr>
            <a:normAutofit/>
          </a:bodyPr>
          <a:lstStyle/>
          <a:p>
            <a:r>
              <a:rPr lang="en-US" dirty="0" smtClean="0"/>
              <a:t>Durkheim’s Theory of Suicide</a:t>
            </a:r>
            <a:endParaRPr lang="en-US" dirty="0"/>
          </a:p>
        </p:txBody>
      </p:sp>
    </p:spTree>
    <p:extLst>
      <p:ext uri="{BB962C8B-B14F-4D97-AF65-F5344CB8AC3E}">
        <p14:creationId xmlns:p14="http://schemas.microsoft.com/office/powerpoint/2010/main" val="397484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Fatalistic</a:t>
            </a:r>
          </a:p>
          <a:p>
            <a:pPr lvl="1">
              <a:lnSpc>
                <a:spcPct val="90000"/>
              </a:lnSpc>
            </a:pPr>
            <a:r>
              <a:rPr lang="en-US" sz="2500" dirty="0" smtClean="0">
                <a:ea typeface="ＭＳ Ｐゴシック" charset="-128"/>
              </a:rPr>
              <a:t>Oppressive conditions</a:t>
            </a:r>
          </a:p>
          <a:p>
            <a:pPr lvl="1">
              <a:lnSpc>
                <a:spcPct val="90000"/>
              </a:lnSpc>
            </a:pPr>
            <a:r>
              <a:rPr lang="en-US" sz="2500" dirty="0" smtClean="0">
                <a:ea typeface="ＭＳ Ｐゴシック" charset="-128"/>
              </a:rPr>
              <a:t>Slavery, sentenced to death, fatal illness</a:t>
            </a:r>
          </a:p>
          <a:p>
            <a:pPr lvl="1">
              <a:lnSpc>
                <a:spcPct val="90000"/>
              </a:lnSpc>
            </a:pPr>
            <a:endParaRPr lang="en-US" sz="2100" dirty="0" smtClean="0">
              <a:ea typeface="ＭＳ Ｐゴシック" charset="-128"/>
            </a:endParaRPr>
          </a:p>
          <a:p>
            <a:pPr>
              <a:lnSpc>
                <a:spcPct val="90000"/>
              </a:lnSpc>
            </a:pPr>
            <a:r>
              <a:rPr lang="en-US" sz="2900" dirty="0" smtClean="0">
                <a:ea typeface="ＭＳ Ｐゴシック" charset="-128"/>
              </a:rPr>
              <a:t>Anomic</a:t>
            </a:r>
          </a:p>
          <a:p>
            <a:pPr lvl="1">
              <a:lnSpc>
                <a:spcPct val="90000"/>
              </a:lnSpc>
            </a:pPr>
            <a:r>
              <a:rPr lang="en-US" sz="2500" dirty="0" smtClean="0">
                <a:ea typeface="ＭＳ Ｐゴシック" charset="-128"/>
              </a:rPr>
              <a:t>Rapid change in social position produces discord within self and understanding of social role.  Unable to cope with change</a:t>
            </a:r>
          </a:p>
          <a:p>
            <a:pPr lvl="1">
              <a:lnSpc>
                <a:spcPct val="90000"/>
              </a:lnSpc>
            </a:pPr>
            <a:r>
              <a:rPr lang="en-US" sz="2500" dirty="0" smtClean="0">
                <a:ea typeface="ＭＳ Ｐゴシック" charset="-128"/>
              </a:rPr>
              <a:t>Modernity</a:t>
            </a:r>
          </a:p>
          <a:p>
            <a:pPr lvl="1">
              <a:lnSpc>
                <a:spcPct val="90000"/>
              </a:lnSpc>
            </a:pPr>
            <a:r>
              <a:rPr lang="en-US" sz="2500" dirty="0" smtClean="0">
                <a:ea typeface="ＭＳ Ｐゴシック" charset="-128"/>
              </a:rPr>
              <a:t>Divorce, fast economic rise or fall</a:t>
            </a:r>
          </a:p>
        </p:txBody>
      </p:sp>
      <p:sp>
        <p:nvSpPr>
          <p:cNvPr id="6" name="Title 5"/>
          <p:cNvSpPr>
            <a:spLocks noGrp="1"/>
          </p:cNvSpPr>
          <p:nvPr>
            <p:ph type="title"/>
          </p:nvPr>
        </p:nvSpPr>
        <p:spPr/>
        <p:txBody>
          <a:bodyPr>
            <a:normAutofit/>
          </a:bodyPr>
          <a:lstStyle/>
          <a:p>
            <a:r>
              <a:rPr lang="en-US" dirty="0" smtClean="0"/>
              <a:t>Durkheim’s Theory of Suicide</a:t>
            </a:r>
            <a:endParaRPr lang="en-US" dirty="0"/>
          </a:p>
        </p:txBody>
      </p:sp>
    </p:spTree>
    <p:extLst>
      <p:ext uri="{BB962C8B-B14F-4D97-AF65-F5344CB8AC3E}">
        <p14:creationId xmlns:p14="http://schemas.microsoft.com/office/powerpoint/2010/main" val="39561321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1070</TotalTime>
  <Words>2524</Words>
  <Application>Microsoft Office PowerPoint</Application>
  <PresentationFormat>On-screen Show (4:3)</PresentationFormat>
  <Paragraphs>240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Doing Sociology: -   Suicide: A personal trouble? - “Natural” Disasters? -    Sociological Theories   </vt:lpstr>
      <vt:lpstr>Key Concepts Review</vt:lpstr>
      <vt:lpstr>Social Forces in Your Life</vt:lpstr>
      <vt:lpstr>Suicide– A personal trouble?</vt:lpstr>
      <vt:lpstr>Suicide affects most of us</vt:lpstr>
      <vt:lpstr>Durkheim– Father of Sociology</vt:lpstr>
      <vt:lpstr>Durkheim’s Study of Suicide</vt:lpstr>
      <vt:lpstr>Durkheim’s Theory of Suicide</vt:lpstr>
      <vt:lpstr>Durkheim’s Theory of Suicide</vt:lpstr>
      <vt:lpstr>Durkheim’s Theory of Suicide</vt:lpstr>
      <vt:lpstr>What State in US has highest rate?</vt:lpstr>
      <vt:lpstr>Which country do you think has the highest suicide rate?</vt:lpstr>
      <vt:lpstr>PowerPoint Presentation</vt:lpstr>
      <vt:lpstr>PowerPoint Presentation</vt:lpstr>
      <vt:lpstr>Book Clubs</vt:lpstr>
      <vt:lpstr>Natural Disasters</vt:lpstr>
      <vt:lpstr>What is theory?</vt:lpstr>
      <vt:lpstr>What is a theory?</vt:lpstr>
      <vt:lpstr>Where does theory come from?</vt:lpstr>
      <vt:lpstr>Big Picture Sociological Perspectives</vt:lpstr>
      <vt:lpstr>For Thursday…</vt:lpstr>
    </vt:vector>
  </TitlesOfParts>
  <Company>MTU - EIT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And What is Environmental Sociology?</dc:title>
  <dc:creator>rwinkler</dc:creator>
  <cp:lastModifiedBy>rwinkler</cp:lastModifiedBy>
  <cp:revision>60</cp:revision>
  <cp:lastPrinted>2014-01-21T14:32:58Z</cp:lastPrinted>
  <dcterms:created xsi:type="dcterms:W3CDTF">2011-09-01T17:28:22Z</dcterms:created>
  <dcterms:modified xsi:type="dcterms:W3CDTF">2014-01-21T15:24:15Z</dcterms:modified>
</cp:coreProperties>
</file>