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1" r:id="rId6"/>
  </p:sldMasterIdLst>
  <p:notesMasterIdLst>
    <p:notesMasterId r:id="rId23"/>
  </p:notesMasterIdLst>
  <p:sldIdLst>
    <p:sldId id="416" r:id="rId7"/>
    <p:sldId id="492" r:id="rId8"/>
    <p:sldId id="472" r:id="rId9"/>
    <p:sldId id="482" r:id="rId10"/>
    <p:sldId id="476" r:id="rId11"/>
    <p:sldId id="481" r:id="rId12"/>
    <p:sldId id="473" r:id="rId13"/>
    <p:sldId id="480" r:id="rId14"/>
    <p:sldId id="487" r:id="rId15"/>
    <p:sldId id="488" r:id="rId16"/>
    <p:sldId id="485" r:id="rId17"/>
    <p:sldId id="486" r:id="rId18"/>
    <p:sldId id="489" r:id="rId19"/>
    <p:sldId id="490" r:id="rId20"/>
    <p:sldId id="483" r:id="rId21"/>
    <p:sldId id="49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09" autoAdjust="0"/>
  </p:normalViewPr>
  <p:slideViewPr>
    <p:cSldViewPr>
      <p:cViewPr varScale="1">
        <p:scale>
          <a:sx n="87" d="100"/>
          <a:sy n="87" d="100"/>
        </p:scale>
        <p:origin x="23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E7EFEC41-7E2B-451B-90E6-F88BF679F85B}" type="datetimeFigureOut">
              <a:rPr lang="en-US" smtClean="0"/>
              <a:t>1/30/2014</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434C5D96-9485-4B61-BFD3-8F24C0D981DC}" type="slidenum">
              <a:rPr lang="en-US" smtClean="0"/>
              <a:t>‹#›</a:t>
            </a:fld>
            <a:endParaRPr lang="en-US"/>
          </a:p>
        </p:txBody>
      </p:sp>
    </p:spTree>
    <p:extLst>
      <p:ext uri="{BB962C8B-B14F-4D97-AF65-F5344CB8AC3E}">
        <p14:creationId xmlns:p14="http://schemas.microsoft.com/office/powerpoint/2010/main" val="126136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of </a:t>
            </a:r>
            <a:r>
              <a:rPr lang="en-US" baseline="0" dirty="0" err="1" smtClean="0"/>
              <a:t>mitch</a:t>
            </a:r>
            <a:r>
              <a:rPr lang="en-US" baseline="0" dirty="0" smtClean="0"/>
              <a:t> </a:t>
            </a:r>
            <a:r>
              <a:rPr lang="en-US" baseline="0" dirty="0" err="1" smtClean="0"/>
              <a:t>dunier</a:t>
            </a:r>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1</a:t>
            </a:fld>
            <a:endParaRPr lang="en-US"/>
          </a:p>
        </p:txBody>
      </p:sp>
    </p:spTree>
    <p:extLst>
      <p:ext uri="{BB962C8B-B14F-4D97-AF65-F5344CB8AC3E}">
        <p14:creationId xmlns:p14="http://schemas.microsoft.com/office/powerpoint/2010/main" val="250885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Table quantifies residential segregation by age and socioeconomic status within Crow Wing County in 1990 and 2000.  </a:t>
            </a:r>
          </a:p>
          <a:p>
            <a:pPr>
              <a:buFontTx/>
              <a:buChar char="•"/>
            </a:pPr>
            <a:r>
              <a:rPr lang="en-US" smtClean="0"/>
              <a:t>  Communities on left, Census data from 1990 and 2000 along the top</a:t>
            </a:r>
          </a:p>
          <a:p>
            <a:pPr>
              <a:buFontTx/>
              <a:buChar char="•"/>
            </a:pPr>
            <a:r>
              <a:rPr lang="en-US" smtClean="0"/>
              <a:t>  compares the distribution of specific populations (such as young adults (age 18-34) to the distribution of total population.</a:t>
            </a:r>
          </a:p>
          <a:p>
            <a:pPr>
              <a:buFontTx/>
              <a:buChar char="•"/>
            </a:pPr>
            <a:r>
              <a:rPr lang="en-US" smtClean="0"/>
              <a:t>  Ratios are calculated as the percent of aggregate county young adults found in each municipal type divided by percent of total county population residing in the same municipal type.  </a:t>
            </a:r>
          </a:p>
          <a:p>
            <a:pPr>
              <a:buFontTx/>
              <a:buChar char="•"/>
            </a:pPr>
            <a:r>
              <a:rPr lang="en-US" smtClean="0"/>
              <a:t>  A value of 1.0 indicates that the variable is distributed exactly proportionately to total population. Values above 1.0 signify high concentrations, while values closer to zero signify low concentrations.  </a:t>
            </a:r>
          </a:p>
          <a:p>
            <a:pPr>
              <a:buFontTx/>
              <a:buChar char="•"/>
            </a:pPr>
            <a:endParaRPr lang="en-US" smtClean="0"/>
          </a:p>
          <a:p>
            <a:r>
              <a:rPr lang="en-US" smtClean="0"/>
              <a:t>First, I want to call attention to the housing structure.  Rental housing heavily clustered in Brainerd, Crosby and the other historic communities.  Owner occupied housing values, heaving concentrated around the lakes and in Baxter.</a:t>
            </a:r>
          </a:p>
          <a:p>
            <a:endParaRPr lang="en-US" smtClean="0"/>
          </a:p>
          <a:p>
            <a:r>
              <a:rPr lang="en-US" smtClean="0"/>
              <a:t>Indicators of high socioeconomic status (income, education, and housing values) are disproportionately concentrated in the Lakes Districts (including the city of Crosslake as an example of a single lake community) and away from the small cities.  For instance, in Brainerd the 2000 income ratio is 0.80.  This indicates that income is 20% lower than it would be if household incomes were distributed proportionately across county municipalities.  Poverty, on the other hand, is highly concentrated in Brainerd—76% higher than it would be given proportionate distribution.  Public assistance income (indicating socioeconomic need) is even more concentrated in the small cities, and Crosby’s proportion is more than twice what would be expected from a proportionate distribution.  </a:t>
            </a:r>
          </a:p>
          <a:p>
            <a:endParaRPr lang="en-US" smtClean="0"/>
          </a:p>
          <a:p>
            <a:r>
              <a:rPr lang="en-US" smtClean="0"/>
              <a:t>Residential segregation along each of these dimensions intensified between 1990 and 2000, during a period of substantial population and economic growth.  Data for 2010 not yet available, but other data sources and qualitative data suggest that segregation became more stark in recent years than the increase 1990-2000.</a:t>
            </a:r>
          </a:p>
        </p:txBody>
      </p:sp>
      <p:sp>
        <p:nvSpPr>
          <p:cNvPr id="4" name="Slide Number Placeholder 3"/>
          <p:cNvSpPr>
            <a:spLocks noGrp="1"/>
          </p:cNvSpPr>
          <p:nvPr>
            <p:ph type="sldNum" sz="quarter" idx="5"/>
          </p:nvPr>
        </p:nvSpPr>
        <p:spPr/>
        <p:txBody>
          <a:bodyPr/>
          <a:lstStyle/>
          <a:p>
            <a:pPr>
              <a:defRPr/>
            </a:pPr>
            <a:fld id="{359B7745-FD84-4700-865C-1DEABDED7A5D}"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48392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the same time, peoples’ definitions of community have become more narrow.   Pause….</a:t>
            </a:r>
          </a:p>
          <a:p>
            <a:endParaRPr lang="en-US" smtClean="0"/>
          </a:p>
          <a:p>
            <a:r>
              <a:rPr lang="en-US" smtClean="0"/>
              <a:t>In the end, the broader area is thus divided into several geographically small functional communities and municipal government units between which there is little social connection.  People do not feel social responsibility for the “others” who live outside of their “community.”</a:t>
            </a:r>
          </a:p>
          <a:p>
            <a:endParaRPr lang="en-US" smtClean="0"/>
          </a:p>
          <a:p>
            <a:r>
              <a:rPr lang="en-US" smtClean="0"/>
              <a:t>Geographic and social distance limits opportunities for trust building and for people to establish mutual relationships across socioeconomic and age divides. </a:t>
            </a:r>
          </a:p>
        </p:txBody>
      </p:sp>
      <p:sp>
        <p:nvSpPr>
          <p:cNvPr id="4" name="Slide Number Placeholder 3"/>
          <p:cNvSpPr>
            <a:spLocks noGrp="1"/>
          </p:cNvSpPr>
          <p:nvPr>
            <p:ph type="sldNum" sz="quarter" idx="5"/>
          </p:nvPr>
        </p:nvSpPr>
        <p:spPr/>
        <p:txBody>
          <a:bodyPr/>
          <a:lstStyle/>
          <a:p>
            <a:pPr>
              <a:defRPr/>
            </a:pPr>
            <a:fld id="{93B188E0-A696-48B4-9192-77B1191B504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95755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3572">
              <a:spcBef>
                <a:spcPct val="0"/>
              </a:spcBef>
            </a:pPr>
            <a:r>
              <a:rPr lang="en-US" dirty="0" smtClean="0"/>
              <a:t>Beyond disparities in municipal spending, county level government and non-profit efforts are also reflect lake community interests.  Affluent lake community interests out-compete lower income and younger adult interests in gaining political and financial support for initiatives that benefit their interests. </a:t>
            </a:r>
          </a:p>
          <a:p>
            <a:pPr defTabSz="913572">
              <a:spcBef>
                <a:spcPct val="0"/>
              </a:spcBef>
            </a:pPr>
            <a:endParaRPr lang="en-US" dirty="0" smtClean="0"/>
          </a:p>
          <a:p>
            <a:pPr defTabSz="913572">
              <a:spcBef>
                <a:spcPct val="0"/>
              </a:spcBef>
            </a:pPr>
            <a:r>
              <a:rPr lang="en-US" dirty="0" smtClean="0"/>
              <a:t>Lake community residents tend to support:  arts, environment, specialized health care</a:t>
            </a:r>
          </a:p>
          <a:p>
            <a:pPr defTabSz="913572">
              <a:spcBef>
                <a:spcPct val="0"/>
              </a:spcBef>
            </a:pPr>
            <a:endParaRPr lang="en-US" dirty="0" smtClean="0"/>
          </a:p>
          <a:p>
            <a:pPr defTabSz="913572">
              <a:spcBef>
                <a:spcPct val="0"/>
              </a:spcBef>
            </a:pPr>
            <a:endParaRPr lang="en-US" dirty="0" smtClean="0"/>
          </a:p>
          <a:p>
            <a:pPr defTabSz="913572"/>
            <a:endParaRPr lang="en-US" dirty="0" smtClean="0"/>
          </a:p>
        </p:txBody>
      </p:sp>
      <p:sp>
        <p:nvSpPr>
          <p:cNvPr id="4" name="Slide Number Placeholder 3"/>
          <p:cNvSpPr>
            <a:spLocks noGrp="1"/>
          </p:cNvSpPr>
          <p:nvPr>
            <p:ph type="sldNum" sz="quarter" idx="5"/>
          </p:nvPr>
        </p:nvSpPr>
        <p:spPr/>
        <p:txBody>
          <a:bodyPr/>
          <a:lstStyle/>
          <a:p>
            <a:pPr>
              <a:defRPr/>
            </a:pPr>
            <a:fld id="{0A8CDB73-ACBF-4EA1-8826-38A15C2461A1}"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18681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3</a:t>
            </a:fld>
            <a:endParaRPr lang="en-US"/>
          </a:p>
        </p:txBody>
      </p:sp>
    </p:spTree>
    <p:extLst>
      <p:ext uri="{BB962C8B-B14F-4D97-AF65-F5344CB8AC3E}">
        <p14:creationId xmlns:p14="http://schemas.microsoft.com/office/powerpoint/2010/main" val="157520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5</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Mitch </a:t>
            </a:r>
            <a:r>
              <a:rPr lang="en-US" dirty="0" err="1" smtClean="0"/>
              <a:t>Dunier</a:t>
            </a:r>
            <a:r>
              <a:rPr lang="en-US" dirty="0" smtClean="0"/>
              <a:t> video</a:t>
            </a:r>
            <a:endParaRPr lang="en-US" dirty="0"/>
          </a:p>
        </p:txBody>
      </p:sp>
      <p:sp>
        <p:nvSpPr>
          <p:cNvPr id="4" name="Slide Number Placeholder 3"/>
          <p:cNvSpPr>
            <a:spLocks noGrp="1"/>
          </p:cNvSpPr>
          <p:nvPr>
            <p:ph type="sldNum" sz="quarter" idx="10"/>
          </p:nvPr>
        </p:nvSpPr>
        <p:spPr/>
        <p:txBody>
          <a:bodyPr/>
          <a:lstStyle/>
          <a:p>
            <a:fld id="{434C5D96-9485-4B61-BFD3-8F24C0D981DC}" type="slidenum">
              <a:rPr lang="en-US" smtClean="0"/>
              <a:t>6</a:t>
            </a:fld>
            <a:endParaRPr lang="en-US"/>
          </a:p>
        </p:txBody>
      </p:sp>
    </p:spTree>
    <p:extLst>
      <p:ext uri="{BB962C8B-B14F-4D97-AF65-F5344CB8AC3E}">
        <p14:creationId xmlns:p14="http://schemas.microsoft.com/office/powerpoint/2010/main" val="131730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7</a:t>
            </a:fld>
            <a:endParaRPr lang="en-US"/>
          </a:p>
        </p:txBody>
      </p:sp>
    </p:spTree>
    <p:extLst>
      <p:ext uri="{BB962C8B-B14F-4D97-AF65-F5344CB8AC3E}">
        <p14:creationId xmlns:p14="http://schemas.microsoft.com/office/powerpoint/2010/main" val="167607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34C5D96-9485-4B61-BFD3-8F24C0D981DC}" type="slidenum">
              <a:rPr lang="en-US" smtClean="0"/>
              <a:t>8</a:t>
            </a:fld>
            <a:endParaRPr lang="en-US"/>
          </a:p>
        </p:txBody>
      </p:sp>
    </p:spTree>
    <p:extLst>
      <p:ext uri="{BB962C8B-B14F-4D97-AF65-F5344CB8AC3E}">
        <p14:creationId xmlns:p14="http://schemas.microsoft.com/office/powerpoint/2010/main" val="88914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dirty="0" smtClean="0"/>
              <a:t>The</a:t>
            </a:r>
            <a:r>
              <a:rPr lang="en-US" baseline="0" dirty="0" smtClean="0"/>
              <a:t> more specific piece of my dissertation that I want to talk more about today is based on an intensive case study of Minnesota lakes destination area.  This case study focused on understanding how destination development impacts community well-being. </a:t>
            </a:r>
          </a:p>
          <a:p>
            <a:pPr>
              <a:lnSpc>
                <a:spcPct val="90000"/>
              </a:lnSpc>
            </a:pPr>
            <a:endParaRPr lang="en-US" baseline="0" dirty="0" smtClean="0"/>
          </a:p>
          <a:p>
            <a:pPr>
              <a:lnSpc>
                <a:spcPct val="90000"/>
              </a:lnSpc>
            </a:pPr>
            <a:r>
              <a:rPr lang="en-US" baseline="0" dirty="0" smtClean="0"/>
              <a:t>Now, there are multiple ways that destination development (or mining or any other kind of environment/resource development) might affect community sustainability/well-being.  I specifically focus here on the social interaction and distributional aspects of well-being, thinking about those who might be left behind in the context of growth. </a:t>
            </a:r>
          </a:p>
          <a:p>
            <a:pPr>
              <a:lnSpc>
                <a:spcPct val="90000"/>
              </a:lnSpc>
            </a:pPr>
            <a:endParaRPr lang="en-US" dirty="0" smtClean="0"/>
          </a:p>
          <a:p>
            <a:pPr>
              <a:lnSpc>
                <a:spcPct val="90000"/>
              </a:lnSpc>
            </a:pPr>
            <a:r>
              <a:rPr lang="en-US" dirty="0" smtClean="0"/>
              <a:t>My driving question is:  “ Does destination development promote community or social exclusion?  And how?</a:t>
            </a:r>
          </a:p>
          <a:p>
            <a:pPr>
              <a:lnSpc>
                <a:spcPct val="90000"/>
              </a:lnSpc>
            </a:pPr>
            <a:endParaRPr lang="en-US" dirty="0" smtClean="0"/>
          </a:p>
          <a:p>
            <a:pPr>
              <a:lnSpc>
                <a:spcPct val="90000"/>
              </a:lnSpc>
            </a:pPr>
            <a:r>
              <a:rPr lang="en-US" dirty="0" smtClean="0"/>
              <a:t>What is “community”?</a:t>
            </a:r>
          </a:p>
          <a:p>
            <a:pPr>
              <a:lnSpc>
                <a:spcPct val="90000"/>
              </a:lnSpc>
            </a:pPr>
            <a:r>
              <a:rPr lang="en-US" dirty="0" smtClean="0"/>
              <a:t>There are multiple definitions of community, and so I want to clarify here that I am talking about a feeling-based conception of community that evaluates the degree of social integration within a place-based community.  So, this is a study </a:t>
            </a:r>
            <a:r>
              <a:rPr lang="en-US" i="1" dirty="0" smtClean="0"/>
              <a:t>of</a:t>
            </a:r>
            <a:r>
              <a:rPr lang="en-US" dirty="0" smtClean="0"/>
              <a:t> community where the issue of interest is the relationship between destination development and </a:t>
            </a:r>
            <a:r>
              <a:rPr lang="en-US" i="1" dirty="0" smtClean="0"/>
              <a:t>community</a:t>
            </a:r>
            <a:r>
              <a:rPr lang="en-US" dirty="0" smtClean="0"/>
              <a:t> itself.</a:t>
            </a:r>
          </a:p>
          <a:p>
            <a:pPr>
              <a:lnSpc>
                <a:spcPct val="90000"/>
              </a:lnSpc>
            </a:pPr>
            <a:endParaRPr lang="en-US" dirty="0" smtClean="0"/>
          </a:p>
          <a:p>
            <a:pPr>
              <a:lnSpc>
                <a:spcPct val="90000"/>
              </a:lnSpc>
            </a:pPr>
            <a:r>
              <a:rPr lang="en-US" dirty="0" smtClean="0"/>
              <a:t>What is “social exclusion”? </a:t>
            </a:r>
          </a:p>
          <a:p>
            <a:pPr>
              <a:lnSpc>
                <a:spcPct val="90000"/>
              </a:lnSpc>
            </a:pPr>
            <a:r>
              <a:rPr lang="en-US" i="1" dirty="0" smtClean="0"/>
              <a:t>Social exclusion</a:t>
            </a:r>
            <a:r>
              <a:rPr lang="en-US" dirty="0" smtClean="0"/>
              <a:t> is the evil alternative to social integration.  It is a broad concept referring to the fact that different groups and individuals do not have access to the same opportunities for success in life for a variety of reasons (economic and social) and subsequently, some are </a:t>
            </a:r>
            <a:r>
              <a:rPr lang="en-US" i="1" dirty="0" smtClean="0"/>
              <a:t>excluded</a:t>
            </a:r>
            <a:r>
              <a:rPr lang="en-US" dirty="0" smtClean="0"/>
              <a:t> from full participation in social life. The outcomes of social exclusion are important because being excluded in itself, is alienating.  At the same time, social exclusion has instrumental importance in that it may lead to additional problems (e.g. restriction from economic opportunities and/or social capital, criminal behavior, or mental health problems). </a:t>
            </a:r>
          </a:p>
          <a:p>
            <a:pPr>
              <a:lnSpc>
                <a:spcPct val="90000"/>
              </a:lnSpc>
            </a:pPr>
            <a:endParaRPr lang="en-US" dirty="0" smtClean="0"/>
          </a:p>
          <a:p>
            <a:pPr>
              <a:lnSpc>
                <a:spcPct val="90000"/>
              </a:lnSpc>
            </a:pPr>
            <a:r>
              <a:rPr lang="en-US" dirty="0" smtClean="0"/>
              <a:t>I’ll tell you now the</a:t>
            </a:r>
            <a:r>
              <a:rPr lang="en-US" baseline="0" dirty="0" smtClean="0"/>
              <a:t> answer– I find that DD </a:t>
            </a:r>
            <a:r>
              <a:rPr lang="en-US" dirty="0" smtClean="0"/>
              <a:t>promotes social exclusion, particularly of lower income people and younger adults.  So, let’s focus on the process through which this happens.</a:t>
            </a:r>
          </a:p>
          <a:p>
            <a:pPr>
              <a:lnSpc>
                <a:spcPct val="90000"/>
              </a:lnSpc>
            </a:pPr>
            <a:endParaRPr lang="en-US" dirty="0" smtClean="0"/>
          </a:p>
        </p:txBody>
      </p:sp>
      <p:sp>
        <p:nvSpPr>
          <p:cNvPr id="4" name="Slide Number Placeholder 3"/>
          <p:cNvSpPr>
            <a:spLocks noGrp="1"/>
          </p:cNvSpPr>
          <p:nvPr>
            <p:ph type="sldNum" sz="quarter" idx="5"/>
          </p:nvPr>
        </p:nvSpPr>
        <p:spPr/>
        <p:txBody>
          <a:bodyPr/>
          <a:lstStyle/>
          <a:p>
            <a:pPr>
              <a:defRPr/>
            </a:pPr>
            <a:fld id="{E2492E2A-BA42-4A59-BCDD-2B0A5E9AAF02}"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89158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we have a situation where the county has experienced aggregate growth, but there are still some economic problems, particularly among younger adults.  How does this happen? </a:t>
            </a:r>
          </a:p>
          <a:p>
            <a:endParaRPr lang="en-US" smtClean="0"/>
          </a:p>
          <a:p>
            <a:r>
              <a:rPr lang="en-US" smtClean="0"/>
              <a:t>Quantitative data from the US Census Bureau, the State of Minnesota Auditor’s office, Minnesota local area unemployment statistics, the Minnesota Department of Education, and a local social capital survey (Brainerd Lakes Area Social Capital Survey 2007) </a:t>
            </a:r>
          </a:p>
          <a:p>
            <a:endParaRPr lang="en-US" smtClean="0"/>
          </a:p>
        </p:txBody>
      </p:sp>
      <p:sp>
        <p:nvSpPr>
          <p:cNvPr id="4" name="Slide Number Placeholder 3"/>
          <p:cNvSpPr>
            <a:spLocks noGrp="1"/>
          </p:cNvSpPr>
          <p:nvPr>
            <p:ph type="sldNum" sz="quarter" idx="5"/>
          </p:nvPr>
        </p:nvSpPr>
        <p:spPr/>
        <p:txBody>
          <a:bodyPr/>
          <a:lstStyle/>
          <a:p>
            <a:pPr>
              <a:defRPr/>
            </a:pPr>
            <a:fld id="{7DCE4D2C-8594-4E4B-92D2-87E17B69DE2F}"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060921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3572">
              <a:spcBef>
                <a:spcPct val="0"/>
              </a:spcBef>
            </a:pPr>
            <a:r>
              <a:rPr lang="en-US" dirty="0" smtClean="0"/>
              <a:t>In past, population was clustered in small cities.  Over last 30 years new housing development has almost entirely been in the lakes areas or in more rural townships.  The population has dispersed and the stock of newer and nicer housing has moved to the countryside and lakes communities. </a:t>
            </a:r>
          </a:p>
          <a:p>
            <a:pPr defTabSz="913572">
              <a:spcBef>
                <a:spcPct val="0"/>
              </a:spcBef>
            </a:pPr>
            <a:endParaRPr lang="en-US" dirty="0" smtClean="0"/>
          </a:p>
          <a:p>
            <a:pPr defTabSz="913572">
              <a:spcBef>
                <a:spcPct val="0"/>
              </a:spcBef>
            </a:pPr>
            <a:r>
              <a:rPr lang="en-US" dirty="0" smtClean="0"/>
              <a:t>CLICK</a:t>
            </a:r>
          </a:p>
          <a:p>
            <a:pPr defTabSz="913572">
              <a:spcBef>
                <a:spcPct val="0"/>
              </a:spcBef>
            </a:pPr>
            <a:endParaRPr lang="en-US" dirty="0" smtClean="0"/>
          </a:p>
          <a:p>
            <a:pPr defTabSz="913572">
              <a:spcBef>
                <a:spcPct val="0"/>
              </a:spcBef>
            </a:pPr>
            <a:r>
              <a:rPr lang="en-US" dirty="0" smtClean="0"/>
              <a:t>It is a measure of success to live on a lake, for amenity migrants, seasonal homeowners, and even for local people.  People with money and status live on the lakes, not in town.  Middle class increasingly living in more rural areas outside of town, if cannot afford lake property.  </a:t>
            </a:r>
          </a:p>
          <a:p>
            <a:pPr defTabSz="913572">
              <a:spcBef>
                <a:spcPct val="0"/>
              </a:spcBef>
            </a:pPr>
            <a:endParaRPr lang="en-US" dirty="0" smtClean="0"/>
          </a:p>
          <a:p>
            <a:pPr defTabSz="913572">
              <a:spcBef>
                <a:spcPct val="0"/>
              </a:spcBef>
            </a:pPr>
            <a:r>
              <a:rPr lang="en-US" dirty="0" smtClean="0"/>
              <a:t>CLICK</a:t>
            </a:r>
          </a:p>
          <a:p>
            <a:pPr defTabSz="913572">
              <a:spcBef>
                <a:spcPct val="0"/>
              </a:spcBef>
            </a:pPr>
            <a:endParaRPr lang="en-US" dirty="0" smtClean="0"/>
          </a:p>
          <a:p>
            <a:pPr defTabSz="913572">
              <a:spcBef>
                <a:spcPct val="0"/>
              </a:spcBef>
            </a:pPr>
            <a:r>
              <a:rPr lang="en-US" dirty="0" smtClean="0"/>
              <a:t>Amenity development segregates rural places by socioeconomic status so that people who can afford to live near the source of the amenities in “communities of choice” (on the lakes) while lower income people and younger people become increasingly concentrated in the small city centers “communities of fate”.  </a:t>
            </a:r>
          </a:p>
          <a:p>
            <a:pPr defTabSz="913572">
              <a:spcBef>
                <a:spcPct val="0"/>
              </a:spcBef>
            </a:pPr>
            <a:endParaRPr lang="en-US" dirty="0" smtClean="0"/>
          </a:p>
          <a:p>
            <a:pPr defTabSz="913572">
              <a:spcBef>
                <a:spcPct val="0"/>
              </a:spcBef>
            </a:pPr>
            <a:r>
              <a:rPr lang="en-US" dirty="0" smtClean="0"/>
              <a:t>Because most of the more affluent people are older, this process ends up segregating the area by age as well as income.  So that younger people are concentrated in the small city centers.  Poverty is hidden and ignored by more well-to-do area residents.  As one of the participants in my study put it…</a:t>
            </a:r>
          </a:p>
        </p:txBody>
      </p:sp>
      <p:sp>
        <p:nvSpPr>
          <p:cNvPr id="4" name="Slide Number Placeholder 3"/>
          <p:cNvSpPr>
            <a:spLocks noGrp="1"/>
          </p:cNvSpPr>
          <p:nvPr>
            <p:ph type="sldNum" sz="quarter" idx="5"/>
          </p:nvPr>
        </p:nvSpPr>
        <p:spPr/>
        <p:txBody>
          <a:bodyPr/>
          <a:lstStyle/>
          <a:p>
            <a:pPr>
              <a:defRPr/>
            </a:pPr>
            <a:fld id="{A526AF7D-8C52-448A-9A37-6F0305C6C6E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10316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1/30/2014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01FDFC-D9AC-4290-AC47-CDD9F40997F1}"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7AF941-5750-4FD9-BB1D-0089739BEB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6086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796A0-4153-4A6A-A431-3C9DD9845AB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F729F-BB44-4E7D-8243-EF35683E42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078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0A7E98-C1A1-41FA-B11E-E279FA9BBC9A}"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297DBF-213F-4754-AF81-12492EE509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00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37FDCB-33A2-4743-BF85-DA336B44D790}"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0DF2AD-B83F-4C90-8E63-096B177706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772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7BFBC8-80B2-4C5A-B572-C93BA8EA3D57}" type="datetimeFigureOut">
              <a:rPr lang="en-US">
                <a:solidFill>
                  <a:prstClr val="black">
                    <a:tint val="75000"/>
                  </a:prstClr>
                </a:solidFill>
              </a:rPr>
              <a:pPr>
                <a:defRPr/>
              </a:pPr>
              <a:t>1/30/2014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2D93292-86CC-4E6A-A7F3-71C4C18297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2359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370992-F83D-4DD2-902A-3D7951A191EA}" type="datetimeFigureOut">
              <a:rPr lang="en-US">
                <a:solidFill>
                  <a:prstClr val="black">
                    <a:tint val="75000"/>
                  </a:prstClr>
                </a:solidFill>
              </a:rPr>
              <a:pPr>
                <a:defRPr/>
              </a:pPr>
              <a:t>1/30/2014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C971F-6C16-4D10-9ED6-A96BF8F57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4445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217116-18E9-4A2A-BA7E-45A750DCF578}" type="datetimeFigureOut">
              <a:rPr lang="en-US">
                <a:solidFill>
                  <a:prstClr val="black">
                    <a:tint val="75000"/>
                  </a:prstClr>
                </a:solidFill>
              </a:rPr>
              <a:pPr>
                <a:defRPr/>
              </a:pPr>
              <a:t>1/30/2014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6FA368-AEF1-4EC9-8A72-7ACDC97699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406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64A6C-67F5-49B9-BE77-BDD6D4A12535}"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647099-F6A7-4D73-B5B0-D23022B5F3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237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DD81A9-42F1-499A-87B4-E1CF7BE67E19}"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009E37-B342-4D87-B7B9-309270C2E6A3}"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C901AB-E525-4760-8088-1E5F8954E1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4898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5A0E4B-9FC0-43A5-B6B5-01BBC2AE575D}"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E69EC-86D8-49DD-B89A-973C63C3B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183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7F9B2-FF49-4023-9A55-08EE10EDE16B}"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0862A6-7DCF-4DA3-B650-094F409AE5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0441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01FDFC-D9AC-4290-AC47-CDD9F40997F1}"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7AF941-5750-4FD9-BB1D-0089739BEB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789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796A0-4153-4A6A-A431-3C9DD9845AB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F729F-BB44-4E7D-8243-EF35683E42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293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0A7E98-C1A1-41FA-B11E-E279FA9BBC9A}"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297DBF-213F-4754-AF81-12492EE509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5268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37FDCB-33A2-4743-BF85-DA336B44D790}"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0DF2AD-B83F-4C90-8E63-096B177706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3459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7BFBC8-80B2-4C5A-B572-C93BA8EA3D57}" type="datetimeFigureOut">
              <a:rPr lang="en-US">
                <a:solidFill>
                  <a:prstClr val="black">
                    <a:tint val="75000"/>
                  </a:prstClr>
                </a:solidFill>
              </a:rPr>
              <a:pPr>
                <a:defRPr/>
              </a:pPr>
              <a:t>1/30/2014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2D93292-86CC-4E6A-A7F3-71C4C18297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844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370992-F83D-4DD2-902A-3D7951A191EA}" type="datetimeFigureOut">
              <a:rPr lang="en-US">
                <a:solidFill>
                  <a:prstClr val="black">
                    <a:tint val="75000"/>
                  </a:prstClr>
                </a:solidFill>
              </a:rPr>
              <a:pPr>
                <a:defRPr/>
              </a:pPr>
              <a:t>1/30/2014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C971F-6C16-4D10-9ED6-A96BF8F57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625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217116-18E9-4A2A-BA7E-45A750DCF578}" type="datetimeFigureOut">
              <a:rPr lang="en-US">
                <a:solidFill>
                  <a:prstClr val="black">
                    <a:tint val="75000"/>
                  </a:prstClr>
                </a:solidFill>
              </a:rPr>
              <a:pPr>
                <a:defRPr/>
              </a:pPr>
              <a:t>1/30/2014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6FA368-AEF1-4EC9-8A72-7ACDC97699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662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DD81A9-42F1-499A-87B4-E1CF7BE67E19}" type="datetimeFigureOut">
              <a:rPr lang="en-US" smtClean="0"/>
              <a:pPr/>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72ED0-27C0-4E68-B106-DC5DF8E0559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64A6C-67F5-49B9-BE77-BDD6D4A12535}"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647099-F6A7-4D73-B5B0-D23022B5F3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0287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009E37-B342-4D87-B7B9-309270C2E6A3}"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C901AB-E525-4760-8088-1E5F8954E1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356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5A0E4B-9FC0-43A5-B6B5-01BBC2AE575D}"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E69EC-86D8-49DD-B89A-973C63C3B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7184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7F9B2-FF49-4023-9A55-08EE10EDE16B}"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0862A6-7DCF-4DA3-B650-094F409AE5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8907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7F40908-9E7F-447D-8ED4-D5CE2CDDECD4}" type="datetimeFigureOut">
              <a:rPr lang="en-US"/>
              <a:pPr>
                <a:defRPr/>
              </a:pPr>
              <a:t>1/30/2014</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solidFill>
                <a:srgbClr val="D4D2D0"/>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1A538E7-392B-46AE-95FA-9B9CB4F4108F}" type="slidenum">
              <a:rPr lang="en-US">
                <a:solidFill>
                  <a:srgbClr val="D4D2D0"/>
                </a:solidFill>
              </a:rPr>
              <a:pPr>
                <a:defRPr/>
              </a:pPr>
              <a:t>‹#›</a:t>
            </a:fld>
            <a:endParaRPr lang="en-US">
              <a:solidFill>
                <a:srgbClr val="D4D2D0"/>
              </a:solidFill>
            </a:endParaRPr>
          </a:p>
        </p:txBody>
      </p:sp>
    </p:spTree>
    <p:extLst>
      <p:ext uri="{BB962C8B-B14F-4D97-AF65-F5344CB8AC3E}">
        <p14:creationId xmlns:p14="http://schemas.microsoft.com/office/powerpoint/2010/main" val="285513949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D2F7C3-DCF0-448A-9BF9-53AA3CAB8063}" type="datetimeFigureOut">
              <a:rPr lang="en-US">
                <a:solidFill>
                  <a:srgbClr val="3B3B3B"/>
                </a:solidFill>
              </a:rPr>
              <a:pPr>
                <a:defRPr/>
              </a:pPr>
              <a:t>1/30/2014</a:t>
            </a:fld>
            <a:endParaRPr lang="en-US">
              <a:solidFill>
                <a:srgbClr val="3B3B3B"/>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6" name="Slide Number Placeholder 22"/>
          <p:cNvSpPr>
            <a:spLocks noGrp="1"/>
          </p:cNvSpPr>
          <p:nvPr>
            <p:ph type="sldNum" sz="quarter" idx="12"/>
          </p:nvPr>
        </p:nvSpPr>
        <p:spPr/>
        <p:txBody>
          <a:bodyPr/>
          <a:lstStyle>
            <a:lvl1pPr>
              <a:defRPr/>
            </a:lvl1pPr>
          </a:lstStyle>
          <a:p>
            <a:pPr>
              <a:defRPr/>
            </a:pPr>
            <a:fld id="{C2099287-14C6-4089-9252-DC90D59BC764}" type="slidenum">
              <a:rPr lang="en-US"/>
              <a:pPr>
                <a:defRPr/>
              </a:pPr>
              <a:t>‹#›</a:t>
            </a:fld>
            <a:endParaRPr lang="en-US"/>
          </a:p>
        </p:txBody>
      </p:sp>
    </p:spTree>
    <p:extLst>
      <p:ext uri="{BB962C8B-B14F-4D97-AF65-F5344CB8AC3E}">
        <p14:creationId xmlns:p14="http://schemas.microsoft.com/office/powerpoint/2010/main" val="2331363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6A542DF-FB2B-41D5-923D-1BA57D894841}" type="datetimeFigureOut">
              <a:rPr lang="en-US">
                <a:solidFill>
                  <a:srgbClr val="3B3B3B"/>
                </a:solidFill>
              </a:rPr>
              <a:pPr>
                <a:defRPr/>
              </a:pPr>
              <a:t>1/30/2014</a:t>
            </a:fld>
            <a:endParaRPr lang="en-US">
              <a:solidFill>
                <a:srgbClr val="3B3B3B"/>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72F392A-255E-4584-87CF-5386FC28013D}"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3B3B3B"/>
              </a:solidFill>
            </a:endParaRPr>
          </a:p>
        </p:txBody>
      </p:sp>
    </p:spTree>
    <p:extLst>
      <p:ext uri="{BB962C8B-B14F-4D97-AF65-F5344CB8AC3E}">
        <p14:creationId xmlns:p14="http://schemas.microsoft.com/office/powerpoint/2010/main" val="238463157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AD767A20-2778-4F9F-B0B5-9EAF70669F86}" type="datetimeFigureOut">
              <a:rPr lang="en-US">
                <a:solidFill>
                  <a:srgbClr val="3B3B3B"/>
                </a:solidFill>
              </a:rPr>
              <a:pPr>
                <a:defRPr/>
              </a:pPr>
              <a:t>1/30/2014</a:t>
            </a:fld>
            <a:endParaRPr lang="en-US">
              <a:solidFill>
                <a:srgbClr val="3B3B3B"/>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13961331-614F-4D02-9C86-9F990923FA7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3B3B3B"/>
              </a:solidFill>
            </a:endParaRPr>
          </a:p>
        </p:txBody>
      </p:sp>
    </p:spTree>
    <p:extLst>
      <p:ext uri="{BB962C8B-B14F-4D97-AF65-F5344CB8AC3E}">
        <p14:creationId xmlns:p14="http://schemas.microsoft.com/office/powerpoint/2010/main" val="397730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1F3D95A9-62BA-465B-A338-99A73F50CB62}" type="datetimeFigureOut">
              <a:rPr lang="en-US">
                <a:solidFill>
                  <a:srgbClr val="3B3B3B"/>
                </a:solidFill>
              </a:rPr>
              <a:pPr>
                <a:defRPr/>
              </a:pPr>
              <a:t>1/30/2014</a:t>
            </a:fld>
            <a:endParaRPr lang="en-US">
              <a:solidFill>
                <a:srgbClr val="3B3B3B"/>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BF02B5B1-5CDA-48EA-8E60-516AC907A37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3B3B3B"/>
              </a:solidFill>
            </a:endParaRPr>
          </a:p>
        </p:txBody>
      </p:sp>
    </p:spTree>
    <p:extLst>
      <p:ext uri="{BB962C8B-B14F-4D97-AF65-F5344CB8AC3E}">
        <p14:creationId xmlns:p14="http://schemas.microsoft.com/office/powerpoint/2010/main" val="3939327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CC9153A-56B7-4601-98E0-EB633CCE772A}" type="datetimeFigureOut">
              <a:rPr lang="en-US">
                <a:solidFill>
                  <a:srgbClr val="3B3B3B"/>
                </a:solidFill>
              </a:rPr>
              <a:pPr>
                <a:defRPr/>
              </a:pPr>
              <a:t>1/30/2014</a:t>
            </a:fld>
            <a:endParaRPr lang="en-US">
              <a:solidFill>
                <a:srgbClr val="3B3B3B"/>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5" name="Slide Number Placeholder 22"/>
          <p:cNvSpPr>
            <a:spLocks noGrp="1"/>
          </p:cNvSpPr>
          <p:nvPr>
            <p:ph type="sldNum" sz="quarter" idx="12"/>
          </p:nvPr>
        </p:nvSpPr>
        <p:spPr/>
        <p:txBody>
          <a:bodyPr/>
          <a:lstStyle>
            <a:lvl1pPr>
              <a:defRPr/>
            </a:lvl1pPr>
          </a:lstStyle>
          <a:p>
            <a:pPr>
              <a:defRPr/>
            </a:pPr>
            <a:fld id="{6D89A0B1-5546-4708-9D8A-FEA10D225D77}" type="slidenum">
              <a:rPr lang="en-US"/>
              <a:pPr>
                <a:defRPr/>
              </a:pPr>
              <a:t>‹#›</a:t>
            </a:fld>
            <a:endParaRPr lang="en-US"/>
          </a:p>
        </p:txBody>
      </p:sp>
    </p:spTree>
    <p:extLst>
      <p:ext uri="{BB962C8B-B14F-4D97-AF65-F5344CB8AC3E}">
        <p14:creationId xmlns:p14="http://schemas.microsoft.com/office/powerpoint/2010/main" val="217891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DD81A9-42F1-499A-87B4-E1CF7BE67E19}" type="datetimeFigureOut">
              <a:rPr lang="en-US" smtClean="0"/>
              <a:pPr/>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DB84978-47C2-4E89-B477-DD994131B9C4}" type="datetimeFigureOut">
              <a:rPr lang="en-US">
                <a:solidFill>
                  <a:srgbClr val="3B3B3B"/>
                </a:solidFill>
              </a:rPr>
              <a:pPr>
                <a:defRPr/>
              </a:pPr>
              <a:t>1/30/2014</a:t>
            </a:fld>
            <a:endParaRPr lang="en-US">
              <a:solidFill>
                <a:srgbClr val="3B3B3B"/>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6AE88F5-5569-4F0C-A7C9-2AACB3321B31}" type="slidenum">
              <a:rPr lang="en-US">
                <a:solidFill>
                  <a:srgbClr val="3B3B3B"/>
                </a:solidFill>
              </a:rPr>
              <a:pPr>
                <a:defRPr/>
              </a:pPr>
              <a:t>‹#›</a:t>
            </a:fld>
            <a:endParaRPr lang="en-US">
              <a:solidFill>
                <a:srgbClr val="3B3B3B"/>
              </a:solidFill>
            </a:endParaRPr>
          </a:p>
        </p:txBody>
      </p:sp>
    </p:spTree>
    <p:extLst>
      <p:ext uri="{BB962C8B-B14F-4D97-AF65-F5344CB8AC3E}">
        <p14:creationId xmlns:p14="http://schemas.microsoft.com/office/powerpoint/2010/main" val="2763108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A8592A-12E4-4FC0-AB0C-13FD2021F18A}" type="datetimeFigureOut">
              <a:rPr lang="en-US">
                <a:solidFill>
                  <a:srgbClr val="3B3B3B"/>
                </a:solidFill>
              </a:rPr>
              <a:pPr>
                <a:defRPr/>
              </a:pPr>
              <a:t>1/30/2014</a:t>
            </a:fld>
            <a:endParaRPr lang="en-US">
              <a:solidFill>
                <a:srgbClr val="3B3B3B"/>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7" name="Slide Number Placeholder 22"/>
          <p:cNvSpPr>
            <a:spLocks noGrp="1"/>
          </p:cNvSpPr>
          <p:nvPr>
            <p:ph type="sldNum" sz="quarter" idx="12"/>
          </p:nvPr>
        </p:nvSpPr>
        <p:spPr/>
        <p:txBody>
          <a:bodyPr/>
          <a:lstStyle>
            <a:lvl1pPr>
              <a:defRPr/>
            </a:lvl1pPr>
          </a:lstStyle>
          <a:p>
            <a:pPr>
              <a:defRPr/>
            </a:pPr>
            <a:fld id="{2561BCE0-6056-4C29-8C28-415C66D34717}" type="slidenum">
              <a:rPr lang="en-US"/>
              <a:pPr>
                <a:defRPr/>
              </a:pPr>
              <a:t>‹#›</a:t>
            </a:fld>
            <a:endParaRPr lang="en-US"/>
          </a:p>
        </p:txBody>
      </p:sp>
    </p:spTree>
    <p:extLst>
      <p:ext uri="{BB962C8B-B14F-4D97-AF65-F5344CB8AC3E}">
        <p14:creationId xmlns:p14="http://schemas.microsoft.com/office/powerpoint/2010/main" val="4205624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BE541973-ECC2-462D-94CC-D4A775B5B78A}" type="datetimeFigureOut">
              <a:rPr lang="en-US">
                <a:solidFill>
                  <a:srgbClr val="3B3B3B"/>
                </a:solidFill>
              </a:rPr>
              <a:pPr>
                <a:defRPr/>
              </a:pPr>
              <a:t>1/30/2014</a:t>
            </a:fld>
            <a:endParaRPr lang="en-US">
              <a:solidFill>
                <a:srgbClr val="3B3B3B"/>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9F4EB78-A539-447E-BBEF-3479E1B95D08}"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solidFill>
                <a:srgbClr val="3B3B3B"/>
              </a:solidFill>
            </a:endParaRPr>
          </a:p>
        </p:txBody>
      </p:sp>
    </p:spTree>
    <p:extLst>
      <p:ext uri="{BB962C8B-B14F-4D97-AF65-F5344CB8AC3E}">
        <p14:creationId xmlns:p14="http://schemas.microsoft.com/office/powerpoint/2010/main" val="161648348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521A114-752E-4152-908C-6373A864D40F}" type="datetimeFigureOut">
              <a:rPr lang="en-US">
                <a:solidFill>
                  <a:srgbClr val="3B3B3B"/>
                </a:solidFill>
              </a:rPr>
              <a:pPr>
                <a:defRPr/>
              </a:pPr>
              <a:t>1/30/2014</a:t>
            </a:fld>
            <a:endParaRPr lang="en-US">
              <a:solidFill>
                <a:srgbClr val="3B3B3B"/>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3B3B3B"/>
              </a:solidFill>
            </a:endParaRPr>
          </a:p>
        </p:txBody>
      </p:sp>
      <p:sp>
        <p:nvSpPr>
          <p:cNvPr id="6" name="Slide Number Placeholder 22"/>
          <p:cNvSpPr>
            <a:spLocks noGrp="1"/>
          </p:cNvSpPr>
          <p:nvPr>
            <p:ph type="sldNum" sz="quarter" idx="12"/>
          </p:nvPr>
        </p:nvSpPr>
        <p:spPr/>
        <p:txBody>
          <a:bodyPr/>
          <a:lstStyle>
            <a:lvl1pPr>
              <a:defRPr/>
            </a:lvl1pPr>
          </a:lstStyle>
          <a:p>
            <a:pPr>
              <a:defRPr/>
            </a:pPr>
            <a:fld id="{505CA767-B113-47DA-8E2F-D90944D0AF48}" type="slidenum">
              <a:rPr lang="en-US"/>
              <a:pPr>
                <a:defRPr/>
              </a:pPr>
              <a:t>‹#›</a:t>
            </a:fld>
            <a:endParaRPr lang="en-US"/>
          </a:p>
        </p:txBody>
      </p:sp>
    </p:spTree>
    <p:extLst>
      <p:ext uri="{BB962C8B-B14F-4D97-AF65-F5344CB8AC3E}">
        <p14:creationId xmlns:p14="http://schemas.microsoft.com/office/powerpoint/2010/main" val="3763742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4A01165-E115-4B8D-A7F9-0DDD0BB8E425}" type="datetimeFigureOut">
              <a:rPr lang="en-US">
                <a:solidFill>
                  <a:srgbClr val="3B3B3B"/>
                </a:solidFill>
              </a:rPr>
              <a:pPr>
                <a:defRPr/>
              </a:pPr>
              <a:t>1/30/2014</a:t>
            </a:fld>
            <a:endParaRPr lang="en-US">
              <a:solidFill>
                <a:srgbClr val="3B3B3B"/>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3B3B3B"/>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062E798-362E-46C2-8BE6-4CF77644641B}" type="slidenum">
              <a:rPr lang="en-US"/>
              <a:pPr>
                <a:defRPr/>
              </a:pPr>
              <a:t>‹#›</a:t>
            </a:fld>
            <a:endParaRPr lang="en-US"/>
          </a:p>
        </p:txBody>
      </p:sp>
    </p:spTree>
    <p:extLst>
      <p:ext uri="{BB962C8B-B14F-4D97-AF65-F5344CB8AC3E}">
        <p14:creationId xmlns:p14="http://schemas.microsoft.com/office/powerpoint/2010/main" val="104910505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Rectangle 3"/>
          <p:cNvSpPr>
            <a:spLocks noGrp="1"/>
          </p:cNvSpPr>
          <p:nvPr>
            <p:ph type="body" idx="4294967295"/>
          </p:nvPr>
        </p:nvSpPr>
        <p:spPr>
          <a:xfrm>
            <a:off x="609600" y="1295400"/>
            <a:ext cx="8153400" cy="4525963"/>
          </a:xfrm>
        </p:spPr>
        <p:txBody>
          <a:bodyPr/>
          <a:lstStyle/>
          <a:p>
            <a:r>
              <a:rPr lang="en-US" dirty="0" smtClean="0"/>
              <a:t>Census Attribute Tables</a:t>
            </a:r>
          </a:p>
          <a:p>
            <a:pPr lvl="1"/>
            <a:r>
              <a:rPr lang="en-US" dirty="0" smtClean="0"/>
              <a:t>Methods</a:t>
            </a:r>
          </a:p>
          <a:p>
            <a:pPr lvl="1"/>
            <a:r>
              <a:rPr lang="en-US" dirty="0" smtClean="0"/>
              <a:t>Sources</a:t>
            </a:r>
          </a:p>
          <a:p>
            <a:pPr lvl="2"/>
            <a:r>
              <a:rPr lang="en-US" dirty="0" smtClean="0"/>
              <a:t>Primary </a:t>
            </a:r>
          </a:p>
          <a:p>
            <a:pPr lvl="2"/>
            <a:r>
              <a:rPr lang="en-US" dirty="0" smtClean="0"/>
              <a:t>Secondary</a:t>
            </a:r>
          </a:p>
          <a:p>
            <a:r>
              <a:rPr lang="en-US" dirty="0" smtClean="0"/>
              <a:t>Geophysical Characteristics</a:t>
            </a:r>
          </a:p>
          <a:p>
            <a:endParaRPr lang="en-US" dirty="0" smtClean="0"/>
          </a:p>
          <a:p>
            <a:pPr lvl="2"/>
            <a:endParaRPr lang="en-US" dirty="0" smtClean="0"/>
          </a:p>
          <a:p>
            <a:pPr lvl="2"/>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128134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01FDFC-D9AC-4290-AC47-CDD9F40997F1}"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7AF941-5750-4FD9-BB1D-0089739BEB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091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796A0-4153-4A6A-A431-3C9DD9845AB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F729F-BB44-4E7D-8243-EF35683E42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9760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0A7E98-C1A1-41FA-B11E-E279FA9BBC9A}"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297DBF-213F-4754-AF81-12492EE509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693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37FDCB-33A2-4743-BF85-DA336B44D790}"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0DF2AD-B83F-4C90-8E63-096B177706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112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DD81A9-42F1-499A-87B4-E1CF7BE67E19}" type="datetimeFigureOut">
              <a:rPr lang="en-US" smtClean="0"/>
              <a:pPr/>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7BFBC8-80B2-4C5A-B572-C93BA8EA3D57}" type="datetimeFigureOut">
              <a:rPr lang="en-US">
                <a:solidFill>
                  <a:prstClr val="black">
                    <a:tint val="75000"/>
                  </a:prstClr>
                </a:solidFill>
              </a:rPr>
              <a:pPr>
                <a:defRPr/>
              </a:pPr>
              <a:t>1/30/2014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2D93292-86CC-4E6A-A7F3-71C4C18297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1270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370992-F83D-4DD2-902A-3D7951A191EA}" type="datetimeFigureOut">
              <a:rPr lang="en-US">
                <a:solidFill>
                  <a:prstClr val="black">
                    <a:tint val="75000"/>
                  </a:prstClr>
                </a:solidFill>
              </a:rPr>
              <a:pPr>
                <a:defRPr/>
              </a:pPr>
              <a:t>1/30/2014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C971F-6C16-4D10-9ED6-A96BF8F57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2846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217116-18E9-4A2A-BA7E-45A750DCF578}" type="datetimeFigureOut">
              <a:rPr lang="en-US">
                <a:solidFill>
                  <a:prstClr val="black">
                    <a:tint val="75000"/>
                  </a:prstClr>
                </a:solidFill>
              </a:rPr>
              <a:pPr>
                <a:defRPr/>
              </a:pPr>
              <a:t>1/30/2014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6FA368-AEF1-4EC9-8A72-7ACDC97699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8821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64A6C-67F5-49B9-BE77-BDD6D4A12535}"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647099-F6A7-4D73-B5B0-D23022B5F3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84453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009E37-B342-4D87-B7B9-309270C2E6A3}"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C901AB-E525-4760-8088-1E5F8954E1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2763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5A0E4B-9FC0-43A5-B6B5-01BBC2AE575D}"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E69EC-86D8-49DD-B89A-973C63C3B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6449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7F9B2-FF49-4023-9A55-08EE10EDE16B}"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0862A6-7DCF-4DA3-B650-094F409AE5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5487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01FDFC-D9AC-4290-AC47-CDD9F40997F1}"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7AF941-5750-4FD9-BB1D-0089739BEB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55133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F796A0-4153-4A6A-A431-3C9DD9845AB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CF729F-BB44-4E7D-8243-EF35683E42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6107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0A7E98-C1A1-41FA-B11E-E279FA9BBC9A}"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297DBF-213F-4754-AF81-12492EE509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758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DD81A9-42F1-499A-87B4-E1CF7BE67E19}" type="datetimeFigureOut">
              <a:rPr lang="en-US" smtClean="0"/>
              <a:pPr/>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37FDCB-33A2-4743-BF85-DA336B44D790}"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0DF2AD-B83F-4C90-8E63-096B1777064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9828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7BFBC8-80B2-4C5A-B572-C93BA8EA3D57}" type="datetimeFigureOut">
              <a:rPr lang="en-US">
                <a:solidFill>
                  <a:prstClr val="black">
                    <a:tint val="75000"/>
                  </a:prstClr>
                </a:solidFill>
              </a:rPr>
              <a:pPr>
                <a:defRPr/>
              </a:pPr>
              <a:t>1/30/2014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2D93292-86CC-4E6A-A7F3-71C4C18297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382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370992-F83D-4DD2-902A-3D7951A191EA}" type="datetimeFigureOut">
              <a:rPr lang="en-US">
                <a:solidFill>
                  <a:prstClr val="black">
                    <a:tint val="75000"/>
                  </a:prstClr>
                </a:solidFill>
              </a:rPr>
              <a:pPr>
                <a:defRPr/>
              </a:pPr>
              <a:t>1/30/2014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C971F-6C16-4D10-9ED6-A96BF8F57C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89164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217116-18E9-4A2A-BA7E-45A750DCF578}" type="datetimeFigureOut">
              <a:rPr lang="en-US">
                <a:solidFill>
                  <a:prstClr val="black">
                    <a:tint val="75000"/>
                  </a:prstClr>
                </a:solidFill>
              </a:rPr>
              <a:pPr>
                <a:defRPr/>
              </a:pPr>
              <a:t>1/30/2014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16FA368-AEF1-4EC9-8A72-7ACDC97699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4065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364A6C-67F5-49B9-BE77-BDD6D4A12535}"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647099-F6A7-4D73-B5B0-D23022B5F3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1371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009E37-B342-4D87-B7B9-309270C2E6A3}" type="datetimeFigureOut">
              <a:rPr lang="en-US">
                <a:solidFill>
                  <a:prstClr val="black">
                    <a:tint val="75000"/>
                  </a:prstClr>
                </a:solidFill>
              </a:rPr>
              <a:pPr>
                <a:defRPr/>
              </a:pPr>
              <a:t>1/30/2014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4C901AB-E525-4760-8088-1E5F8954E1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2493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5A0E4B-9FC0-43A5-B6B5-01BBC2AE575D}"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6E69EC-86D8-49DD-B89A-973C63C3B4F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21606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E7F9B2-FF49-4023-9A55-08EE10EDE16B}"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0862A6-7DCF-4DA3-B650-094F409AE5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815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D81A9-42F1-499A-87B4-E1CF7BE67E19}" type="datetimeFigureOut">
              <a:rPr lang="en-US" smtClean="0"/>
              <a:pPr/>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72ED0-27C0-4E68-B106-DC5DF8E055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DD81A9-42F1-499A-87B4-E1CF7BE67E19}" type="datetimeFigureOut">
              <a:rPr lang="en-US" smtClean="0"/>
              <a:pPr/>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72ED0-27C0-4E68-B106-DC5DF8E0559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DDD81A9-42F1-499A-87B4-E1CF7BE67E19}" type="datetimeFigureOut">
              <a:rPr lang="en-US" smtClean="0"/>
              <a:pPr/>
              <a:t>1/30/2014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9F72ED0-27C0-4E68-B106-DC5DF8E055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DDD81A9-42F1-499A-87B4-E1CF7BE67E19}" type="datetimeFigureOut">
              <a:rPr lang="en-US" smtClean="0"/>
              <a:pPr/>
              <a:t>1/30/2014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F72ED0-27C0-4E68-B106-DC5DF8E055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D107DE-0954-4C86-8154-8C3C50D5634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A30DC8-55F4-4E92-800B-286236753A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6293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D107DE-0954-4C86-8154-8C3C50D5634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A30DC8-55F4-4E92-800B-286236753A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5555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47A3076-4A54-4108-895C-E24CACE54B02}" type="datetimeFigureOut">
              <a:rPr lang="en-US">
                <a:solidFill>
                  <a:srgbClr val="3B3B3B"/>
                </a:solidFill>
              </a:rPr>
              <a:pPr>
                <a:defRPr/>
              </a:pPr>
              <a:t>1/30/2014</a:t>
            </a:fld>
            <a:endParaRPr lang="en-US">
              <a:solidFill>
                <a:srgbClr val="3B3B3B"/>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3B3B3B"/>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1927F0FF-AF26-4A88-AB45-309803801149}" type="slidenum">
              <a:rPr lang="en-US"/>
              <a:pPr>
                <a:defRPr/>
              </a:pPr>
              <a:t>‹#›</a:t>
            </a:fld>
            <a:endParaRPr lang="en-US"/>
          </a:p>
        </p:txBody>
      </p:sp>
    </p:spTree>
    <p:extLst>
      <p:ext uri="{BB962C8B-B14F-4D97-AF65-F5344CB8AC3E}">
        <p14:creationId xmlns:p14="http://schemas.microsoft.com/office/powerpoint/2010/main" val="2322115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D107DE-0954-4C86-8154-8C3C50D5634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A30DC8-55F4-4E92-800B-286236753A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95681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D107DE-0954-4C86-8154-8C3C50D56345}" type="datetimeFigureOut">
              <a:rPr lang="en-US">
                <a:solidFill>
                  <a:prstClr val="black">
                    <a:tint val="75000"/>
                  </a:prstClr>
                </a:solidFill>
              </a:rPr>
              <a:pPr>
                <a:defRPr/>
              </a:pPr>
              <a:t>1/30/2014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A30DC8-55F4-4E92-800B-286236753A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13826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norton.com/college/soc/conley3/core/ch/02/socioClips.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382000" cy="2895600"/>
          </a:xfrm>
        </p:spPr>
        <p:txBody>
          <a:bodyPr>
            <a:normAutofit/>
          </a:bodyPr>
          <a:lstStyle/>
          <a:p>
            <a:pPr>
              <a:spcBef>
                <a:spcPts val="1800"/>
              </a:spcBef>
            </a:pPr>
            <a:r>
              <a:rPr lang="en-US" dirty="0" smtClean="0">
                <a:solidFill>
                  <a:schemeClr val="accent1"/>
                </a:solidFill>
              </a:rPr>
              <a:t>Qualitative Analysis</a:t>
            </a:r>
            <a:r>
              <a:rPr lang="en-US" dirty="0">
                <a:solidFill>
                  <a:schemeClr val="tx1"/>
                </a:solidFill>
              </a:rPr>
              <a:t/>
            </a:r>
            <a:br>
              <a:rPr lang="en-US" dirty="0">
                <a:solidFill>
                  <a:schemeClr val="tx1"/>
                </a:solidFill>
              </a:rPr>
            </a:br>
            <a:r>
              <a:rPr lang="en-US" sz="1100" dirty="0" smtClean="0">
                <a:solidFill>
                  <a:schemeClr val="tx1"/>
                </a:solidFill>
              </a:rPr>
              <a:t/>
            </a:r>
            <a:br>
              <a:rPr lang="en-US" sz="1100" dirty="0" smtClean="0">
                <a:solidFill>
                  <a:schemeClr val="tx1"/>
                </a:solidFill>
              </a:rPr>
            </a:br>
            <a:r>
              <a:rPr lang="en-US" sz="1100" dirty="0">
                <a:solidFill>
                  <a:schemeClr val="tx1"/>
                </a:solidFill>
              </a:rPr>
              <a:t/>
            </a:r>
            <a:br>
              <a:rPr lang="en-US" sz="1100" dirty="0">
                <a:solidFill>
                  <a:schemeClr val="tx1"/>
                </a:solidFill>
              </a:rPr>
            </a:br>
            <a:endParaRPr lang="en-US" sz="3100" dirty="0"/>
          </a:p>
        </p:txBody>
      </p:sp>
      <p:sp>
        <p:nvSpPr>
          <p:cNvPr id="3" name="Subtitle 2"/>
          <p:cNvSpPr>
            <a:spLocks noGrp="1"/>
          </p:cNvSpPr>
          <p:nvPr>
            <p:ph type="subTitle" idx="1"/>
          </p:nvPr>
        </p:nvSpPr>
        <p:spPr>
          <a:xfrm>
            <a:off x="381000" y="3352800"/>
            <a:ext cx="8077200" cy="1423416"/>
          </a:xfrm>
        </p:spPr>
        <p:txBody>
          <a:bodyPr>
            <a:normAutofit/>
          </a:bodyPr>
          <a:lstStyle/>
          <a:p>
            <a:r>
              <a:rPr lang="en-US" sz="3200" dirty="0" smtClean="0">
                <a:solidFill>
                  <a:schemeClr val="tx1"/>
                </a:solidFill>
              </a:rPr>
              <a:t>Jan 30, 2014</a:t>
            </a:r>
          </a:p>
        </p:txBody>
      </p:sp>
    </p:spTree>
    <p:extLst>
      <p:ext uri="{BB962C8B-B14F-4D97-AF65-F5344CB8AC3E}">
        <p14:creationId xmlns:p14="http://schemas.microsoft.com/office/powerpoint/2010/main" val="187832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mtClean="0"/>
              <a:t>Methods &amp; Data</a:t>
            </a:r>
          </a:p>
        </p:txBody>
      </p:sp>
      <p:sp>
        <p:nvSpPr>
          <p:cNvPr id="24579" name="Content Placeholder 2"/>
          <p:cNvSpPr>
            <a:spLocks noGrp="1"/>
          </p:cNvSpPr>
          <p:nvPr>
            <p:ph sz="quarter" idx="1"/>
          </p:nvPr>
        </p:nvSpPr>
        <p:spPr>
          <a:xfrm>
            <a:off x="612775" y="1600200"/>
            <a:ext cx="8153400" cy="4495800"/>
          </a:xfrm>
        </p:spPr>
        <p:txBody>
          <a:bodyPr/>
          <a:lstStyle/>
          <a:p>
            <a:pPr>
              <a:buClrTx/>
              <a:buSzPct val="100000"/>
              <a:buFont typeface="Calibri" pitchFamily="34" charset="0"/>
              <a:buChar char="−"/>
            </a:pPr>
            <a:r>
              <a:rPr lang="en-US" smtClean="0"/>
              <a:t>Data collected 2006-2009</a:t>
            </a:r>
          </a:p>
          <a:p>
            <a:pPr>
              <a:buClrTx/>
              <a:buSzPct val="100000"/>
              <a:buFont typeface="Calibri" pitchFamily="34" charset="0"/>
              <a:buChar char="−"/>
            </a:pPr>
            <a:r>
              <a:rPr lang="en-US" smtClean="0"/>
              <a:t>Interviews with key informants</a:t>
            </a:r>
          </a:p>
          <a:p>
            <a:pPr>
              <a:buClrTx/>
              <a:buSzPct val="100000"/>
              <a:buFont typeface="Calibri" pitchFamily="34" charset="0"/>
              <a:buChar char="−"/>
            </a:pPr>
            <a:r>
              <a:rPr lang="en-US" smtClean="0"/>
              <a:t>Community-based research</a:t>
            </a:r>
          </a:p>
          <a:p>
            <a:pPr>
              <a:buClrTx/>
              <a:buSzPct val="100000"/>
              <a:buFont typeface="Calibri" pitchFamily="34" charset="0"/>
              <a:buChar char="−"/>
            </a:pPr>
            <a:r>
              <a:rPr lang="en-US" smtClean="0"/>
              <a:t>Focus groups with lower income younger adults and service providers/volunteers</a:t>
            </a:r>
          </a:p>
          <a:p>
            <a:pPr>
              <a:buClrTx/>
              <a:buSzPct val="100000"/>
              <a:buFont typeface="Calibri" pitchFamily="34" charset="0"/>
              <a:buChar char="−"/>
            </a:pPr>
            <a:r>
              <a:rPr lang="en-US" smtClean="0"/>
              <a:t>Participant observation</a:t>
            </a:r>
          </a:p>
          <a:p>
            <a:pPr>
              <a:buClrTx/>
              <a:buSzPct val="100000"/>
              <a:buFont typeface="Calibri" pitchFamily="34" charset="0"/>
              <a:buChar char="−"/>
            </a:pPr>
            <a:r>
              <a:rPr lang="en-US" smtClean="0"/>
              <a:t>Quantitative data supplements qualitative findings</a:t>
            </a:r>
          </a:p>
        </p:txBody>
      </p:sp>
    </p:spTree>
    <p:extLst>
      <p:ext uri="{BB962C8B-B14F-4D97-AF65-F5344CB8AC3E}">
        <p14:creationId xmlns:p14="http://schemas.microsoft.com/office/powerpoint/2010/main" val="4082178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143000"/>
          </a:xfrm>
        </p:spPr>
        <p:txBody>
          <a:bodyPr/>
          <a:lstStyle/>
          <a:p>
            <a:r>
              <a:rPr lang="en-US" sz="4000" b="1" smtClean="0"/>
              <a:t>Residential Segregation by Income &amp; Age</a:t>
            </a:r>
          </a:p>
        </p:txBody>
      </p:sp>
      <p:pic>
        <p:nvPicPr>
          <p:cNvPr id="4" name="Picture 3" descr="lake_house.jpg"/>
          <p:cNvPicPr>
            <a:picLocks noChangeAspect="1"/>
          </p:cNvPicPr>
          <p:nvPr/>
        </p:nvPicPr>
        <p:blipFill>
          <a:blip r:embed="rId3" cstate="print"/>
          <a:srcRect/>
          <a:stretch>
            <a:fillRect/>
          </a:stretch>
        </p:blipFill>
        <p:spPr bwMode="auto">
          <a:xfrm>
            <a:off x="0" y="3830638"/>
            <a:ext cx="5638800" cy="3027362"/>
          </a:xfrm>
          <a:prstGeom prst="rect">
            <a:avLst/>
          </a:prstGeom>
          <a:noFill/>
          <a:ln w="9525">
            <a:noFill/>
            <a:miter lim="800000"/>
            <a:headEnd/>
            <a:tailEnd/>
          </a:ln>
        </p:spPr>
      </p:pic>
      <p:pic>
        <p:nvPicPr>
          <p:cNvPr id="9" name="Picture 8" descr="downtown_crosby.jpg"/>
          <p:cNvPicPr>
            <a:picLocks noChangeAspect="1"/>
          </p:cNvPicPr>
          <p:nvPr/>
        </p:nvPicPr>
        <p:blipFill>
          <a:blip r:embed="rId4" cstate="print"/>
          <a:srcRect/>
          <a:stretch>
            <a:fillRect/>
          </a:stretch>
        </p:blipFill>
        <p:spPr bwMode="auto">
          <a:xfrm>
            <a:off x="5635625" y="4419600"/>
            <a:ext cx="3508375" cy="2438400"/>
          </a:xfrm>
          <a:prstGeom prst="rect">
            <a:avLst/>
          </a:prstGeom>
          <a:noFill/>
          <a:ln w="9525">
            <a:noFill/>
            <a:miter lim="800000"/>
            <a:headEnd/>
            <a:tailEnd/>
          </a:ln>
        </p:spPr>
      </p:pic>
      <p:sp>
        <p:nvSpPr>
          <p:cNvPr id="7" name="Content Placeholder 2"/>
          <p:cNvSpPr>
            <a:spLocks noGrp="1"/>
          </p:cNvSpPr>
          <p:nvPr>
            <p:ph sz="quarter" idx="1"/>
          </p:nvPr>
        </p:nvSpPr>
        <p:spPr>
          <a:xfrm>
            <a:off x="457200" y="1219200"/>
            <a:ext cx="8229600" cy="2057400"/>
          </a:xfrm>
        </p:spPr>
        <p:txBody>
          <a:bodyPr/>
          <a:lstStyle/>
          <a:p>
            <a:pPr>
              <a:buFont typeface="Arial" charset="0"/>
              <a:buNone/>
            </a:pPr>
            <a:r>
              <a:rPr lang="en-US" sz="2800" i="1" smtClean="0"/>
              <a:t>Its hard to realize there’s poverty here when you’re surrounded by million dollar homes. You’re in Baxter or on the lakes where everything’s shiny and you never go to downtown Brainerd where everything’s falling apart.</a:t>
            </a:r>
            <a:endParaRPr lang="en-US" sz="2800" smtClean="0"/>
          </a:p>
        </p:txBody>
      </p:sp>
    </p:spTree>
    <p:extLst>
      <p:ext uri="{BB962C8B-B14F-4D97-AF65-F5344CB8AC3E}">
        <p14:creationId xmlns:p14="http://schemas.microsoft.com/office/powerpoint/2010/main" val="219738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167640" y="1752600"/>
            <a:ext cx="8823960" cy="2564228"/>
          </a:xfrm>
          <a:prstGeom prst="rect">
            <a:avLst/>
          </a:prstGeom>
          <a:noFill/>
          <a:ln w="9525">
            <a:noFill/>
            <a:miter lim="800000"/>
            <a:headEnd/>
            <a:tailEnd/>
          </a:ln>
          <a:effectLst/>
        </p:spPr>
      </p:pic>
      <p:sp>
        <p:nvSpPr>
          <p:cNvPr id="28674" name="Title 1"/>
          <p:cNvSpPr>
            <a:spLocks noGrp="1"/>
          </p:cNvSpPr>
          <p:nvPr>
            <p:ph type="title"/>
          </p:nvPr>
        </p:nvSpPr>
        <p:spPr/>
        <p:txBody>
          <a:bodyPr/>
          <a:lstStyle/>
          <a:p>
            <a:r>
              <a:rPr lang="en-US" b="1" smtClean="0"/>
              <a:t>Divided into Haves and Have Nots</a:t>
            </a:r>
          </a:p>
        </p:txBody>
      </p:sp>
      <p:sp>
        <p:nvSpPr>
          <p:cNvPr id="10" name="Rectangle 9"/>
          <p:cNvSpPr/>
          <p:nvPr/>
        </p:nvSpPr>
        <p:spPr>
          <a:xfrm>
            <a:off x="3048000" y="2438400"/>
            <a:ext cx="457200" cy="1676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4" name="Group 15"/>
          <p:cNvGrpSpPr>
            <a:grpSpLocks/>
          </p:cNvGrpSpPr>
          <p:nvPr/>
        </p:nvGrpSpPr>
        <p:grpSpPr bwMode="auto">
          <a:xfrm>
            <a:off x="5257800" y="2667000"/>
            <a:ext cx="3733800" cy="1524000"/>
            <a:chOff x="5257800" y="2667000"/>
            <a:chExt cx="3733800" cy="1524000"/>
          </a:xfrm>
        </p:grpSpPr>
        <p:sp>
          <p:nvSpPr>
            <p:cNvPr id="12" name="Rectangle 11"/>
            <p:cNvSpPr/>
            <p:nvPr/>
          </p:nvSpPr>
          <p:spPr>
            <a:xfrm>
              <a:off x="5257800" y="2667000"/>
              <a:ext cx="457200" cy="1524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p:nvPr/>
          </p:nvSpPr>
          <p:spPr>
            <a:xfrm>
              <a:off x="8534400" y="2667000"/>
              <a:ext cx="457200" cy="1524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5" name="Group 17"/>
          <p:cNvGrpSpPr>
            <a:grpSpLocks/>
          </p:cNvGrpSpPr>
          <p:nvPr/>
        </p:nvGrpSpPr>
        <p:grpSpPr bwMode="auto">
          <a:xfrm>
            <a:off x="6324600" y="3276600"/>
            <a:ext cx="1600200" cy="685800"/>
            <a:chOff x="6324600" y="3276600"/>
            <a:chExt cx="1600200" cy="685800"/>
          </a:xfrm>
        </p:grpSpPr>
        <p:sp>
          <p:nvSpPr>
            <p:cNvPr id="14" name="Rectangle 13"/>
            <p:cNvSpPr/>
            <p:nvPr/>
          </p:nvSpPr>
          <p:spPr>
            <a:xfrm>
              <a:off x="6324600" y="3505200"/>
              <a:ext cx="457200" cy="4572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Rectangle 16"/>
            <p:cNvSpPr/>
            <p:nvPr/>
          </p:nvSpPr>
          <p:spPr>
            <a:xfrm>
              <a:off x="7467600" y="3276600"/>
              <a:ext cx="457200" cy="6096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16" name="Rectangle 15"/>
          <p:cNvSpPr/>
          <p:nvPr/>
        </p:nvSpPr>
        <p:spPr>
          <a:xfrm>
            <a:off x="2438400" y="2057400"/>
            <a:ext cx="6705600" cy="2438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5016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alpha val="63921"/>
          </a:schemeClr>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0" y="274638"/>
            <a:ext cx="9144000" cy="1143000"/>
          </a:xfrm>
        </p:spPr>
        <p:txBody>
          <a:bodyPr/>
          <a:lstStyle/>
          <a:p>
            <a:r>
              <a:rPr lang="en-US" b="1" smtClean="0"/>
              <a:t>Narrow Conceptions of Community</a:t>
            </a:r>
          </a:p>
        </p:txBody>
      </p:sp>
      <p:sp>
        <p:nvSpPr>
          <p:cNvPr id="30723" name="Content Placeholder 2"/>
          <p:cNvSpPr>
            <a:spLocks noGrp="1"/>
          </p:cNvSpPr>
          <p:nvPr>
            <p:ph sz="quarter" idx="1"/>
          </p:nvPr>
        </p:nvSpPr>
        <p:spPr/>
        <p:txBody>
          <a:bodyPr/>
          <a:lstStyle/>
          <a:p>
            <a:pPr>
              <a:buFont typeface="Arial" charset="0"/>
              <a:buNone/>
            </a:pPr>
            <a:r>
              <a:rPr lang="en-US" i="1" smtClean="0"/>
              <a:t>Our community has changed from… if you said ‘where are you from?’ Well I’m from Crosby, or I’m from Ironton.  And people still do that. But now that community has changed so much…your community is the lake you live on. Where you from? Well I live on Rabbit Lake. I live on Gull Lake. I live on Mille Lacs. [For a lot of people] their communities have now been formed more along the lakes…The lakes become the communities.</a:t>
            </a:r>
            <a:endParaRPr lang="en-US" smtClean="0"/>
          </a:p>
        </p:txBody>
      </p:sp>
    </p:spTree>
    <p:extLst>
      <p:ext uri="{BB962C8B-B14F-4D97-AF65-F5344CB8AC3E}">
        <p14:creationId xmlns:p14="http://schemas.microsoft.com/office/powerpoint/2010/main" val="4116826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4800" y="228600"/>
            <a:ext cx="8686800" cy="990600"/>
          </a:xfrm>
        </p:spPr>
        <p:txBody>
          <a:bodyPr/>
          <a:lstStyle/>
          <a:p>
            <a:r>
              <a:rPr lang="en-US" sz="3200" b="1" smtClean="0"/>
              <a:t>Narrow Communities Support Narrow Interests</a:t>
            </a:r>
          </a:p>
        </p:txBody>
      </p:sp>
      <p:sp>
        <p:nvSpPr>
          <p:cNvPr id="7" name="Rectangle 3"/>
          <p:cNvSpPr txBox="1">
            <a:spLocks/>
          </p:cNvSpPr>
          <p:nvPr/>
        </p:nvSpPr>
        <p:spPr bwMode="auto">
          <a:xfrm>
            <a:off x="0" y="1295400"/>
            <a:ext cx="4419600" cy="2590800"/>
          </a:xfrm>
          <a:prstGeom prst="rect">
            <a:avLst/>
          </a:prstGeom>
          <a:noFill/>
          <a:ln w="9525">
            <a:noFill/>
            <a:miter lim="800000"/>
            <a:headEnd/>
            <a:tailEnd/>
          </a:ln>
        </p:spPr>
        <p:txBody>
          <a:bodyPr/>
          <a:lstStyle/>
          <a:p>
            <a:pPr marL="319088" indent="-319088" fontAlgn="base">
              <a:spcBef>
                <a:spcPts val="700"/>
              </a:spcBef>
              <a:spcAft>
                <a:spcPct val="0"/>
              </a:spcAft>
              <a:buClr>
                <a:srgbClr val="DD8047"/>
              </a:buClr>
              <a:defRPr/>
            </a:pPr>
            <a:r>
              <a:rPr lang="en-US" sz="2800" dirty="0">
                <a:solidFill>
                  <a:prstClr val="black"/>
                </a:solidFill>
                <a:cs typeface="Arial" charset="0"/>
              </a:rPr>
              <a:t>Lakes communities support:</a:t>
            </a:r>
          </a:p>
          <a:p>
            <a:pPr marL="776288" lvl="1" indent="-319088" fontAlgn="base">
              <a:spcBef>
                <a:spcPts val="700"/>
              </a:spcBef>
              <a:spcAft>
                <a:spcPct val="0"/>
              </a:spcAft>
              <a:buClr>
                <a:srgbClr val="DD8047"/>
              </a:buClr>
              <a:buFont typeface="Wingdings" pitchFamily="2" charset="2"/>
              <a:buChar char="§"/>
              <a:defRPr/>
            </a:pPr>
            <a:r>
              <a:rPr lang="en-US" sz="2400" dirty="0">
                <a:solidFill>
                  <a:prstClr val="black"/>
                </a:solidFill>
                <a:cs typeface="Arial" charset="0"/>
              </a:rPr>
              <a:t>Arts</a:t>
            </a:r>
          </a:p>
          <a:p>
            <a:pPr marL="776288" lvl="1" indent="-319088" fontAlgn="base">
              <a:spcBef>
                <a:spcPts val="700"/>
              </a:spcBef>
              <a:spcAft>
                <a:spcPct val="0"/>
              </a:spcAft>
              <a:buClr>
                <a:srgbClr val="DD8047"/>
              </a:buClr>
              <a:buFont typeface="Wingdings" pitchFamily="2" charset="2"/>
              <a:buChar char="§"/>
              <a:defRPr/>
            </a:pPr>
            <a:r>
              <a:rPr lang="en-US" sz="2400" dirty="0">
                <a:solidFill>
                  <a:prstClr val="black"/>
                </a:solidFill>
                <a:cs typeface="Arial" charset="0"/>
              </a:rPr>
              <a:t>Environment</a:t>
            </a:r>
          </a:p>
          <a:p>
            <a:pPr marL="776288" lvl="1" indent="-319088" fontAlgn="base">
              <a:spcBef>
                <a:spcPts val="700"/>
              </a:spcBef>
              <a:spcAft>
                <a:spcPct val="0"/>
              </a:spcAft>
              <a:buClr>
                <a:srgbClr val="DD8047"/>
              </a:buClr>
              <a:buFont typeface="Wingdings" pitchFamily="2" charset="2"/>
              <a:buChar char="§"/>
              <a:defRPr/>
            </a:pPr>
            <a:r>
              <a:rPr lang="en-US" sz="2400" dirty="0">
                <a:solidFill>
                  <a:prstClr val="black"/>
                </a:solidFill>
                <a:cs typeface="Arial" charset="0"/>
              </a:rPr>
              <a:t>Specialized health care</a:t>
            </a:r>
          </a:p>
          <a:p>
            <a:pPr marL="319088" indent="-319088" fontAlgn="base">
              <a:spcBef>
                <a:spcPts val="700"/>
              </a:spcBef>
              <a:spcAft>
                <a:spcPct val="0"/>
              </a:spcAft>
              <a:buClr>
                <a:srgbClr val="DD8047"/>
              </a:buClr>
              <a:buFont typeface="Wingdings" pitchFamily="2" charset="2"/>
              <a:buChar char="§"/>
              <a:defRPr/>
            </a:pPr>
            <a:endParaRPr lang="en-US" sz="2400" dirty="0">
              <a:solidFill>
                <a:prstClr val="black"/>
              </a:solidFill>
              <a:effectLst>
                <a:outerShdw blurRad="38100" dist="38100" dir="2700000" algn="tl">
                  <a:srgbClr val="000000">
                    <a:alpha val="43137"/>
                  </a:srgbClr>
                </a:outerShdw>
              </a:effectLst>
              <a:cs typeface="Arial" charset="0"/>
            </a:endParaRPr>
          </a:p>
        </p:txBody>
      </p:sp>
      <p:pic>
        <p:nvPicPr>
          <p:cNvPr id="32772" name="Picture 5" descr="Capture2.JPG"/>
          <p:cNvPicPr>
            <a:picLocks noChangeAspect="1"/>
          </p:cNvPicPr>
          <p:nvPr/>
        </p:nvPicPr>
        <p:blipFill>
          <a:blip r:embed="rId3" cstate="print"/>
          <a:srcRect/>
          <a:stretch>
            <a:fillRect/>
          </a:stretch>
        </p:blipFill>
        <p:spPr bwMode="auto">
          <a:xfrm>
            <a:off x="0" y="3759200"/>
            <a:ext cx="4660900" cy="2489200"/>
          </a:xfrm>
          <a:prstGeom prst="rect">
            <a:avLst/>
          </a:prstGeom>
          <a:noFill/>
          <a:ln w="9525">
            <a:noFill/>
            <a:miter lim="800000"/>
            <a:headEnd/>
            <a:tailEnd/>
          </a:ln>
        </p:spPr>
      </p:pic>
      <p:pic>
        <p:nvPicPr>
          <p:cNvPr id="32773" name="Picture 7" descr="franklin_art_center.jpg"/>
          <p:cNvPicPr>
            <a:picLocks noChangeAspect="1"/>
          </p:cNvPicPr>
          <p:nvPr/>
        </p:nvPicPr>
        <p:blipFill>
          <a:blip r:embed="rId4" cstate="print"/>
          <a:srcRect/>
          <a:stretch>
            <a:fillRect/>
          </a:stretch>
        </p:blipFill>
        <p:spPr bwMode="auto">
          <a:xfrm>
            <a:off x="4648200" y="1560513"/>
            <a:ext cx="2286000" cy="1716087"/>
          </a:xfrm>
          <a:prstGeom prst="rect">
            <a:avLst/>
          </a:prstGeom>
          <a:noFill/>
          <a:ln w="9525">
            <a:noFill/>
            <a:miter lim="800000"/>
            <a:headEnd/>
            <a:tailEnd/>
          </a:ln>
        </p:spPr>
      </p:pic>
      <p:pic>
        <p:nvPicPr>
          <p:cNvPr id="32774" name="Picture 8" descr="BLIA_Logo.gif"/>
          <p:cNvPicPr>
            <a:picLocks noChangeAspect="1"/>
          </p:cNvPicPr>
          <p:nvPr/>
        </p:nvPicPr>
        <p:blipFill>
          <a:blip r:embed="rId5" cstate="print"/>
          <a:srcRect/>
          <a:stretch>
            <a:fillRect/>
          </a:stretch>
        </p:blipFill>
        <p:spPr bwMode="auto">
          <a:xfrm>
            <a:off x="6892925" y="1066800"/>
            <a:ext cx="2251075" cy="2209800"/>
          </a:xfrm>
          <a:prstGeom prst="rect">
            <a:avLst/>
          </a:prstGeom>
          <a:noFill/>
          <a:ln w="9525">
            <a:noFill/>
            <a:miter lim="800000"/>
            <a:headEnd/>
            <a:tailEnd/>
          </a:ln>
        </p:spPr>
      </p:pic>
      <p:pic>
        <p:nvPicPr>
          <p:cNvPr id="32775" name="Picture 9" descr="eye_care.jpg"/>
          <p:cNvPicPr>
            <a:picLocks noChangeAspect="1"/>
          </p:cNvPicPr>
          <p:nvPr/>
        </p:nvPicPr>
        <p:blipFill>
          <a:blip r:embed="rId6" cstate="print"/>
          <a:srcRect/>
          <a:stretch>
            <a:fillRect/>
          </a:stretch>
        </p:blipFill>
        <p:spPr bwMode="auto">
          <a:xfrm>
            <a:off x="4638675" y="3276600"/>
            <a:ext cx="4505325" cy="2952750"/>
          </a:xfrm>
          <a:prstGeom prst="rect">
            <a:avLst/>
          </a:prstGeom>
          <a:noFill/>
          <a:ln w="9525">
            <a:noFill/>
            <a:miter lim="800000"/>
            <a:headEnd/>
            <a:tailEnd/>
          </a:ln>
        </p:spPr>
      </p:pic>
    </p:spTree>
    <p:extLst>
      <p:ext uri="{BB962C8B-B14F-4D97-AF65-F5344CB8AC3E}">
        <p14:creationId xmlns:p14="http://schemas.microsoft.com/office/powerpoint/2010/main" val="66600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Eviction in Milwaukee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98729"/>
            <a:ext cx="8077200" cy="525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048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Mitch </a:t>
            </a:r>
            <a:r>
              <a:rPr lang="en-US" dirty="0" err="1" smtClean="0"/>
              <a:t>Dunier’s</a:t>
            </a:r>
            <a:r>
              <a:rPr lang="en-US" dirty="0" smtClean="0"/>
              <a:t> Sidewalk</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wwnorton.com/college/soc/conley3/core/ch/02/socioClips.aspx</a:t>
            </a:r>
            <a:endParaRPr lang="en-US" dirty="0" smtClean="0"/>
          </a:p>
          <a:p>
            <a:endParaRPr lang="en-US" dirty="0"/>
          </a:p>
        </p:txBody>
      </p:sp>
    </p:spTree>
    <p:extLst>
      <p:ext uri="{BB962C8B-B14F-4D97-AF65-F5344CB8AC3E}">
        <p14:creationId xmlns:p14="http://schemas.microsoft.com/office/powerpoint/2010/main" val="357031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normAutofit lnSpcReduction="10000"/>
          </a:bodyPr>
          <a:lstStyle/>
          <a:p>
            <a:pPr>
              <a:spcBef>
                <a:spcPts val="1800"/>
              </a:spcBef>
            </a:pPr>
            <a:r>
              <a:rPr lang="en-US" dirty="0" smtClean="0"/>
              <a:t>Activity Posting 2 due before midnight Jan 31</a:t>
            </a:r>
          </a:p>
          <a:p>
            <a:pPr>
              <a:spcBef>
                <a:spcPts val="1800"/>
              </a:spcBef>
            </a:pPr>
            <a:r>
              <a:rPr lang="en-US" dirty="0" err="1" smtClean="0"/>
              <a:t>Chapt</a:t>
            </a:r>
            <a:r>
              <a:rPr lang="en-US" dirty="0" smtClean="0"/>
              <a:t> 2 in Gang Leader for Day for Tues.</a:t>
            </a:r>
          </a:p>
          <a:p>
            <a:pPr>
              <a:spcBef>
                <a:spcPts val="1800"/>
              </a:spcBef>
            </a:pPr>
            <a:r>
              <a:rPr lang="en-US" dirty="0" smtClean="0"/>
              <a:t>Myth of Individualism Chap 1 for Tuesday</a:t>
            </a:r>
          </a:p>
          <a:p>
            <a:pPr>
              <a:spcBef>
                <a:spcPts val="1800"/>
              </a:spcBef>
            </a:pPr>
            <a:r>
              <a:rPr lang="en-US" dirty="0" smtClean="0"/>
              <a:t>Quiz 2 on Canvas before midnight Wed</a:t>
            </a:r>
          </a:p>
          <a:p>
            <a:pPr lvl="1">
              <a:spcBef>
                <a:spcPts val="1800"/>
              </a:spcBef>
            </a:pPr>
            <a:r>
              <a:rPr lang="en-US" dirty="0" smtClean="0"/>
              <a:t>Two methods readings for this week on Canvas</a:t>
            </a:r>
          </a:p>
          <a:p>
            <a:pPr lvl="1">
              <a:spcBef>
                <a:spcPts val="1800"/>
              </a:spcBef>
            </a:pPr>
            <a:r>
              <a:rPr lang="en-US" dirty="0" smtClean="0"/>
              <a:t>Myth of Individualism </a:t>
            </a:r>
            <a:r>
              <a:rPr lang="en-US" dirty="0" err="1" smtClean="0"/>
              <a:t>Chapt</a:t>
            </a:r>
            <a:r>
              <a:rPr lang="en-US" dirty="0" smtClean="0"/>
              <a:t> 1</a:t>
            </a:r>
          </a:p>
          <a:p>
            <a:pPr lvl="1">
              <a:spcBef>
                <a:spcPts val="1800"/>
              </a:spcBef>
            </a:pPr>
            <a:r>
              <a:rPr lang="en-US" dirty="0" smtClean="0"/>
              <a:t>Class notes Tuesday, Feb 4</a:t>
            </a:r>
          </a:p>
          <a:p>
            <a:endParaRPr lang="en-US" dirty="0"/>
          </a:p>
        </p:txBody>
      </p:sp>
    </p:spTree>
    <p:extLst>
      <p:ext uri="{BB962C8B-B14F-4D97-AF65-F5344CB8AC3E}">
        <p14:creationId xmlns:p14="http://schemas.microsoft.com/office/powerpoint/2010/main" val="605344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Analysis</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Understand the context</a:t>
            </a:r>
          </a:p>
          <a:p>
            <a:pPr lvl="1">
              <a:spcBef>
                <a:spcPts val="1200"/>
              </a:spcBef>
            </a:pPr>
            <a:r>
              <a:rPr lang="en-US" dirty="0" smtClean="0"/>
              <a:t>How </a:t>
            </a:r>
            <a:r>
              <a:rPr lang="en-US" dirty="0"/>
              <a:t>and why things come to </a:t>
            </a:r>
            <a:r>
              <a:rPr lang="en-US" dirty="0" smtClean="0"/>
              <a:t>be</a:t>
            </a:r>
          </a:p>
          <a:p>
            <a:pPr>
              <a:spcBef>
                <a:spcPts val="1200"/>
              </a:spcBef>
            </a:pPr>
            <a:r>
              <a:rPr lang="en-US" dirty="0" smtClean="0"/>
              <a:t>Deeper meanings</a:t>
            </a:r>
          </a:p>
          <a:p>
            <a:pPr>
              <a:spcBef>
                <a:spcPts val="1200"/>
              </a:spcBef>
            </a:pPr>
            <a:r>
              <a:rPr lang="en-US" dirty="0" smtClean="0"/>
              <a:t>Examples</a:t>
            </a:r>
          </a:p>
          <a:p>
            <a:pPr lvl="1">
              <a:spcBef>
                <a:spcPts val="1200"/>
              </a:spcBef>
            </a:pPr>
            <a:r>
              <a:rPr lang="en-US" dirty="0" smtClean="0"/>
              <a:t>Trust </a:t>
            </a:r>
            <a:r>
              <a:rPr lang="en-US" dirty="0"/>
              <a:t>government? Environmental concern?</a:t>
            </a:r>
          </a:p>
          <a:p>
            <a:pPr>
              <a:spcBef>
                <a:spcPts val="1200"/>
              </a:spcBef>
            </a:pPr>
            <a:endParaRPr lang="en-US" dirty="0" smtClean="0"/>
          </a:p>
          <a:p>
            <a:pPr>
              <a:spcBef>
                <a:spcPts val="1200"/>
              </a:spcBef>
            </a:pPr>
            <a:endParaRPr lang="en-US" dirty="0" smtClean="0"/>
          </a:p>
        </p:txBody>
      </p:sp>
    </p:spTree>
    <p:extLst>
      <p:ext uri="{BB962C8B-B14F-4D97-AF65-F5344CB8AC3E}">
        <p14:creationId xmlns:p14="http://schemas.microsoft.com/office/powerpoint/2010/main" val="29271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ethnography?</a:t>
            </a:r>
            <a:endParaRPr lang="en-US" dirty="0"/>
          </a:p>
        </p:txBody>
      </p:sp>
      <p:sp>
        <p:nvSpPr>
          <p:cNvPr id="3" name="Content Placeholder 2"/>
          <p:cNvSpPr>
            <a:spLocks noGrp="1"/>
          </p:cNvSpPr>
          <p:nvPr>
            <p:ph idx="1"/>
          </p:nvPr>
        </p:nvSpPr>
        <p:spPr/>
        <p:txBody>
          <a:bodyPr/>
          <a:lstStyle/>
          <a:p>
            <a:pPr>
              <a:spcBef>
                <a:spcPts val="1800"/>
              </a:spcBef>
            </a:pPr>
            <a:r>
              <a:rPr lang="en-US" dirty="0" smtClean="0"/>
              <a:t>Immersion</a:t>
            </a:r>
          </a:p>
          <a:p>
            <a:pPr>
              <a:spcBef>
                <a:spcPts val="1800"/>
              </a:spcBef>
            </a:pPr>
            <a:r>
              <a:rPr lang="en-US" dirty="0" smtClean="0"/>
              <a:t>Investigative journalism</a:t>
            </a:r>
          </a:p>
          <a:p>
            <a:pPr>
              <a:spcBef>
                <a:spcPts val="1800"/>
              </a:spcBef>
            </a:pPr>
            <a:r>
              <a:rPr lang="en-US" dirty="0" smtClean="0"/>
              <a:t>“portrait of the people”/ “walk in the shoes”</a:t>
            </a:r>
          </a:p>
          <a:p>
            <a:pPr>
              <a:spcBef>
                <a:spcPts val="1800"/>
              </a:spcBef>
            </a:pPr>
            <a:r>
              <a:rPr lang="en-US" dirty="0" smtClean="0"/>
              <a:t>“</a:t>
            </a:r>
            <a:r>
              <a:rPr lang="en-US" dirty="0"/>
              <a:t>describes and analyzes </a:t>
            </a:r>
            <a:r>
              <a:rPr lang="en-US" dirty="0" smtClean="0"/>
              <a:t>the beliefs</a:t>
            </a:r>
            <a:r>
              <a:rPr lang="en-US" dirty="0"/>
              <a:t>, motivations, and rationales of a people in </a:t>
            </a:r>
            <a:r>
              <a:rPr lang="en-US" dirty="0" smtClean="0"/>
              <a:t>a particular </a:t>
            </a:r>
            <a:r>
              <a:rPr lang="en-US" dirty="0"/>
              <a:t>setting or subculture</a:t>
            </a:r>
            <a:r>
              <a:rPr lang="en-US" dirty="0" smtClean="0"/>
              <a:t>.”</a:t>
            </a:r>
          </a:p>
        </p:txBody>
      </p:sp>
    </p:spTree>
    <p:extLst>
      <p:ext uri="{BB962C8B-B14F-4D97-AF65-F5344CB8AC3E}">
        <p14:creationId xmlns:p14="http://schemas.microsoft.com/office/powerpoint/2010/main" val="134429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5" name="Rectangle 3"/>
          <p:cNvSpPr txBox="1">
            <a:spLocks noChangeArrowheads="1"/>
          </p:cNvSpPr>
          <p:nvPr/>
        </p:nvSpPr>
        <p:spPr>
          <a:xfrm>
            <a:off x="228600" y="1676400"/>
            <a:ext cx="8763000" cy="5181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lnSpc>
                <a:spcPct val="110000"/>
              </a:lnSpc>
            </a:pPr>
            <a:r>
              <a:rPr lang="en-US" dirty="0" smtClean="0"/>
              <a:t>Participant observation</a:t>
            </a:r>
          </a:p>
          <a:p>
            <a:pPr lvl="0">
              <a:spcBef>
                <a:spcPts val="1800"/>
              </a:spcBef>
            </a:pPr>
            <a:r>
              <a:rPr lang="en-US" dirty="0" smtClean="0"/>
              <a:t>Semi-structured or open-ended interviews</a:t>
            </a:r>
          </a:p>
          <a:p>
            <a:pPr lvl="0">
              <a:spcBef>
                <a:spcPts val="1800"/>
              </a:spcBef>
            </a:pPr>
            <a:r>
              <a:rPr lang="en-US" dirty="0" smtClean="0"/>
              <a:t>Oral histories</a:t>
            </a:r>
          </a:p>
        </p:txBody>
      </p:sp>
      <p:sp>
        <p:nvSpPr>
          <p:cNvPr id="6" name="Title 5"/>
          <p:cNvSpPr>
            <a:spLocks noGrp="1"/>
          </p:cNvSpPr>
          <p:nvPr>
            <p:ph type="title"/>
          </p:nvPr>
        </p:nvSpPr>
        <p:spPr/>
        <p:txBody>
          <a:bodyPr>
            <a:normAutofit/>
          </a:bodyPr>
          <a:lstStyle/>
          <a:p>
            <a:r>
              <a:rPr lang="en-US" dirty="0" smtClean="0"/>
              <a:t>Data Collection</a:t>
            </a:r>
            <a:endParaRPr lang="en-US" dirty="0"/>
          </a:p>
        </p:txBody>
      </p:sp>
    </p:spTree>
    <p:extLst>
      <p:ext uri="{BB962C8B-B14F-4D97-AF65-F5344CB8AC3E}">
        <p14:creationId xmlns:p14="http://schemas.microsoft.com/office/powerpoint/2010/main" val="1696402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Field Work</a:t>
            </a:r>
            <a:endParaRPr lang="en-US" dirty="0"/>
          </a:p>
        </p:txBody>
      </p:sp>
      <p:sp>
        <p:nvSpPr>
          <p:cNvPr id="5" name="Rectangle 3"/>
          <p:cNvSpPr txBox="1">
            <a:spLocks noGrp="1" noChangeArrowheads="1"/>
          </p:cNvSpPr>
          <p:nvPr>
            <p:ph idx="1"/>
          </p:nvPr>
        </p:nvSpPr>
        <p:spPr>
          <a:xfrm>
            <a:off x="457200" y="1775191"/>
            <a:ext cx="8229600" cy="5082809"/>
          </a:xfrm>
          <a:prstGeom prst="rect">
            <a:avLst/>
          </a:prstGeom>
        </p:spPr>
        <p:txBody>
          <a:bodyPr vert="horz" lIns="54864" tIns="91440" rtlCol="0">
            <a:normAutofit fontScale="70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lvl="0">
              <a:lnSpc>
                <a:spcPct val="110000"/>
              </a:lnSpc>
              <a:spcBef>
                <a:spcPts val="1200"/>
              </a:spcBef>
            </a:pPr>
            <a:r>
              <a:rPr lang="en-US" dirty="0" smtClean="0"/>
              <a:t>Time</a:t>
            </a:r>
          </a:p>
          <a:p>
            <a:pPr lvl="0">
              <a:lnSpc>
                <a:spcPct val="110000"/>
              </a:lnSpc>
              <a:spcBef>
                <a:spcPts val="1200"/>
              </a:spcBef>
            </a:pPr>
            <a:r>
              <a:rPr lang="en-US" dirty="0" smtClean="0"/>
              <a:t>Preconceptions</a:t>
            </a:r>
          </a:p>
          <a:p>
            <a:pPr lvl="0">
              <a:lnSpc>
                <a:spcPct val="110000"/>
              </a:lnSpc>
              <a:spcBef>
                <a:spcPts val="1200"/>
              </a:spcBef>
            </a:pPr>
            <a:r>
              <a:rPr lang="en-US" dirty="0" smtClean="0"/>
              <a:t>Gaining trust– getting behind fronts</a:t>
            </a:r>
          </a:p>
          <a:p>
            <a:pPr lvl="0">
              <a:lnSpc>
                <a:spcPct val="110000"/>
              </a:lnSpc>
              <a:spcBef>
                <a:spcPts val="1200"/>
              </a:spcBef>
            </a:pPr>
            <a:r>
              <a:rPr lang="en-US" dirty="0" smtClean="0"/>
              <a:t>Ethics: deceit, harm?</a:t>
            </a:r>
          </a:p>
          <a:p>
            <a:pPr lvl="0">
              <a:lnSpc>
                <a:spcPct val="110000"/>
              </a:lnSpc>
              <a:spcBef>
                <a:spcPts val="1200"/>
              </a:spcBef>
            </a:pPr>
            <a:r>
              <a:rPr lang="en-US" dirty="0" smtClean="0"/>
              <a:t>Misunderstandings</a:t>
            </a:r>
          </a:p>
          <a:p>
            <a:pPr lvl="0">
              <a:lnSpc>
                <a:spcPct val="110000"/>
              </a:lnSpc>
              <a:spcBef>
                <a:spcPts val="1200"/>
              </a:spcBef>
            </a:pPr>
            <a:r>
              <a:rPr lang="en-US" dirty="0" smtClean="0"/>
              <a:t>One-sided/piece of the story</a:t>
            </a:r>
          </a:p>
          <a:p>
            <a:pPr lvl="1">
              <a:lnSpc>
                <a:spcPct val="110000"/>
              </a:lnSpc>
              <a:spcBef>
                <a:spcPts val="1200"/>
              </a:spcBef>
            </a:pPr>
            <a:r>
              <a:rPr lang="en-US" dirty="0" smtClean="0"/>
              <a:t>Talk to wrong people</a:t>
            </a:r>
          </a:p>
          <a:p>
            <a:pPr>
              <a:lnSpc>
                <a:spcPct val="110000"/>
              </a:lnSpc>
              <a:spcBef>
                <a:spcPts val="1200"/>
              </a:spcBef>
            </a:pPr>
            <a:r>
              <a:rPr lang="en-US" dirty="0" smtClean="0"/>
              <a:t>“Going native”</a:t>
            </a:r>
            <a:endParaRPr lang="en-US" dirty="0"/>
          </a:p>
          <a:p>
            <a:pPr lvl="0">
              <a:lnSpc>
                <a:spcPct val="110000"/>
              </a:lnSpc>
              <a:spcBef>
                <a:spcPts val="1200"/>
              </a:spcBef>
            </a:pPr>
            <a:r>
              <a:rPr lang="en-US" dirty="0" smtClean="0"/>
              <a:t>Getting too close/getting involved</a:t>
            </a:r>
          </a:p>
          <a:p>
            <a:pPr lvl="0">
              <a:lnSpc>
                <a:spcPct val="110000"/>
              </a:lnSpc>
              <a:spcBef>
                <a:spcPts val="1200"/>
              </a:spcBef>
            </a:pPr>
            <a:r>
              <a:rPr lang="en-US" dirty="0" smtClean="0"/>
              <a:t>Peer review</a:t>
            </a:r>
          </a:p>
          <a:p>
            <a:pPr lvl="0">
              <a:lnSpc>
                <a:spcPct val="110000"/>
              </a:lnSpc>
              <a:spcBef>
                <a:spcPts val="1200"/>
              </a:spcBef>
            </a:pPr>
            <a:r>
              <a:rPr lang="en-US" dirty="0" smtClean="0"/>
              <a:t>Reinforcing stereotypes</a:t>
            </a:r>
          </a:p>
        </p:txBody>
      </p:sp>
    </p:spTree>
    <p:extLst>
      <p:ext uri="{BB962C8B-B14F-4D97-AF65-F5344CB8AC3E}">
        <p14:creationId xmlns:p14="http://schemas.microsoft.com/office/powerpoint/2010/main" val="270332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500"/>
                                        <p:tgtEl>
                                          <p:spTgt spid="5">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ethnography science?</a:t>
            </a:r>
            <a:endParaRPr lang="en-US" dirty="0"/>
          </a:p>
        </p:txBody>
      </p:sp>
      <p:sp>
        <p:nvSpPr>
          <p:cNvPr id="3" name="Content Placeholder 2"/>
          <p:cNvSpPr>
            <a:spLocks noGrp="1"/>
          </p:cNvSpPr>
          <p:nvPr>
            <p:ph idx="1"/>
          </p:nvPr>
        </p:nvSpPr>
        <p:spPr/>
        <p:txBody>
          <a:bodyPr/>
          <a:lstStyle/>
          <a:p>
            <a:pPr>
              <a:spcBef>
                <a:spcPts val="1200"/>
              </a:spcBef>
            </a:pPr>
            <a:r>
              <a:rPr lang="en-US" dirty="0" smtClean="0"/>
              <a:t>Include voices of full spectrum</a:t>
            </a:r>
          </a:p>
          <a:p>
            <a:pPr>
              <a:spcBef>
                <a:spcPts val="1200"/>
              </a:spcBef>
            </a:pPr>
            <a:r>
              <a:rPr lang="en-US" dirty="0" smtClean="0"/>
              <a:t>Systematically compare data to theory</a:t>
            </a:r>
          </a:p>
          <a:p>
            <a:pPr>
              <a:spcBef>
                <a:spcPts val="1200"/>
              </a:spcBef>
            </a:pPr>
            <a:r>
              <a:rPr lang="en-US" dirty="0" smtClean="0"/>
              <a:t>Triangulation</a:t>
            </a:r>
          </a:p>
          <a:p>
            <a:pPr>
              <a:spcBef>
                <a:spcPts val="1200"/>
              </a:spcBef>
            </a:pPr>
            <a:r>
              <a:rPr lang="en-US" dirty="0" smtClean="0"/>
              <a:t>Report methodological reflections</a:t>
            </a:r>
          </a:p>
          <a:p>
            <a:pPr>
              <a:spcBef>
                <a:spcPts val="1200"/>
              </a:spcBef>
            </a:pPr>
            <a:r>
              <a:rPr lang="en-US" dirty="0" smtClean="0"/>
              <a:t>Only access to hidden, secretive populations</a:t>
            </a:r>
          </a:p>
          <a:p>
            <a:pPr>
              <a:spcBef>
                <a:spcPts val="1200"/>
              </a:spcBef>
            </a:pPr>
            <a:r>
              <a:rPr lang="en-US" dirty="0" smtClean="0"/>
              <a:t>Challenges, extends, or creates new understandings</a:t>
            </a:r>
            <a:endParaRPr lang="en-US" dirty="0"/>
          </a:p>
        </p:txBody>
      </p:sp>
    </p:spTree>
    <p:extLst>
      <p:ext uri="{BB962C8B-B14F-4D97-AF65-F5344CB8AC3E}">
        <p14:creationId xmlns:p14="http://schemas.microsoft.com/office/powerpoint/2010/main" val="32269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685800"/>
            <a:ext cx="8305800" cy="9144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r>
              <a:rPr lang="en-US" sz="3100" dirty="0" smtClean="0">
                <a:solidFill>
                  <a:schemeClr val="tx1"/>
                </a:solidFill>
                <a:ea typeface="ＭＳ Ｐゴシック" charset="-128"/>
              </a:rPr>
              <a:t>Do Sociologists Ask?</a:t>
            </a:r>
          </a:p>
        </p:txBody>
      </p:sp>
      <p:sp>
        <p:nvSpPr>
          <p:cNvPr id="6" name="Title 5"/>
          <p:cNvSpPr>
            <a:spLocks noGrp="1"/>
          </p:cNvSpPr>
          <p:nvPr>
            <p:ph type="title"/>
          </p:nvPr>
        </p:nvSpPr>
        <p:spPr/>
        <p:txBody>
          <a:bodyPr>
            <a:normAutofit fontScale="90000"/>
          </a:bodyPr>
          <a:lstStyle/>
          <a:p>
            <a:r>
              <a:rPr lang="en-US" dirty="0" smtClean="0"/>
              <a:t>Doing Social Science Research…Examples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6934200" cy="53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6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ake_home.jpg"/>
          <p:cNvPicPr>
            <a:picLocks noChangeAspect="1"/>
          </p:cNvPicPr>
          <p:nvPr/>
        </p:nvPicPr>
        <p:blipFill>
          <a:blip r:embed="rId3" cstate="print"/>
          <a:srcRect/>
          <a:stretch>
            <a:fillRect/>
          </a:stretch>
        </p:blipFill>
        <p:spPr bwMode="auto">
          <a:xfrm>
            <a:off x="0" y="1108075"/>
            <a:ext cx="9144000" cy="5749925"/>
          </a:xfrm>
          <a:prstGeom prst="rect">
            <a:avLst/>
          </a:prstGeom>
          <a:noFill/>
          <a:ln w="9525">
            <a:noFill/>
            <a:miter lim="800000"/>
            <a:headEnd/>
            <a:tailEnd/>
          </a:ln>
        </p:spPr>
      </p:pic>
      <p:sp>
        <p:nvSpPr>
          <p:cNvPr id="3" name="Title 1"/>
          <p:cNvSpPr txBox="1">
            <a:spLocks/>
          </p:cNvSpPr>
          <p:nvPr/>
        </p:nvSpPr>
        <p:spPr bwMode="auto">
          <a:xfrm>
            <a:off x="0" y="152400"/>
            <a:ext cx="8077200" cy="2743200"/>
          </a:xfrm>
          <a:prstGeom prst="rect">
            <a:avLst/>
          </a:prstGeom>
          <a:noFill/>
          <a:ln w="9525">
            <a:noFill/>
            <a:miter lim="800000"/>
            <a:headEnd/>
            <a:tailEnd/>
          </a:ln>
        </p:spPr>
        <p:txBody>
          <a:bodyPr anchor="ctr"/>
          <a:lstStyle/>
          <a:p>
            <a:pPr eaLnBrk="0" fontAlgn="base" hangingPunct="0">
              <a:spcBef>
                <a:spcPts val="2400"/>
              </a:spcBef>
              <a:spcAft>
                <a:spcPct val="0"/>
              </a:spcAft>
              <a:defRPr/>
            </a:pPr>
            <a:r>
              <a:rPr lang="en-US" sz="4800" b="1" dirty="0">
                <a:solidFill>
                  <a:srgbClr val="94B6D2">
                    <a:lumMod val="50000"/>
                  </a:srgbClr>
                </a:solidFill>
                <a:cs typeface="Arial" charset="0"/>
              </a:rPr>
              <a:t>Living on Lakes</a:t>
            </a:r>
            <a:r>
              <a:rPr lang="en-US" sz="4400" dirty="0">
                <a:solidFill>
                  <a:srgbClr val="775F55"/>
                </a:solidFill>
                <a:latin typeface="Cambria" pitchFamily="18" charset="0"/>
                <a:cs typeface="Arial" charset="0"/>
              </a:rPr>
              <a:t/>
            </a:r>
            <a:br>
              <a:rPr lang="en-US" sz="4400" dirty="0">
                <a:solidFill>
                  <a:srgbClr val="775F55"/>
                </a:solidFill>
                <a:latin typeface="Cambria" pitchFamily="18" charset="0"/>
                <a:cs typeface="Arial" charset="0"/>
              </a:rPr>
            </a:br>
            <a:r>
              <a:rPr lang="en-US" sz="2800" b="1" dirty="0">
                <a:solidFill>
                  <a:srgbClr val="94B6D2">
                    <a:lumMod val="50000"/>
                  </a:srgbClr>
                </a:solidFill>
                <a:cs typeface="Arial" charset="0"/>
              </a:rPr>
              <a:t>DOES DESTINATION DEVELOPMENT PROMOTE </a:t>
            </a:r>
            <a:r>
              <a:rPr lang="en-US" sz="2800" b="1" dirty="0">
                <a:solidFill>
                  <a:srgbClr val="DD8047"/>
                </a:solidFill>
                <a:cs typeface="Arial" charset="0"/>
              </a:rPr>
              <a:t>COMMUNITY</a:t>
            </a:r>
            <a:r>
              <a:rPr lang="en-US" sz="2800" b="1" dirty="0">
                <a:solidFill>
                  <a:srgbClr val="94B6D2">
                    <a:lumMod val="50000"/>
                  </a:srgbClr>
                </a:solidFill>
                <a:cs typeface="Arial" charset="0"/>
              </a:rPr>
              <a:t> OR </a:t>
            </a:r>
            <a:r>
              <a:rPr lang="en-US" sz="2800" b="1" dirty="0">
                <a:solidFill>
                  <a:srgbClr val="DD8047"/>
                </a:solidFill>
                <a:cs typeface="Arial" charset="0"/>
              </a:rPr>
              <a:t>SOCIAL EXCLUSION</a:t>
            </a:r>
            <a:r>
              <a:rPr lang="en-US" sz="2800" b="1" dirty="0">
                <a:solidFill>
                  <a:srgbClr val="94B6D2">
                    <a:lumMod val="50000"/>
                  </a:srgbClr>
                </a:solidFill>
                <a:cs typeface="Arial" charset="0"/>
              </a:rPr>
              <a:t>?  HOW?</a:t>
            </a:r>
            <a:r>
              <a:rPr lang="en-US" sz="4400" b="1" dirty="0">
                <a:solidFill>
                  <a:prstClr val="white"/>
                </a:solidFill>
                <a:cs typeface="Arial" charset="0"/>
              </a:rPr>
              <a:t/>
            </a:r>
            <a:br>
              <a:rPr lang="en-US" sz="4400" b="1" dirty="0">
                <a:solidFill>
                  <a:prstClr val="white"/>
                </a:solidFill>
                <a:cs typeface="Arial" charset="0"/>
              </a:rPr>
            </a:br>
            <a:r>
              <a:rPr lang="en-US" sz="4400" b="1" dirty="0">
                <a:solidFill>
                  <a:prstClr val="white"/>
                </a:solidFill>
                <a:cs typeface="Arial" charset="0"/>
              </a:rPr>
              <a:t/>
            </a:r>
            <a:br>
              <a:rPr lang="en-US" sz="4400" b="1" dirty="0">
                <a:solidFill>
                  <a:prstClr val="white"/>
                </a:solidFill>
                <a:cs typeface="Arial" charset="0"/>
              </a:rPr>
            </a:br>
            <a:r>
              <a:rPr lang="en-US" sz="2400" dirty="0">
                <a:solidFill>
                  <a:prstClr val="black"/>
                </a:solidFill>
                <a:cs typeface="Arial" charset="0"/>
              </a:rPr>
              <a:t/>
            </a:r>
            <a:br>
              <a:rPr lang="en-US" sz="2400" dirty="0">
                <a:solidFill>
                  <a:prstClr val="black"/>
                </a:solidFill>
                <a:cs typeface="Arial" charset="0"/>
              </a:rPr>
            </a:br>
            <a:r>
              <a:rPr lang="en-US" sz="2400" dirty="0">
                <a:solidFill>
                  <a:prstClr val="black"/>
                </a:solidFill>
                <a:cs typeface="Arial" charset="0"/>
              </a:rPr>
              <a:t/>
            </a:r>
            <a:br>
              <a:rPr lang="en-US" sz="2400" dirty="0">
                <a:solidFill>
                  <a:prstClr val="black"/>
                </a:solidFill>
                <a:cs typeface="Arial" charset="0"/>
              </a:rPr>
            </a:br>
            <a:endParaRPr lang="en-US" dirty="0">
              <a:solidFill>
                <a:prstClr val="black"/>
              </a:solidFill>
              <a:cs typeface="Arial" charset="0"/>
            </a:endParaRPr>
          </a:p>
        </p:txBody>
      </p:sp>
    </p:spTree>
    <p:extLst>
      <p:ext uri="{BB962C8B-B14F-4D97-AF65-F5344CB8AC3E}">
        <p14:creationId xmlns:p14="http://schemas.microsoft.com/office/powerpoint/2010/main" val="2084303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Module</Template>
  <TotalTime>4953</TotalTime>
  <Words>1544</Words>
  <Application>Microsoft Office PowerPoint</Application>
  <PresentationFormat>On-screen Show (4:3)</PresentationFormat>
  <Paragraphs>129</Paragraphs>
  <Slides>16</Slides>
  <Notes>12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16</vt:i4>
      </vt:variant>
    </vt:vector>
  </HeadingPairs>
  <TitlesOfParts>
    <vt:vector size="31" baseType="lpstr">
      <vt:lpstr>ＭＳ Ｐゴシック</vt:lpstr>
      <vt:lpstr>Arial</vt:lpstr>
      <vt:lpstr>Calibri</vt:lpstr>
      <vt:lpstr>Cambria</vt:lpstr>
      <vt:lpstr>Corbel</vt:lpstr>
      <vt:lpstr>Tw Cen MT</vt:lpstr>
      <vt:lpstr>Wingdings</vt:lpstr>
      <vt:lpstr>Wingdings 2</vt:lpstr>
      <vt:lpstr>Wingdings 3</vt:lpstr>
      <vt:lpstr>Module</vt:lpstr>
      <vt:lpstr>Office Theme</vt:lpstr>
      <vt:lpstr>1_Office Theme</vt:lpstr>
      <vt:lpstr>Median</vt:lpstr>
      <vt:lpstr>2_Office Theme</vt:lpstr>
      <vt:lpstr>3_Office Theme</vt:lpstr>
      <vt:lpstr>Qualitative Analysis   </vt:lpstr>
      <vt:lpstr>Next Week</vt:lpstr>
      <vt:lpstr>Qualitative Analysis</vt:lpstr>
      <vt:lpstr>What is ethnography?</vt:lpstr>
      <vt:lpstr>Data Collection</vt:lpstr>
      <vt:lpstr>Issues with Field Work</vt:lpstr>
      <vt:lpstr>Is ethnography science?</vt:lpstr>
      <vt:lpstr>Doing Social Science Research…Examples</vt:lpstr>
      <vt:lpstr>PowerPoint Presentation</vt:lpstr>
      <vt:lpstr>Methods &amp; Data</vt:lpstr>
      <vt:lpstr>Residential Segregation by Income &amp; Age</vt:lpstr>
      <vt:lpstr>Divided into Haves and Have Nots</vt:lpstr>
      <vt:lpstr>Narrow Conceptions of Community</vt:lpstr>
      <vt:lpstr>Narrow Communities Support Narrow Interests</vt:lpstr>
      <vt:lpstr>Eviction in Milwaukee</vt:lpstr>
      <vt:lpstr>Mitch Dunier’s Sidewalk</vt:lpstr>
    </vt:vector>
  </TitlesOfParts>
  <Company>MTU - EIT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Sociology? And What is Environmental Sociology?</dc:title>
  <dc:creator>rwinkler</dc:creator>
  <cp:lastModifiedBy>Richelle Winkler</cp:lastModifiedBy>
  <cp:revision>248</cp:revision>
  <cp:lastPrinted>2012-11-06T16:00:32Z</cp:lastPrinted>
  <dcterms:created xsi:type="dcterms:W3CDTF">2011-09-01T17:28:22Z</dcterms:created>
  <dcterms:modified xsi:type="dcterms:W3CDTF">2014-01-30T17:15:19Z</dcterms:modified>
</cp:coreProperties>
</file>