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93" r:id="rId2"/>
    <p:sldMasterId id="2147483690" r:id="rId3"/>
    <p:sldMasterId id="2147483704" r:id="rId4"/>
    <p:sldMasterId id="2147483720" r:id="rId5"/>
    <p:sldMasterId id="2147483732" r:id="rId6"/>
  </p:sldMasterIdLst>
  <p:notesMasterIdLst>
    <p:notesMasterId r:id="rId22"/>
  </p:notesMasterIdLst>
  <p:handoutMasterIdLst>
    <p:handoutMasterId r:id="rId23"/>
  </p:handoutMasterIdLst>
  <p:sldIdLst>
    <p:sldId id="376" r:id="rId7"/>
    <p:sldId id="460" r:id="rId8"/>
    <p:sldId id="461" r:id="rId9"/>
    <p:sldId id="462" r:id="rId10"/>
    <p:sldId id="448" r:id="rId11"/>
    <p:sldId id="449" r:id="rId12"/>
    <p:sldId id="452" r:id="rId13"/>
    <p:sldId id="453" r:id="rId14"/>
    <p:sldId id="450" r:id="rId15"/>
    <p:sldId id="451" r:id="rId16"/>
    <p:sldId id="456" r:id="rId17"/>
    <p:sldId id="457" r:id="rId18"/>
    <p:sldId id="424" r:id="rId19"/>
    <p:sldId id="455" r:id="rId20"/>
    <p:sldId id="390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629"/>
    <a:srgbClr val="26598E"/>
    <a:srgbClr val="C0C0C0"/>
    <a:srgbClr val="DDDDDD"/>
    <a:srgbClr val="650101"/>
    <a:srgbClr val="640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0" autoAdjust="0"/>
    <p:restoredTop sz="96433" autoAdjust="0"/>
  </p:normalViewPr>
  <p:slideViewPr>
    <p:cSldViewPr>
      <p:cViewPr varScale="1">
        <p:scale>
          <a:sx n="116" d="100"/>
          <a:sy n="116" d="100"/>
        </p:scale>
        <p:origin x="15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DCBB82DB-FA6C-4A9B-B78B-15FD00FE549D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0A2936A-568C-4DCE-9729-AA206B216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8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5071CF58-7256-41FB-84BD-BFF88ABDDE17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958B417-EB92-4272-8D8B-3A639C4D0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01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PNK0VspQ0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wzzm13.com/story/news/politics/2014/02/25/hearing-begins-today-for-gay-marriage-decision-in-the-state-of-michigan/5801621/" TargetMode="External"/><Relationship Id="rId4" Type="http://schemas.openxmlformats.org/officeDocument/2006/relationships/hyperlink" Target="http://www.youtube.com/watch?v=5YHbI-LMVPU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PNK0VspQ0M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omestic_partnership" TargetMode="External"/><Relationship Id="rId3" Type="http://schemas.openxmlformats.org/officeDocument/2006/relationships/hyperlink" Target="http://en.wikipedia.org/wiki/Michigan_State_Proposal_-_04-2_(2004)" TargetMode="External"/><Relationship Id="rId7" Type="http://schemas.openxmlformats.org/officeDocument/2006/relationships/hyperlink" Target="http://en.wikipedia.org/wiki/Michigan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Michigan_Supreme_Court" TargetMode="External"/><Relationship Id="rId5" Type="http://schemas.openxmlformats.org/officeDocument/2006/relationships/hyperlink" Target="http://en.wikipedia.org/wiki/Civil_unions" TargetMode="External"/><Relationship Id="rId4" Type="http://schemas.openxmlformats.org/officeDocument/2006/relationships/hyperlink" Target="http://en.wikipedia.org/wiki/Same-sex_marriag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http://www.youtube.com/watch?v=BRDBvKGc1fE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hlinkClick r:id="rId3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http://www.youtube.com/watch?v=CPNK0VspQ0M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911 is a joke</a:t>
            </a:r>
            <a:r>
              <a:rPr lang="en-US" baseline="0" dirty="0" smtClean="0"/>
              <a:t> (song above)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Polygamy</a:t>
            </a:r>
            <a:r>
              <a:rPr lang="en-US" baseline="0" dirty="0" smtClean="0"/>
              <a:t> clip: </a:t>
            </a:r>
            <a:r>
              <a:rPr lang="en-US" dirty="0" smtClean="0"/>
              <a:t>http://www.thisamericanlife.org/radio-archives/episode/99/i-enjoy-being-a-girl-sort-of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Minnesota marriage</a:t>
            </a:r>
            <a:r>
              <a:rPr lang="en-US" baseline="0" dirty="0" smtClean="0"/>
              <a:t> agreement: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http://video.pbs.org/video/2290302882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Michigan marriage ban challenged</a:t>
            </a:r>
            <a:r>
              <a:rPr lang="en-US" baseline="0" dirty="0" smtClean="0"/>
              <a:t> videos: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4"/>
              </a:rPr>
              <a:t>http://www.youtube.com/watch?v=DN-ay1z-8Rc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5"/>
              </a:rPr>
              <a:t>http://www.wzzm13.com/story/news/politics/2014/02/25/hearing-begins-today-for-gay-marriage-decision-in-the-state-of-michigan/5801621/</a:t>
            </a:r>
            <a:endParaRPr lang="en-US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hlinkClick r:id="rId4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58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http://video.pbs.org/video/2290302882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Outcome in MN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Three states—Rhode Island, Delaware and Minnesota—enacted laws that allow same-sex marriage in May 2013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June 2013 US Supreme Court recognizes legally married</a:t>
            </a:r>
            <a:r>
              <a:rPr lang="en-US" baseline="0" dirty="0" smtClean="0"/>
              <a:t> same sex couples</a:t>
            </a:r>
            <a:endParaRPr lang="en-US" dirty="0" smtClean="0"/>
          </a:p>
          <a:p>
            <a:pPr lvl="0">
              <a:spcBef>
                <a:spcPts val="1200"/>
              </a:spcBef>
            </a:pPr>
            <a:r>
              <a:rPr lang="en-US" dirty="0" smtClean="0"/>
              <a:t>Thirteen states and the District of Columbia currently have laws that allow same-sex marriages. Another 35 states, including Michigan, have gay marriage bans through either laws or constitutional amendments.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are “legitimate”?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http://www.youtube.com/watch?v=CPNK0VspQ0M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58B417-EB92-4272-8D8B-3A639C4D061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5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5E5F2-A775-4125-996E-B9F69FD4EC45}" type="slidenum">
              <a:rPr lang="en-US"/>
              <a:pPr/>
              <a:t>2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into small groups and discuss first bullet.  Have them write on board</a:t>
            </a:r>
            <a:r>
              <a:rPr lang="en-US" baseline="0" dirty="0" smtClean="0"/>
              <a:t> under headings: values, norms, beliefs,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737886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http://www.thisamericanlife.org/radio-archives/episode/99/i-enjoy-being-a-girl-sort-of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 % is still relatively small, but the number has more than doubled since 1990 and increased</a:t>
            </a:r>
            <a:r>
              <a:rPr lang="en-US" baseline="0" dirty="0" smtClean="0"/>
              <a:t> exponentially since 1970.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2009, 60-70% of the adult population between ages 19-44 had cohabited at some point.  We just tend to eventually either marry or break up.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2004, voters approved a constitutional amendment, </a:t>
            </a:r>
            <a:r>
              <a:rPr lang="en-US" dirty="0" smtClean="0">
                <a:hlinkClick r:id="rId3" tooltip="Michigan State Proposal - 04-2 (2004)"/>
              </a:rPr>
              <a:t>Michigan State Proposal - 04-2</a:t>
            </a:r>
            <a:r>
              <a:rPr lang="en-US" dirty="0" smtClean="0"/>
              <a:t>, that banned </a:t>
            </a:r>
            <a:r>
              <a:rPr lang="en-US" dirty="0" smtClean="0">
                <a:hlinkClick r:id="rId4" tooltip="Same-sex marriage"/>
              </a:rPr>
              <a:t>same-sex marriage</a:t>
            </a:r>
            <a:r>
              <a:rPr lang="en-US" dirty="0" smtClean="0"/>
              <a:t> and </a:t>
            </a:r>
            <a:r>
              <a:rPr lang="en-US" dirty="0" smtClean="0">
                <a:hlinkClick r:id="rId5" tooltip="Civil unions"/>
              </a:rPr>
              <a:t>civil unions</a:t>
            </a:r>
            <a:r>
              <a:rPr lang="en-US" dirty="0" smtClean="0"/>
              <a:t> in the state. It passed with 59% of the vote.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hlinkClick r:id="rId6" tooltip="Michigan Supreme Court"/>
              </a:rPr>
              <a:t>Michigan Supreme Court</a:t>
            </a:r>
            <a:r>
              <a:rPr lang="en-US" dirty="0" smtClean="0"/>
              <a:t> later ruled that public employers in </a:t>
            </a:r>
            <a:r>
              <a:rPr lang="en-US" dirty="0" smtClean="0">
                <a:hlinkClick r:id="rId7" tooltip="Michigan"/>
              </a:rPr>
              <a:t>Michigan</a:t>
            </a:r>
            <a:r>
              <a:rPr lang="en-US" dirty="0" smtClean="0"/>
              <a:t> would not be legally allowed to grant </a:t>
            </a:r>
            <a:r>
              <a:rPr lang="en-US" dirty="0" smtClean="0">
                <a:hlinkClick r:id="rId8" tooltip="Domestic partnership"/>
              </a:rPr>
              <a:t>domestic partnership</a:t>
            </a:r>
            <a:r>
              <a:rPr lang="en-US" dirty="0" smtClean="0"/>
              <a:t> benefits based on the recently passed measure.</a:t>
            </a:r>
            <a:endParaRPr lang="en-US" baseline="30000" dirty="0" smtClean="0"/>
          </a:p>
          <a:p>
            <a:endParaRPr lang="en-US" dirty="0" smtClean="0"/>
          </a:p>
          <a:p>
            <a:r>
              <a:rPr lang="en-US" dirty="0" smtClean="0"/>
              <a:t>The public opinion may have changed since 2004. A June 2009 poll showed a substantial shift in opinions towards the legal recognition of same-sex unions in Michigan, with 63.7% of residents supporting civil unions for same-sex couples and 46.5% of residents supporting full marriage rights for same-sex couples.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295400"/>
            <a:ext cx="8153400" cy="4525963"/>
          </a:xfrm>
        </p:spPr>
        <p:txBody>
          <a:bodyPr/>
          <a:lstStyle/>
          <a:p>
            <a:r>
              <a:rPr lang="en-US" dirty="0" smtClean="0"/>
              <a:t>Census Attribute Tables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Sources</a:t>
            </a:r>
          </a:p>
          <a:p>
            <a:pPr lvl="2"/>
            <a:r>
              <a:rPr lang="en-US" dirty="0" smtClean="0"/>
              <a:t>Primary </a:t>
            </a:r>
          </a:p>
          <a:p>
            <a:pPr lvl="2"/>
            <a:r>
              <a:rPr lang="en-US" dirty="0" smtClean="0"/>
              <a:t>Secondary</a:t>
            </a:r>
          </a:p>
          <a:p>
            <a:r>
              <a:rPr lang="en-US" dirty="0" smtClean="0"/>
              <a:t>Geophysical Characteristics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974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53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490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29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43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604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554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38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58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2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12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76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16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38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38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5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44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053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405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82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03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2/27/2014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2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295400"/>
            <a:ext cx="3962400" cy="4525963"/>
          </a:xfrm>
        </p:spPr>
        <p:txBody>
          <a:bodyPr/>
          <a:lstStyle/>
          <a:p>
            <a:r>
              <a:rPr lang="en-US" dirty="0" smtClean="0"/>
              <a:t>Census Attribute Tables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Sources</a:t>
            </a:r>
          </a:p>
          <a:p>
            <a:pPr lvl="2"/>
            <a:r>
              <a:rPr lang="en-US" dirty="0" smtClean="0"/>
              <a:t>Primary </a:t>
            </a:r>
          </a:p>
          <a:p>
            <a:pPr lvl="2"/>
            <a:r>
              <a:rPr lang="en-US" dirty="0" smtClean="0"/>
              <a:t>Secondary</a:t>
            </a:r>
          </a:p>
          <a:p>
            <a:r>
              <a:rPr lang="en-US" dirty="0" smtClean="0"/>
              <a:t>Geophysical Characteristics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8D671-31FE-483E-B1FA-FC9D24423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tiff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59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9"/>
          <p:cNvSpPr/>
          <p:nvPr userDrawn="1"/>
        </p:nvSpPr>
        <p:spPr bwMode="white">
          <a:xfrm>
            <a:off x="0" y="5638800"/>
            <a:ext cx="9144000" cy="121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AutoShape 14"/>
          <p:cNvSpPr>
            <a:spLocks noChangeArrowheads="1"/>
          </p:cNvSpPr>
          <p:nvPr userDrawn="1"/>
        </p:nvSpPr>
        <p:spPr bwMode="auto">
          <a:xfrm>
            <a:off x="838200" y="6324600"/>
            <a:ext cx="7315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078" name="Picture 10" descr="apl_logo_transparent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25" y="6302375"/>
            <a:ext cx="7397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6"/>
          <p:cNvSpPr>
            <a:spLocks noChangeArrowheads="1"/>
          </p:cNvSpPr>
          <p:nvPr userDrawn="1"/>
        </p:nvSpPr>
        <p:spPr bwMode="auto">
          <a:xfrm>
            <a:off x="0" y="5181600"/>
            <a:ext cx="9144000" cy="1066800"/>
          </a:xfrm>
          <a:prstGeom prst="roundRect">
            <a:avLst>
              <a:gd name="adj" fmla="val 16667"/>
            </a:avLst>
          </a:prstGeom>
          <a:solidFill>
            <a:srgbClr val="26598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Subtitle 8"/>
          <p:cNvSpPr txBox="1">
            <a:spLocks/>
          </p:cNvSpPr>
          <p:nvPr userDrawn="1"/>
        </p:nvSpPr>
        <p:spPr>
          <a:xfrm>
            <a:off x="838200" y="6324600"/>
            <a:ext cx="7315200" cy="457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Applied Population Laboratory at UW-Madison &amp; Wisconsin DNR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3081" name="Picture 10" descr="DNRColorLogo_nobackground.tif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61350" y="6324600"/>
            <a:ext cx="80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5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1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1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59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9"/>
          <p:cNvSpPr/>
          <p:nvPr userDrawn="1"/>
        </p:nvSpPr>
        <p:spPr bwMode="white">
          <a:xfrm>
            <a:off x="0" y="5638800"/>
            <a:ext cx="9144000" cy="121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AutoShape 14"/>
          <p:cNvSpPr>
            <a:spLocks noChangeArrowheads="1"/>
          </p:cNvSpPr>
          <p:nvPr userDrawn="1"/>
        </p:nvSpPr>
        <p:spPr bwMode="auto">
          <a:xfrm>
            <a:off x="838200" y="6324600"/>
            <a:ext cx="8229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150" name="Picture 10" descr="apl_logo_transparen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6302375"/>
            <a:ext cx="7397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6"/>
          <p:cNvSpPr>
            <a:spLocks noChangeArrowheads="1"/>
          </p:cNvSpPr>
          <p:nvPr userDrawn="1"/>
        </p:nvSpPr>
        <p:spPr bwMode="auto">
          <a:xfrm>
            <a:off x="0" y="5181600"/>
            <a:ext cx="9144000" cy="1066800"/>
          </a:xfrm>
          <a:prstGeom prst="roundRect">
            <a:avLst>
              <a:gd name="adj" fmla="val 16667"/>
            </a:avLst>
          </a:prstGeom>
          <a:solidFill>
            <a:srgbClr val="26598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Subtitle 8"/>
          <p:cNvSpPr txBox="1">
            <a:spLocks/>
          </p:cNvSpPr>
          <p:nvPr userDrawn="1"/>
        </p:nvSpPr>
        <p:spPr>
          <a:xfrm>
            <a:off x="914400" y="6324600"/>
            <a:ext cx="8077200" cy="457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Applied Population Laboratory, University of Wisconsin-- Madison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1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1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 userDrawn="1"/>
        </p:nvSpPr>
        <p:spPr bwMode="white">
          <a:xfrm>
            <a:off x="0" y="5638800"/>
            <a:ext cx="9144000" cy="121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AutoShape 14"/>
          <p:cNvSpPr>
            <a:spLocks noChangeArrowheads="1"/>
          </p:cNvSpPr>
          <p:nvPr userDrawn="1"/>
        </p:nvSpPr>
        <p:spPr bwMode="auto">
          <a:xfrm>
            <a:off x="838200" y="6324600"/>
            <a:ext cx="7315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196" name="Picture 10" descr="apl_log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25" y="6302375"/>
            <a:ext cx="7397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ubtitle 8"/>
          <p:cNvSpPr txBox="1">
            <a:spLocks/>
          </p:cNvSpPr>
          <p:nvPr userDrawn="1"/>
        </p:nvSpPr>
        <p:spPr>
          <a:xfrm>
            <a:off x="838200" y="6324600"/>
            <a:ext cx="7315200" cy="457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Applied Population Laboratory at UW- Madison &amp; Wisconsin DNR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76200" y="76200"/>
            <a:ext cx="8991600" cy="6172200"/>
          </a:xfrm>
          <a:prstGeom prst="roundRect">
            <a:avLst/>
          </a:prstGeom>
          <a:solidFill>
            <a:schemeClr val="tx1"/>
          </a:solidFill>
          <a:ln w="2540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199" name="Picture 8" descr="DNRColorLogo_nobackground.ti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69288" y="6248400"/>
            <a:ext cx="7985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1" r:id="rId2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1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1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 userDrawn="1"/>
        </p:nvSpPr>
        <p:spPr bwMode="white">
          <a:xfrm>
            <a:off x="0" y="5638800"/>
            <a:ext cx="9144000" cy="121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8" r:id="rId2"/>
    <p:sldLayoutId id="2147483713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1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1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2/27/2014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7071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DDD81A9-42F1-499A-87B4-E1CF7BE67E19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2/27/2014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9F72ED0-27C0-4E68-B106-DC5DF8E05598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7536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pbs.org/video/229030288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zzm13.com/story/news/politics/2014/02/25/hearing-begins-today-for-gay-marriage-decision-in-the-state-of-michigan/5801621/" TargetMode="External"/><Relationship Id="rId2" Type="http://schemas.openxmlformats.org/officeDocument/2006/relationships/hyperlink" Target="http://www.youtube.com/watch?v=5YHbI-LMVPU" TargetMode="Externa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82000" cy="2895600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/>
                </a:solidFill>
              </a:rPr>
              <a:t>“Nothing says family like a marriage license”           </a:t>
            </a:r>
            <a:r>
              <a:rPr lang="en-US" sz="2700" dirty="0" smtClean="0">
                <a:solidFill>
                  <a:schemeClr val="tx1"/>
                </a:solidFill>
              </a:rPr>
              <a:t>-April </a:t>
            </a:r>
            <a:r>
              <a:rPr lang="en-US" sz="2700" dirty="0" err="1" smtClean="0">
                <a:solidFill>
                  <a:schemeClr val="tx1"/>
                </a:solidFill>
              </a:rPr>
              <a:t>DeBoer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Marriage and Families of Different Kinds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/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077200" cy="142341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Feb 27, 2014</a:t>
            </a:r>
          </a:p>
        </p:txBody>
      </p:sp>
    </p:spTree>
    <p:extLst>
      <p:ext uri="{BB962C8B-B14F-4D97-AF65-F5344CB8AC3E}">
        <p14:creationId xmlns:p14="http://schemas.microsoft.com/office/powerpoint/2010/main" val="29841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Sex Marriage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Human Rights campaign estimates 99% of all US counties have same-sex couples, and about 3.1 million people live in same-sex relationships.</a:t>
            </a:r>
          </a:p>
          <a:p>
            <a:pPr>
              <a:spcBef>
                <a:spcPts val="1200"/>
              </a:spcBef>
            </a:pPr>
            <a:r>
              <a:rPr lang="en-US" dirty="0">
                <a:hlinkClick r:id="rId3"/>
              </a:rPr>
              <a:t>http://video.pbs.org/video/2290302882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How do different social institutions affect same sex relationships?</a:t>
            </a:r>
          </a:p>
          <a:p>
            <a:pPr marL="118872" lvl="0" indent="0">
              <a:spcBef>
                <a:spcPts val="1200"/>
              </a:spcBef>
              <a:buNone/>
            </a:pPr>
            <a:r>
              <a:rPr lang="en-US" dirty="0"/>
              <a:t>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47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352" y="0"/>
            <a:ext cx="6410648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Michigan’s Ban Challenged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7630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March 2013</a:t>
            </a:r>
          </a:p>
          <a:p>
            <a:pPr marL="118872" indent="0">
              <a:buNone/>
            </a:pP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://www.youtube.com/watch?v=DN-ay1z-8Rc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Feb 25, 2014</a:t>
            </a:r>
            <a:endParaRPr lang="en-US" sz="2800" dirty="0" smtClean="0">
              <a:hlinkClick r:id="rId2"/>
            </a:endParaRPr>
          </a:p>
          <a:p>
            <a:pPr marL="118872" indent="0">
              <a:buNone/>
            </a:pPr>
            <a:r>
              <a:rPr lang="en-US" sz="2800" dirty="0">
                <a:hlinkClick r:id="rId3"/>
              </a:rPr>
              <a:t>http://www.wzzm13.com/story/news/politics/2014/02/25/hearing-begins-today-for-gay-marriage-decision-in-the-state-of-michigan/5801621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8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Norms &amp; Values around Marriage and Family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sz="2600" dirty="0" smtClean="0"/>
              <a:t>Marital decline position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Crisis of the family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Creates other social problems– poverty, delinquency, etc.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Marriage helps keep our societal house in order– teaches love &amp; respect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So why not promote same-sex marriage?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Marital resilience perspective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Individual freedom of choice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Increased equality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More rewarding relationships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Less abuse</a:t>
            </a:r>
          </a:p>
          <a:p>
            <a:pPr lvl="1">
              <a:spcBef>
                <a:spcPts val="1200"/>
              </a:spcBef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8980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Choose 1 and Debate in small group:</a:t>
            </a:r>
          </a:p>
          <a:p>
            <a:pPr marL="633222" lvl="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Is same-sex marriage good or bad for society? Why?</a:t>
            </a:r>
          </a:p>
          <a:p>
            <a:pPr marL="633222" lvl="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Would making it harder to get a divorce create stronger and healthier families?  If you were making divorce policy, what would you do?  What are positive and negative aspects of your policy?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  <a:p>
            <a:pPr lvl="0">
              <a:spcBef>
                <a:spcPts val="1200"/>
              </a:spcBef>
            </a:pPr>
            <a:endParaRPr lang="en-US" dirty="0" smtClean="0"/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614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Clubs– </a:t>
            </a:r>
            <a:r>
              <a:rPr lang="en-US" dirty="0" err="1" smtClean="0"/>
              <a:t>Chapt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What do you think of Ms. Bailey?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 is the relationship between the gang and the community like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 does this chapter have to do with family?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Who “takes care” of this community?  Why? How?</a:t>
            </a:r>
          </a:p>
          <a:p>
            <a:pPr lvl="1"/>
            <a:r>
              <a:rPr lang="en-US" dirty="0" smtClean="0"/>
              <a:t>Formal institutions (like government, police, ambulance, etc.) are absent</a:t>
            </a:r>
          </a:p>
          <a:p>
            <a:pPr marL="118872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75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 of Marriage</a:t>
            </a:r>
            <a:endParaRPr lang="en-US" dirty="0"/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>
                <a:latin typeface="Calibri" pitchFamily="34" charset="0"/>
              </a:rPr>
              <a:t>Tell me about the institution of marriage</a:t>
            </a:r>
          </a:p>
          <a:p>
            <a:pPr lvl="1">
              <a:spcBef>
                <a:spcPts val="1800"/>
              </a:spcBef>
            </a:pPr>
            <a:r>
              <a:rPr lang="en-US" sz="2000" dirty="0" smtClean="0">
                <a:latin typeface="Calibri" pitchFamily="34" charset="0"/>
              </a:rPr>
              <a:t>Values, norms, beliefs, supporting organizations</a:t>
            </a:r>
            <a:endParaRPr lang="en-US" sz="2000" dirty="0">
              <a:latin typeface="Calibri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Calibri" pitchFamily="34" charset="0"/>
              </a:rPr>
              <a:t>Stand up if you want to get married someday (or already)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Calibri" pitchFamily="34" charset="0"/>
              </a:rPr>
              <a:t>Deinstitutionalization of marriage/family (</a:t>
            </a:r>
            <a:r>
              <a:rPr lang="en-US" sz="2400" dirty="0" err="1" smtClean="0">
                <a:latin typeface="Calibri" pitchFamily="34" charset="0"/>
              </a:rPr>
              <a:t>Cherlin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Calibri" pitchFamily="34" charset="0"/>
              </a:rPr>
              <a:t>What does this mean?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Calibri" pitchFamily="34" charset="0"/>
              </a:rPr>
              <a:t>Social norms that define and guide marriage behavior weakening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Calibri" pitchFamily="34" charset="0"/>
              </a:rPr>
              <a:t>Greater freedom (marriage and individualism conflict)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Calibri" pitchFamily="34" charset="0"/>
              </a:rPr>
              <a:t>Romantic love or Confluent love (</a:t>
            </a:r>
            <a:r>
              <a:rPr lang="en-US" sz="2400" dirty="0" err="1" smtClean="0">
                <a:latin typeface="Calibri" pitchFamily="34" charset="0"/>
              </a:rPr>
              <a:t>Giddens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Calibri" pitchFamily="34" charset="0"/>
              </a:rPr>
              <a:t>What does this mean?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Calibri" pitchFamily="34" charset="0"/>
              </a:rPr>
              <a:t>Forever vs. stay in relationships that are rewarding</a:t>
            </a:r>
            <a:endParaRPr lang="en-US" sz="2000" dirty="0">
              <a:latin typeface="Calibri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61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8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8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8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Selecting a mate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What are the five most important elements for a successful serious relationship</a:t>
            </a:r>
            <a:r>
              <a:rPr lang="en-US" dirty="0" smtClean="0"/>
              <a:t>?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What are you looking for in long term partner?</a:t>
            </a:r>
            <a:endParaRPr lang="en-US" dirty="0" smtClean="0"/>
          </a:p>
          <a:p>
            <a:pPr lvl="0">
              <a:spcBef>
                <a:spcPts val="1200"/>
              </a:spcBef>
            </a:pPr>
            <a:r>
              <a:rPr lang="en-US" dirty="0" smtClean="0"/>
              <a:t>Compare &amp; Discuss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80-90% in US marry people with similar religious values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Less than 15% marry different race/ethnic group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Most people choose a mate with similar age, place of residence, educational background, class, political philosophy, and moral values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Why?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What is the result?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56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Monogamy?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Or Serial monogamy?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40-45% of marriages end in divorce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Taking Sisterhood One Step Further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</a:t>
            </a:r>
            <a:r>
              <a:rPr lang="en-US" dirty="0"/>
              <a:t>this feminism?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1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kinds of “families”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Single parents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30% of HHs with children are single parent (2011, US Census Bureau)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Extended families vs. Nuclear families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What are some of the trade-offs?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Cohabitation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Same-sex couples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Takes a village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40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Cohabitation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2141220"/>
            <a:ext cx="2430780" cy="4572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0" indent="0">
              <a:spcBef>
                <a:spcPts val="1200"/>
              </a:spcBef>
              <a:buNone/>
            </a:pPr>
            <a:r>
              <a:rPr lang="en-US" sz="2800" dirty="0" smtClean="0"/>
              <a:t>How many of you have already or expect you might cohabit at some point?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076" y="1600200"/>
            <a:ext cx="6689524" cy="513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Divorce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Rates have declined somewhat since peak in early 1980s, but still 40-45%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  <a:p>
            <a:pPr lvl="0">
              <a:spcBef>
                <a:spcPts val="1200"/>
              </a:spcBef>
            </a:pPr>
            <a:endParaRPr lang="en-US" dirty="0" smtClean="0"/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22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Consequences of Divorce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Poverty among single female households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47% of parents owed child support in 2007 received full payment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25% received no payment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Long lasting affects on children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Educational attainment, health, relationships, divorce, income, occupational prestige</a:t>
            </a:r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  <a:p>
            <a:pPr lvl="0">
              <a:spcBef>
                <a:spcPts val="1200"/>
              </a:spcBef>
            </a:pPr>
            <a:endParaRPr lang="en-US" dirty="0" smtClean="0"/>
          </a:p>
          <a:p>
            <a:pPr marL="118872" lv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18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Sexuality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spcBef>
                <a:spcPts val="1200"/>
              </a:spcBef>
            </a:pPr>
            <a:r>
              <a:rPr lang="en-US" dirty="0" smtClean="0"/>
              <a:t>Homosexuality was defined as a mental disorder until 1973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Defense of Marriage Act (US 2004) grants married couples 1,138 rights not available to unmarried partners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The Michigan constitution bans </a:t>
            </a:r>
            <a:r>
              <a:rPr lang="en-US" dirty="0"/>
              <a:t>same-sex marriage and places restrictions towards the forming of same-sex </a:t>
            </a:r>
            <a:r>
              <a:rPr lang="en-US" dirty="0" smtClean="0"/>
              <a:t>unions.</a:t>
            </a:r>
          </a:p>
        </p:txBody>
      </p:sp>
    </p:spTree>
    <p:extLst>
      <p:ext uri="{BB962C8B-B14F-4D97-AF65-F5344CB8AC3E}">
        <p14:creationId xmlns:p14="http://schemas.microsoft.com/office/powerpoint/2010/main" val="28602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ptionA_tex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and graph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_Medi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tionA_graph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_Medi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ptionA_graph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_Medi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optionA</Template>
  <TotalTime>3955</TotalTime>
  <Words>941</Words>
  <Application>Microsoft Office PowerPoint</Application>
  <PresentationFormat>On-screen Show (4:3)</PresentationFormat>
  <Paragraphs>142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ＭＳ Ｐゴシック</vt:lpstr>
      <vt:lpstr>Arial</vt:lpstr>
      <vt:lpstr>Calibri</vt:lpstr>
      <vt:lpstr>Corbel</vt:lpstr>
      <vt:lpstr>Wingdings</vt:lpstr>
      <vt:lpstr>Wingdings 2</vt:lpstr>
      <vt:lpstr>Wingdings 3</vt:lpstr>
      <vt:lpstr>OptionA_text</vt:lpstr>
      <vt:lpstr>text and graphic</vt:lpstr>
      <vt:lpstr>OptionA_graphic</vt:lpstr>
      <vt:lpstr>1_OptionA_graphic</vt:lpstr>
      <vt:lpstr>Module</vt:lpstr>
      <vt:lpstr>1_Module</vt:lpstr>
      <vt:lpstr>“Nothing says family like a marriage license”           -April DeBoer  Marriage and Families of Different Kinds   </vt:lpstr>
      <vt:lpstr>Institution of Marriage</vt:lpstr>
      <vt:lpstr>Selecting a mate</vt:lpstr>
      <vt:lpstr>Monogamy?</vt:lpstr>
      <vt:lpstr>Different kinds of “families”</vt:lpstr>
      <vt:lpstr>Cohabitation</vt:lpstr>
      <vt:lpstr>Divorce</vt:lpstr>
      <vt:lpstr>Social Consequences of Divorce</vt:lpstr>
      <vt:lpstr>Sexuality</vt:lpstr>
      <vt:lpstr>Same Sex Marriage</vt:lpstr>
      <vt:lpstr>Change</vt:lpstr>
      <vt:lpstr>Michigan’s Ban Challenged</vt:lpstr>
      <vt:lpstr>Changing Norms &amp; Values around Marriage and Family</vt:lpstr>
      <vt:lpstr>Questions</vt:lpstr>
      <vt:lpstr>Book Clubs– Chapt 5</vt:lpstr>
    </vt:vector>
  </TitlesOfParts>
  <Company>University of Wisconsin - Madison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Demographic Data for Watersheds</dc:title>
  <dc:creator>rwinkler</dc:creator>
  <cp:lastModifiedBy>Richelle Winkler</cp:lastModifiedBy>
  <cp:revision>342</cp:revision>
  <cp:lastPrinted>2014-02-27T15:46:29Z</cp:lastPrinted>
  <dcterms:created xsi:type="dcterms:W3CDTF">2009-03-17T20:53:41Z</dcterms:created>
  <dcterms:modified xsi:type="dcterms:W3CDTF">2014-02-27T17:38:10Z</dcterms:modified>
</cp:coreProperties>
</file>