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93" r:id="rId2"/>
    <p:sldMasterId id="2147483690" r:id="rId3"/>
    <p:sldMasterId id="2147483704" r:id="rId4"/>
    <p:sldMasterId id="2147483720" r:id="rId5"/>
    <p:sldMasterId id="2147483732" r:id="rId6"/>
  </p:sldMasterIdLst>
  <p:notesMasterIdLst>
    <p:notesMasterId r:id="rId26"/>
  </p:notesMasterIdLst>
  <p:handoutMasterIdLst>
    <p:handoutMasterId r:id="rId27"/>
  </p:handoutMasterIdLst>
  <p:sldIdLst>
    <p:sldId id="376" r:id="rId7"/>
    <p:sldId id="464" r:id="rId8"/>
    <p:sldId id="491" r:id="rId9"/>
    <p:sldId id="480" r:id="rId10"/>
    <p:sldId id="482" r:id="rId11"/>
    <p:sldId id="483" r:id="rId12"/>
    <p:sldId id="490" r:id="rId13"/>
    <p:sldId id="465" r:id="rId14"/>
    <p:sldId id="475" r:id="rId15"/>
    <p:sldId id="479" r:id="rId16"/>
    <p:sldId id="481" r:id="rId17"/>
    <p:sldId id="487" r:id="rId18"/>
    <p:sldId id="488" r:id="rId19"/>
    <p:sldId id="477" r:id="rId20"/>
    <p:sldId id="492" r:id="rId21"/>
    <p:sldId id="493" r:id="rId22"/>
    <p:sldId id="390" r:id="rId23"/>
    <p:sldId id="485" r:id="rId24"/>
    <p:sldId id="486"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629"/>
    <a:srgbClr val="26598E"/>
    <a:srgbClr val="C0C0C0"/>
    <a:srgbClr val="DDDDDD"/>
    <a:srgbClr val="650101"/>
    <a:srgbClr val="6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0" autoAdjust="0"/>
    <p:restoredTop sz="83875" autoAdjust="0"/>
  </p:normalViewPr>
  <p:slideViewPr>
    <p:cSldViewPr>
      <p:cViewPr varScale="1">
        <p:scale>
          <a:sx n="74" d="100"/>
          <a:sy n="74" d="100"/>
        </p:scale>
        <p:origin x="-1733"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DCBB82DB-FA6C-4A9B-B78B-15FD00FE549D}" type="datetimeFigureOut">
              <a:rPr lang="en-US"/>
              <a:pPr>
                <a:defRPr/>
              </a:pPr>
              <a:t>3/18/2014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60A2936A-568C-4DCE-9729-AA206B216B8C}" type="slidenum">
              <a:rPr lang="en-US"/>
              <a:pPr>
                <a:defRPr/>
              </a:pPr>
              <a:t>‹#›</a:t>
            </a:fld>
            <a:endParaRPr lang="en-US"/>
          </a:p>
        </p:txBody>
      </p:sp>
    </p:spTree>
    <p:extLst>
      <p:ext uri="{BB962C8B-B14F-4D97-AF65-F5344CB8AC3E}">
        <p14:creationId xmlns:p14="http://schemas.microsoft.com/office/powerpoint/2010/main" val="416758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5071CF58-7256-41FB-84BD-BFF88ABDDE17}" type="datetimeFigureOut">
              <a:rPr lang="en-US"/>
              <a:pPr>
                <a:defRPr/>
              </a:pPr>
              <a:t>3/18/2014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C958B417-EB92-4272-8D8B-3A639C4D0618}" type="slidenum">
              <a:rPr lang="en-US"/>
              <a:pPr>
                <a:defRPr/>
              </a:pPr>
              <a:t>‹#›</a:t>
            </a:fld>
            <a:endParaRPr lang="en-US"/>
          </a:p>
        </p:txBody>
      </p:sp>
    </p:spTree>
    <p:extLst>
      <p:ext uri="{BB962C8B-B14F-4D97-AF65-F5344CB8AC3E}">
        <p14:creationId xmlns:p14="http://schemas.microsoft.com/office/powerpoint/2010/main" val="707001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IuqGrz-Y_L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Song– Merry Go Round-- https://www.youtube.com/watch?v=GZfj2Ir3GgQ</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Intro</a:t>
            </a:r>
            <a:r>
              <a:rPr lang="en-US" baseline="0" dirty="0" smtClean="0"/>
              <a:t>:  https://</a:t>
            </a:r>
            <a:r>
              <a:rPr lang="en-US" baseline="0" dirty="0" smtClean="0"/>
              <a:t>www.youtube.com/watch?v=YnQwTS-K6jI-- start at 1:25</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Or maybe:  https://www.youtube.com/watch?v=QPKKQnijnsM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are starting a section on inequality.  There are several types of inequality, this week we’re focusing primary on  economic inequality.  Next week, gender then race/ethnicity.</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u="sng" kern="1200" dirty="0" smtClean="0">
                <a:solidFill>
                  <a:schemeClr val="tx1"/>
                </a:solidFill>
                <a:effectLst/>
                <a:latin typeface="+mn-lt"/>
                <a:ea typeface="+mn-ea"/>
                <a:cs typeface="+mn-cs"/>
                <a:hlinkClick r:id="rId3"/>
              </a:rPr>
              <a:t>http</a:t>
            </a:r>
            <a:r>
              <a:rPr lang="en-US" sz="1200" u="sng" kern="1200" dirty="0" smtClean="0">
                <a:solidFill>
                  <a:schemeClr val="tx1"/>
                </a:solidFill>
                <a:effectLst/>
                <a:latin typeface="+mn-lt"/>
                <a:ea typeface="+mn-ea"/>
                <a:cs typeface="+mn-cs"/>
                <a:hlinkClick r:id="rId3"/>
              </a:rPr>
              <a:t>://</a:t>
            </a:r>
            <a:r>
              <a:rPr lang="en-US" sz="1200" u="sng" kern="1200" dirty="0" smtClean="0">
                <a:solidFill>
                  <a:schemeClr val="tx1"/>
                </a:solidFill>
                <a:effectLst/>
                <a:latin typeface="+mn-lt"/>
                <a:ea typeface="+mn-ea"/>
                <a:cs typeface="+mn-cs"/>
                <a:hlinkClick r:id="rId3"/>
              </a:rPr>
              <a:t>www.youtube.com/watch?v=IuqGrz-Y_Lc</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a:t>
            </a:r>
            <a:r>
              <a:rPr lang="en-US" dirty="0" smtClean="0"/>
              <a:t>://scalar.usc.edu/works/growing-apart-a-political-history-of-american-inequality/index</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http://www.nytimes.com/indexes/2005/06/05/national/class/index.html</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0885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Lareau</a:t>
            </a:r>
            <a:r>
              <a:rPr lang="en-US" baseline="0" dirty="0" smtClean="0"/>
              <a:t> video</a:t>
            </a:r>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10</a:t>
            </a:fld>
            <a:endParaRPr lang="en-US"/>
          </a:p>
        </p:txBody>
      </p:sp>
    </p:spTree>
    <p:extLst>
      <p:ext uri="{BB962C8B-B14F-4D97-AF65-F5344CB8AC3E}">
        <p14:creationId xmlns:p14="http://schemas.microsoft.com/office/powerpoint/2010/main" val="327127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Table shows number of words that children at 3 years old know and use by social class.</a:t>
            </a:r>
          </a:p>
          <a:p>
            <a:r>
              <a:rPr lang="en-US" baseline="0" dirty="0" smtClean="0"/>
              <a:t>Language is an important part of culture and a way that inequality is reproduced through socialization, or symbolic interaction.  Language is a set of symbols and a function of how we interact with one another.  How might this difference in vocabulary difference affect one’s success in school?  How might an expanded vocabulary affect one’s opportunities in life?</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11</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12</a:t>
            </a:fld>
            <a:endParaRPr lang="en-US"/>
          </a:p>
        </p:txBody>
      </p:sp>
    </p:spTree>
    <p:extLst>
      <p:ext uri="{BB962C8B-B14F-4D97-AF65-F5344CB8AC3E}">
        <p14:creationId xmlns:p14="http://schemas.microsoft.com/office/powerpoint/2010/main" val="1149122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13</a:t>
            </a:fld>
            <a:endParaRPr lang="en-US"/>
          </a:p>
        </p:txBody>
      </p:sp>
    </p:spTree>
    <p:extLst>
      <p:ext uri="{BB962C8B-B14F-4D97-AF65-F5344CB8AC3E}">
        <p14:creationId xmlns:p14="http://schemas.microsoft.com/office/powerpoint/2010/main" val="350476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14</a:t>
            </a:fld>
            <a:endParaRPr lang="en-US"/>
          </a:p>
        </p:txBody>
      </p:sp>
    </p:spTree>
    <p:extLst>
      <p:ext uri="{BB962C8B-B14F-4D97-AF65-F5344CB8AC3E}">
        <p14:creationId xmlns:p14="http://schemas.microsoft.com/office/powerpoint/2010/main" val="63914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15</a:t>
            </a:fld>
            <a:endParaRPr lang="en-US"/>
          </a:p>
        </p:txBody>
      </p:sp>
    </p:spTree>
    <p:extLst>
      <p:ext uri="{BB962C8B-B14F-4D97-AF65-F5344CB8AC3E}">
        <p14:creationId xmlns:p14="http://schemas.microsoft.com/office/powerpoint/2010/main" val="63914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Annette </a:t>
            </a:r>
            <a:r>
              <a:rPr lang="en-US" dirty="0" err="1" smtClean="0"/>
              <a:t>Lareau</a:t>
            </a:r>
            <a:r>
              <a:rPr lang="en-US" baseline="0" dirty="0" smtClean="0"/>
              <a:t> clip</a:t>
            </a:r>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16</a:t>
            </a:fld>
            <a:endParaRPr lang="en-US"/>
          </a:p>
        </p:txBody>
      </p:sp>
    </p:spTree>
    <p:extLst>
      <p:ext uri="{BB962C8B-B14F-4D97-AF65-F5344CB8AC3E}">
        <p14:creationId xmlns:p14="http://schemas.microsoft.com/office/powerpoint/2010/main" val="254215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17</a:t>
            </a:fld>
            <a:endParaRPr lang="en-US"/>
          </a:p>
        </p:txBody>
      </p:sp>
    </p:spTree>
    <p:extLst>
      <p:ext uri="{BB962C8B-B14F-4D97-AF65-F5344CB8AC3E}">
        <p14:creationId xmlns:p14="http://schemas.microsoft.com/office/powerpoint/2010/main" val="150715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References:</a:t>
            </a:r>
          </a:p>
          <a:p>
            <a:r>
              <a:rPr lang="en-US" dirty="0" err="1" smtClean="0">
                <a:effectLst/>
              </a:rPr>
              <a:t>Dikhanov</a:t>
            </a:r>
            <a:r>
              <a:rPr lang="en-US" dirty="0" smtClean="0">
                <a:effectLst/>
              </a:rPr>
              <a:t>, Yuri. 2005. </a:t>
            </a:r>
            <a:r>
              <a:rPr lang="en-US" i="1" dirty="0" smtClean="0">
                <a:effectLst/>
              </a:rPr>
              <a:t>Trends in Global Income Distribution, 1970-2000, and Scenarios for 2015</a:t>
            </a:r>
            <a:r>
              <a:rPr lang="en-US" dirty="0" smtClean="0">
                <a:effectLst/>
              </a:rPr>
              <a:t>. Human Development Report Office (HDRO), United Nations Development </a:t>
            </a:r>
            <a:r>
              <a:rPr lang="en-US" dirty="0" err="1" smtClean="0">
                <a:effectLst/>
              </a:rPr>
              <a:t>Programme</a:t>
            </a:r>
            <a:r>
              <a:rPr lang="en-US" dirty="0" smtClean="0">
                <a:effectLst/>
              </a:rPr>
              <a:t> (UNDP). </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18</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 to </a:t>
            </a:r>
            <a:r>
              <a:rPr lang="en-US" baseline="0" dirty="0" err="1" smtClean="0"/>
              <a:t>gapminder</a:t>
            </a:r>
            <a:r>
              <a:rPr lang="en-US" baseline="0" dirty="0" smtClean="0"/>
              <a:t>. </a:t>
            </a:r>
          </a:p>
          <a:p>
            <a:endParaRPr lang="en-US" baseline="0" dirty="0" smtClean="0"/>
          </a:p>
          <a:p>
            <a:r>
              <a:rPr lang="en-US" baseline="0" dirty="0" smtClean="0"/>
              <a:t>About 9 million children under 5 die each year, and mostly from preventable causes – lack of </a:t>
            </a:r>
            <a:r>
              <a:rPr lang="en-US" baseline="0" dirty="0" err="1" smtClean="0"/>
              <a:t>adquate</a:t>
            </a:r>
            <a:r>
              <a:rPr lang="en-US" baseline="0" dirty="0" smtClean="0"/>
              <a:t> food, </a:t>
            </a:r>
            <a:r>
              <a:rPr lang="en-US" baseline="0" dirty="0" err="1" smtClean="0"/>
              <a:t>clearn</a:t>
            </a:r>
            <a:r>
              <a:rPr lang="en-US" baseline="0" dirty="0" smtClean="0"/>
              <a:t> water , routine immunization</a:t>
            </a:r>
          </a:p>
        </p:txBody>
      </p:sp>
      <p:sp>
        <p:nvSpPr>
          <p:cNvPr id="4" name="Slide Number Placeholder 3"/>
          <p:cNvSpPr>
            <a:spLocks noGrp="1"/>
          </p:cNvSpPr>
          <p:nvPr>
            <p:ph type="sldNum" sz="quarter" idx="10"/>
          </p:nvPr>
        </p:nvSpPr>
        <p:spPr/>
        <p:txBody>
          <a:bodyPr/>
          <a:lstStyle/>
          <a:p>
            <a:fld id="{434C5D96-9485-4B61-BFD3-8F24C0D981DC}" type="slidenum">
              <a:rPr lang="en-US" smtClean="0"/>
              <a:t>19</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2</a:t>
            </a:fld>
            <a:endParaRPr lang="en-US"/>
          </a:p>
        </p:txBody>
      </p:sp>
    </p:spTree>
    <p:extLst>
      <p:ext uri="{BB962C8B-B14F-4D97-AF65-F5344CB8AC3E}">
        <p14:creationId xmlns:p14="http://schemas.microsoft.com/office/powerpoint/2010/main" val="35572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Graphs from Colin Brooks- A</a:t>
            </a:r>
            <a:r>
              <a:rPr lang="en-US" baseline="0" dirty="0" smtClean="0"/>
              <a:t> Political History of American Inequality, http://scalar.usc.edu/works/growing-apart-a-political-history-of-american-inequality/index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US inequality within country was greater than any other OECD country in 2010.  In 2000, Portugal was higher.  In 2010, </a:t>
            </a:r>
            <a:r>
              <a:rPr lang="en-US" baseline="0" dirty="0" err="1" smtClean="0"/>
              <a:t>Isreal</a:t>
            </a:r>
            <a:r>
              <a:rPr lang="en-US" baseline="0" dirty="0" smtClean="0"/>
              <a:t> was almost as high.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See video</a:t>
            </a:r>
            <a:r>
              <a:rPr lang="en-US" baseline="0" dirty="0" smtClean="0"/>
              <a:t> at:  </a:t>
            </a:r>
            <a:r>
              <a:rPr lang="en-US" dirty="0" smtClean="0"/>
              <a:t>https://www.youtube.com/watch?v=QPKKQnijnsM</a:t>
            </a:r>
          </a:p>
          <a:p>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3</a:t>
            </a:fld>
            <a:endParaRPr lang="en-US"/>
          </a:p>
        </p:txBody>
      </p:sp>
    </p:spTree>
    <p:extLst>
      <p:ext uri="{BB962C8B-B14F-4D97-AF65-F5344CB8AC3E}">
        <p14:creationId xmlns:p14="http://schemas.microsoft.com/office/powerpoint/2010/main" val="403897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pPr>
            <a:r>
              <a:rPr lang="en-US" sz="1200" dirty="0" smtClean="0"/>
              <a:t>Functionalism</a:t>
            </a:r>
          </a:p>
          <a:p>
            <a:pPr lvl="0">
              <a:lnSpc>
                <a:spcPct val="110000"/>
              </a:lnSpc>
            </a:pPr>
            <a:r>
              <a:rPr lang="en-US" sz="1200" dirty="0" smtClean="0"/>
              <a:t>Conflict theory</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4</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Functionalism says that inequality is always part of society and probably necessary and good overall.</a:t>
            </a:r>
          </a:p>
          <a:p>
            <a:pPr>
              <a:spcBef>
                <a:spcPts val="1800"/>
              </a:spcBef>
            </a:pPr>
            <a:r>
              <a:rPr lang="en-US" dirty="0" smtClean="0">
                <a:latin typeface="Calibri" panose="020F0502020204030204" pitchFamily="34" charset="0"/>
              </a:rPr>
              <a:t>I</a:t>
            </a:r>
            <a:r>
              <a:rPr lang="en-US" dirty="0" smtClean="0"/>
              <a:t>nequality is inevitable, desirable, and plays an important function </a:t>
            </a:r>
          </a:p>
          <a:p>
            <a:pPr>
              <a:spcBef>
                <a:spcPts val="1800"/>
              </a:spcBef>
            </a:pPr>
            <a:r>
              <a:rPr lang="en-US" dirty="0" smtClean="0">
                <a:latin typeface="Calibri" panose="020F0502020204030204" pitchFamily="34" charset="0"/>
              </a:rPr>
              <a:t>Important positions require more training and should receive more rewards</a:t>
            </a:r>
          </a:p>
          <a:p>
            <a:pPr>
              <a:spcBef>
                <a:spcPts val="1800"/>
              </a:spcBef>
            </a:pPr>
            <a:r>
              <a:rPr lang="en-US" dirty="0" smtClean="0">
                <a:latin typeface="Calibri" panose="020F0502020204030204" pitchFamily="34" charset="0"/>
              </a:rPr>
              <a:t>Encourages meritocracy based on ability </a:t>
            </a:r>
            <a:endParaRPr lang="en-US" baseline="0" dirty="0" smtClean="0"/>
          </a:p>
          <a:p>
            <a:endParaRPr lang="en-US" baseline="0" dirty="0" smtClean="0"/>
          </a:p>
          <a:p>
            <a:r>
              <a:rPr lang="en-US" baseline="0" dirty="0" smtClean="0"/>
              <a:t>Doctor example:</a:t>
            </a:r>
          </a:p>
          <a:p>
            <a:r>
              <a:rPr lang="en-US" baseline="0" dirty="0" smtClean="0"/>
              <a:t>Some positions in society are more highly valued because they are very important and require a lot of expertise.</a:t>
            </a:r>
          </a:p>
          <a:p>
            <a:r>
              <a:rPr lang="en-US" baseline="0" dirty="0" smtClean="0"/>
              <a:t>Preparation involves talent, time, and money.  We need motivation to get people to want to do these jobs– income, prestige, power</a:t>
            </a:r>
          </a:p>
          <a:p>
            <a:r>
              <a:rPr lang="en-US" baseline="0" dirty="0" smtClean="0"/>
              <a:t>We need this unequal distribution of income/prestige/power to motivate folks to take on increased responsibilities, training, stress, etc.</a:t>
            </a:r>
          </a:p>
          <a:p>
            <a:endParaRPr lang="en-US" baseline="0" dirty="0" smtClean="0"/>
          </a:p>
          <a:p>
            <a:r>
              <a:rPr lang="en-US" baseline="0" dirty="0" smtClean="0"/>
              <a:t>Where does this fall apart? – rock stars vs. teachers, pro athletes vs. fire fighters, inherited wealth </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5</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Conflict theory says that inequality is result of struggle over resources, where powerful take more than just what they need, but whatever they can.  Powerful groups control institutions, organizations, norms, and values.  World is divided into “haves” and “have </a:t>
            </a:r>
            <a:r>
              <a:rPr lang="en-US" baseline="0" dirty="0" err="1" smtClean="0"/>
              <a:t>nots</a:t>
            </a:r>
            <a:r>
              <a:rPr lang="en-US" baseline="0" dirty="0" smtClean="0"/>
              <a:t>” and there is little opportunity for advancing.  Haves control the means of production and get to make the rules.</a:t>
            </a:r>
          </a:p>
          <a:p>
            <a:endParaRPr lang="en-US" baseline="0" dirty="0" smtClean="0"/>
          </a:p>
          <a:p>
            <a:pPr>
              <a:spcBef>
                <a:spcPts val="1800"/>
              </a:spcBef>
            </a:pPr>
            <a:r>
              <a:rPr lang="en-US" dirty="0" smtClean="0">
                <a:latin typeface="Calibri" panose="020F0502020204030204" pitchFamily="34" charset="0"/>
              </a:rPr>
              <a:t>Inequality r</a:t>
            </a:r>
            <a:r>
              <a:rPr lang="en-US" dirty="0" smtClean="0"/>
              <a:t>esults from groups with power dominating less powerful groups</a:t>
            </a:r>
          </a:p>
          <a:p>
            <a:pPr>
              <a:spcBef>
                <a:spcPts val="1800"/>
              </a:spcBef>
            </a:pPr>
            <a:r>
              <a:rPr lang="en-US" dirty="0" smtClean="0"/>
              <a:t>Inequality is bad because it hinders societal progress as those in power repress the powerless people in order to maintain the status quo</a:t>
            </a:r>
          </a:p>
          <a:p>
            <a:pPr>
              <a:spcBef>
                <a:spcPts val="1800"/>
              </a:spcBef>
            </a:pPr>
            <a:r>
              <a:rPr lang="en-US" dirty="0" smtClean="0"/>
              <a:t>Positions are important so long as those in power consider them to be significant (the importance</a:t>
            </a:r>
            <a:r>
              <a:rPr lang="en-US" baseline="0" dirty="0" smtClean="0"/>
              <a:t> of positions is socially constructed)</a:t>
            </a:r>
            <a:endParaRPr lang="en-US" dirty="0" smtClean="0">
              <a:latin typeface="Calibri" panose="020F050202020403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6</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7</a:t>
            </a:fld>
            <a:endParaRPr lang="en-US"/>
          </a:p>
        </p:txBody>
      </p:sp>
    </p:spTree>
    <p:extLst>
      <p:ext uri="{BB962C8B-B14F-4D97-AF65-F5344CB8AC3E}">
        <p14:creationId xmlns:p14="http://schemas.microsoft.com/office/powerpoint/2010/main" val="943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a:t>
            </a:r>
            <a:r>
              <a:rPr lang="en-US" baseline="0" dirty="0" smtClean="0"/>
              <a:t> into small groups.</a:t>
            </a:r>
            <a:endParaRPr lang="en-US" dirty="0" smtClean="0"/>
          </a:p>
          <a:p>
            <a:r>
              <a:rPr lang="en-US" dirty="0" smtClean="0"/>
              <a:t>What </a:t>
            </a:r>
            <a:r>
              <a:rPr lang="en-US" dirty="0" smtClean="0"/>
              <a:t>is social class</a:t>
            </a:r>
            <a:r>
              <a:rPr lang="en-US" dirty="0" smtClean="0"/>
              <a:t>?</a:t>
            </a:r>
          </a:p>
          <a:p>
            <a:r>
              <a:rPr lang="en-US" dirty="0" smtClean="0"/>
              <a:t>How</a:t>
            </a:r>
            <a:r>
              <a:rPr lang="en-US" baseline="0" dirty="0" smtClean="0"/>
              <a:t> do you know what class someone is in?</a:t>
            </a:r>
          </a:p>
          <a:p>
            <a:r>
              <a:rPr lang="en-US" baseline="0" dirty="0" smtClean="0"/>
              <a:t>How does class matter or not?</a:t>
            </a:r>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8</a:t>
            </a:fld>
            <a:endParaRPr lang="en-US"/>
          </a:p>
        </p:txBody>
      </p:sp>
    </p:spTree>
    <p:extLst>
      <p:ext uri="{BB962C8B-B14F-4D97-AF65-F5344CB8AC3E}">
        <p14:creationId xmlns:p14="http://schemas.microsoft.com/office/powerpoint/2010/main" val="63914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58B417-EB92-4272-8D8B-3A639C4D0618}" type="slidenum">
              <a:rPr lang="en-US" smtClean="0"/>
              <a:pPr>
                <a:defRPr/>
              </a:pPr>
              <a:t>9</a:t>
            </a:fld>
            <a:endParaRPr lang="en-US"/>
          </a:p>
        </p:txBody>
      </p:sp>
    </p:spTree>
    <p:extLst>
      <p:ext uri="{BB962C8B-B14F-4D97-AF65-F5344CB8AC3E}">
        <p14:creationId xmlns:p14="http://schemas.microsoft.com/office/powerpoint/2010/main" val="63914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3"/>
          <p:cNvSpPr>
            <a:spLocks noGrp="1"/>
          </p:cNvSpPr>
          <p:nvPr>
            <p:ph type="body" idx="4294967295"/>
          </p:nvPr>
        </p:nvSpPr>
        <p:spPr>
          <a:xfrm>
            <a:off x="609600" y="1295400"/>
            <a:ext cx="8153400" cy="4525963"/>
          </a:xfrm>
        </p:spPr>
        <p:txBody>
          <a:bodyPr/>
          <a:lstStyle/>
          <a:p>
            <a:r>
              <a:rPr lang="en-US" dirty="0" smtClean="0"/>
              <a:t>Census Attribute Tables</a:t>
            </a:r>
          </a:p>
          <a:p>
            <a:pPr lvl="1"/>
            <a:r>
              <a:rPr lang="en-US" dirty="0" smtClean="0"/>
              <a:t>Methods</a:t>
            </a:r>
          </a:p>
          <a:p>
            <a:pPr lvl="1"/>
            <a:r>
              <a:rPr lang="en-US" dirty="0" smtClean="0"/>
              <a:t>Sources</a:t>
            </a:r>
          </a:p>
          <a:p>
            <a:pPr lvl="2"/>
            <a:r>
              <a:rPr lang="en-US" dirty="0" smtClean="0"/>
              <a:t>Primary </a:t>
            </a:r>
          </a:p>
          <a:p>
            <a:pPr lvl="2"/>
            <a:r>
              <a:rPr lang="en-US" dirty="0" smtClean="0"/>
              <a:t>Secondary</a:t>
            </a:r>
          </a:p>
          <a:p>
            <a:r>
              <a:rPr lang="en-US" dirty="0" smtClean="0"/>
              <a:t>Geophysical Characteristics</a:t>
            </a:r>
          </a:p>
          <a:p>
            <a:endParaRPr lang="en-US" dirty="0" smtClean="0"/>
          </a:p>
          <a:p>
            <a:pPr lvl="2"/>
            <a:endParaRPr lang="en-US" dirty="0" smtClean="0"/>
          </a:p>
          <a:p>
            <a:pPr lvl="2"/>
            <a:endParaRPr lang="en-US" dirty="0" smtClean="0"/>
          </a:p>
          <a:p>
            <a:pPr lvl="2"/>
            <a:endParaRPr lang="en-US" dirty="0" smtClean="0"/>
          </a:p>
          <a:p>
            <a:pPr lvl="2"/>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white">
                    <a:tint val="95000"/>
                  </a:prstClr>
                </a:solidFill>
              </a:rPr>
              <a:pPr/>
              <a:t>3/18/2014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29897464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7205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white">
                    <a:tint val="95000"/>
                  </a:prstClr>
                </a:solidFill>
              </a:rPr>
              <a:pPr/>
              <a:t>3/18/2014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86249028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327129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37643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34660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7755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035938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14305871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5852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1281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white">
                    <a:tint val="95000"/>
                  </a:prstClr>
                </a:solidFill>
              </a:rPr>
              <a:pPr/>
              <a:t>3/18/2014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63757651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6221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white">
                    <a:tint val="95000"/>
                  </a:prstClr>
                </a:solidFill>
              </a:rPr>
              <a:pPr/>
              <a:t>3/18/2014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14003887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50438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67785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44344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62205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63940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1487820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6640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solidFill>
                  <a:prstClr val="black">
                    <a:tint val="95000"/>
                  </a:prstClr>
                </a:solidFill>
              </a:rPr>
              <a:pPr/>
              <a:t>3/18/2014</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9F72ED0-27C0-4E68-B106-DC5DF8E05598}"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9962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3"/>
          <p:cNvSpPr>
            <a:spLocks noGrp="1"/>
          </p:cNvSpPr>
          <p:nvPr>
            <p:ph type="body" idx="4294967295"/>
          </p:nvPr>
        </p:nvSpPr>
        <p:spPr>
          <a:xfrm>
            <a:off x="609600" y="1295400"/>
            <a:ext cx="3962400" cy="4525963"/>
          </a:xfrm>
        </p:spPr>
        <p:txBody>
          <a:bodyPr/>
          <a:lstStyle/>
          <a:p>
            <a:r>
              <a:rPr lang="en-US" dirty="0" smtClean="0"/>
              <a:t>Census Attribute Tables</a:t>
            </a:r>
          </a:p>
          <a:p>
            <a:pPr lvl="1"/>
            <a:r>
              <a:rPr lang="en-US" dirty="0" smtClean="0"/>
              <a:t>Methods</a:t>
            </a:r>
          </a:p>
          <a:p>
            <a:pPr lvl="1"/>
            <a:r>
              <a:rPr lang="en-US" dirty="0" smtClean="0"/>
              <a:t>Sources</a:t>
            </a:r>
          </a:p>
          <a:p>
            <a:pPr lvl="2"/>
            <a:r>
              <a:rPr lang="en-US" dirty="0" smtClean="0"/>
              <a:t>Primary </a:t>
            </a:r>
          </a:p>
          <a:p>
            <a:pPr lvl="2"/>
            <a:r>
              <a:rPr lang="en-US" dirty="0" smtClean="0"/>
              <a:t>Secondary</a:t>
            </a:r>
          </a:p>
          <a:p>
            <a:r>
              <a:rPr lang="en-US" dirty="0" smtClean="0"/>
              <a:t>Geophysical Characteristics</a:t>
            </a:r>
          </a:p>
          <a:p>
            <a:endParaRPr lang="en-US" dirty="0" smtClean="0"/>
          </a:p>
          <a:p>
            <a:pPr lvl="2"/>
            <a:endParaRPr lang="en-US" dirty="0" smtClean="0"/>
          </a:p>
          <a:p>
            <a:pPr lvl="2"/>
            <a:endParaRPr lang="en-US" dirty="0" smtClean="0"/>
          </a:p>
          <a:p>
            <a:pPr lvl="2"/>
            <a:endParaRPr lang="en-US" dirty="0" smtClean="0"/>
          </a:p>
          <a:p>
            <a:pPr lvl="2"/>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p>
        </p:txBody>
      </p:sp>
      <p:sp>
        <p:nvSpPr>
          <p:cNvPr id="3"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8"/>
          <p:cNvSpPr>
            <a:spLocks noGrp="1" noChangeArrowheads="1"/>
          </p:cNvSpPr>
          <p:nvPr>
            <p:ph type="sldNum" sz="quarter" idx="12"/>
          </p:nvPr>
        </p:nvSpPr>
        <p:spPr>
          <a:xfrm>
            <a:off x="6553200" y="6245225"/>
            <a:ext cx="1981200" cy="476250"/>
          </a:xfrm>
          <a:prstGeom prst="rect">
            <a:avLst/>
          </a:prstGeom>
        </p:spPr>
        <p:txBody>
          <a:bodyPr/>
          <a:lstStyle>
            <a:lvl1pPr>
              <a:defRPr/>
            </a:lvl1pPr>
          </a:lstStyle>
          <a:p>
            <a:pPr>
              <a:defRPr/>
            </a:pPr>
            <a:fld id="{0058D671-31FE-483E-B1FA-FC9D2442398A}" type="slidenum">
              <a:rPr lang="en-US"/>
              <a:pPr>
                <a:defRPr/>
              </a:pPr>
              <a:t>‹#›</a:t>
            </a:fld>
            <a:endParaRPr lang="en-US"/>
          </a:p>
        </p:txBody>
      </p:sp>
    </p:spTree>
  </p:cSld>
  <p:clrMapOvr>
    <a:masterClrMapping/>
  </p:clrMapOvr>
  <p:transition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tiff"/><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6598E"/>
        </a:solidFill>
        <a:effectLst/>
      </p:bgPr>
    </p:bg>
    <p:spTree>
      <p:nvGrpSpPr>
        <p:cNvPr id="1" name=""/>
        <p:cNvGrpSpPr/>
        <p:nvPr/>
      </p:nvGrpSpPr>
      <p:grpSpPr>
        <a:xfrm>
          <a:off x="0" y="0"/>
          <a:ext cx="0" cy="0"/>
          <a:chOff x="0" y="0"/>
          <a:chExt cx="0" cy="0"/>
        </a:xfrm>
      </p:grpSpPr>
      <p:sp>
        <p:nvSpPr>
          <p:cNvPr id="2053"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12"/>
          <p:cNvSpPr>
            <a:spLocks noGrp="1"/>
          </p:cNvSpPr>
          <p:nvPr>
            <p:ph type="body" idx="1"/>
          </p:nvPr>
        </p:nvSpPr>
        <p:spPr bwMode="auto">
          <a:xfrm>
            <a:off x="609600" y="1371600"/>
            <a:ext cx="8153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9"/>
          <p:cNvSpPr/>
          <p:nvPr/>
        </p:nvSpPr>
        <p:spPr bwMode="white">
          <a:xfrm>
            <a:off x="0" y="5638800"/>
            <a:ext cx="91440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utoShape 14"/>
          <p:cNvSpPr>
            <a:spLocks noChangeArrowheads="1"/>
          </p:cNvSpPr>
          <p:nvPr/>
        </p:nvSpPr>
        <p:spPr bwMode="auto">
          <a:xfrm>
            <a:off x="838200" y="6324600"/>
            <a:ext cx="7315200" cy="45720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p>
        </p:txBody>
      </p:sp>
      <p:pic>
        <p:nvPicPr>
          <p:cNvPr id="3078" name="Picture 10" descr="apl_logo_transparent"/>
          <p:cNvPicPr>
            <a:picLocks noChangeAspect="1" noChangeArrowheads="1"/>
          </p:cNvPicPr>
          <p:nvPr/>
        </p:nvPicPr>
        <p:blipFill>
          <a:blip r:embed="rId5" cstate="print"/>
          <a:srcRect/>
          <a:stretch>
            <a:fillRect/>
          </a:stretch>
        </p:blipFill>
        <p:spPr bwMode="auto">
          <a:xfrm>
            <a:off x="22225" y="6302375"/>
            <a:ext cx="739775" cy="479425"/>
          </a:xfrm>
          <a:prstGeom prst="rect">
            <a:avLst/>
          </a:prstGeom>
          <a:noFill/>
          <a:ln w="9525">
            <a:noFill/>
            <a:miter lim="800000"/>
            <a:headEnd/>
            <a:tailEnd/>
          </a:ln>
        </p:spPr>
      </p:pic>
      <p:sp>
        <p:nvSpPr>
          <p:cNvPr id="9" name="AutoShape 16"/>
          <p:cNvSpPr>
            <a:spLocks noChangeArrowheads="1"/>
          </p:cNvSpPr>
          <p:nvPr/>
        </p:nvSpPr>
        <p:spPr bwMode="auto">
          <a:xfrm>
            <a:off x="0" y="5181600"/>
            <a:ext cx="9144000" cy="1066800"/>
          </a:xfrm>
          <a:prstGeom prst="roundRect">
            <a:avLst>
              <a:gd name="adj" fmla="val 16667"/>
            </a:avLst>
          </a:prstGeom>
          <a:solidFill>
            <a:srgbClr val="26598E"/>
          </a:solidFill>
          <a:ln w="9525">
            <a:noFill/>
            <a:round/>
            <a:headEnd/>
            <a:tailEnd/>
          </a:ln>
          <a:effectLst/>
        </p:spPr>
        <p:txBody>
          <a:bodyPr wrap="none" anchor="ctr"/>
          <a:lstStyle/>
          <a:p>
            <a:pPr>
              <a:defRPr/>
            </a:pPr>
            <a:endParaRPr lang="en-US"/>
          </a:p>
        </p:txBody>
      </p:sp>
      <p:sp>
        <p:nvSpPr>
          <p:cNvPr id="10" name="Subtitle 8"/>
          <p:cNvSpPr txBox="1">
            <a:spLocks/>
          </p:cNvSpPr>
          <p:nvPr/>
        </p:nvSpPr>
        <p:spPr>
          <a:xfrm>
            <a:off x="838200" y="6324600"/>
            <a:ext cx="7315200" cy="457200"/>
          </a:xfrm>
          <a:prstGeom prst="rect">
            <a:avLst/>
          </a:prstGeo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spcBef>
                <a:spcPts val="700"/>
              </a:spcBef>
              <a:buClr>
                <a:schemeClr val="accent2"/>
              </a:buClr>
              <a:buSzPct val="60000"/>
              <a:buFont typeface="Wingdings" pitchFamily="2" charset="2"/>
              <a:buNone/>
              <a:defRPr/>
            </a:pPr>
            <a:r>
              <a:rPr lang="en-US" sz="1600" dirty="0" smtClean="0">
                <a:effectLst>
                  <a:outerShdw blurRad="38100" dist="38100" dir="2700000" algn="tl">
                    <a:srgbClr val="000000"/>
                  </a:outerShdw>
                </a:effectLst>
                <a:latin typeface="+mn-lt"/>
              </a:rPr>
              <a:t>Applied Population Laboratory at UW-Madison &amp; Wisconsin DNR</a:t>
            </a:r>
            <a:endParaRPr lang="en-US" sz="1600" dirty="0">
              <a:effectLst>
                <a:outerShdw blurRad="38100" dist="38100" dir="2700000" algn="tl">
                  <a:srgbClr val="000000"/>
                </a:outerShdw>
              </a:effectLst>
              <a:latin typeface="+mn-lt"/>
            </a:endParaRPr>
          </a:p>
        </p:txBody>
      </p:sp>
      <p:pic>
        <p:nvPicPr>
          <p:cNvPr id="3081" name="Picture 10" descr="DNRColorLogo_nobackground.tif"/>
          <p:cNvPicPr>
            <a:picLocks noChangeAspect="1"/>
          </p:cNvPicPr>
          <p:nvPr/>
        </p:nvPicPr>
        <p:blipFill>
          <a:blip r:embed="rId6" cstate="print"/>
          <a:srcRect/>
          <a:stretch>
            <a:fillRect/>
          </a:stretch>
        </p:blipFill>
        <p:spPr bwMode="auto">
          <a:xfrm>
            <a:off x="8261350" y="6324600"/>
            <a:ext cx="806450" cy="4572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09" r:id="rId1"/>
    <p:sldLayoutId id="2147483708" r:id="rId2"/>
    <p:sldLayoutId id="2147483715" r:id="rId3"/>
  </p:sldLayoutIdLst>
  <p:txStyles>
    <p:titleStyle>
      <a:lvl1pPr algn="l" rtl="0" fontAlgn="base">
        <a:spcBef>
          <a:spcPct val="0"/>
        </a:spcBef>
        <a:spcAft>
          <a:spcPct val="0"/>
        </a:spcAft>
        <a:defRPr sz="3600" kern="1200">
          <a:solidFill>
            <a:schemeClr val="hlink"/>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2pPr>
      <a:lvl3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3pPr>
      <a:lvl4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4pPr>
      <a:lvl5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000" kern="1200">
          <a:solidFill>
            <a:schemeClr val="tx1"/>
          </a:solidFill>
          <a:effectLst>
            <a:outerShdw blurRad="38100" dist="38100" dir="2700000" algn="tl">
              <a:srgbClr val="000000"/>
            </a:outerShdw>
          </a:effectLst>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598E"/>
        </a:solidFill>
        <a:effectLst/>
      </p:bgPr>
    </p:bg>
    <p:spTree>
      <p:nvGrpSpPr>
        <p:cNvPr id="1" name=""/>
        <p:cNvGrpSpPr/>
        <p:nvPr/>
      </p:nvGrpSpPr>
      <p:grpSpPr>
        <a:xfrm>
          <a:off x="0" y="0"/>
          <a:ext cx="0" cy="0"/>
          <a:chOff x="0" y="0"/>
          <a:chExt cx="0" cy="0"/>
        </a:xfrm>
      </p:grpSpPr>
      <p:sp>
        <p:nvSpPr>
          <p:cNvPr id="2053"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12"/>
          <p:cNvSpPr>
            <a:spLocks noGrp="1"/>
          </p:cNvSpPr>
          <p:nvPr>
            <p:ph type="body" idx="1"/>
          </p:nvPr>
        </p:nvSpPr>
        <p:spPr bwMode="auto">
          <a:xfrm>
            <a:off x="609600" y="1371600"/>
            <a:ext cx="8153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9"/>
          <p:cNvSpPr/>
          <p:nvPr/>
        </p:nvSpPr>
        <p:spPr bwMode="white">
          <a:xfrm>
            <a:off x="0" y="5638800"/>
            <a:ext cx="91440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utoShape 14"/>
          <p:cNvSpPr>
            <a:spLocks noChangeArrowheads="1"/>
          </p:cNvSpPr>
          <p:nvPr/>
        </p:nvSpPr>
        <p:spPr bwMode="auto">
          <a:xfrm>
            <a:off x="838200" y="6324600"/>
            <a:ext cx="8229600" cy="45720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p>
        </p:txBody>
      </p:sp>
      <p:pic>
        <p:nvPicPr>
          <p:cNvPr id="6150" name="Picture 10" descr="apl_logo_transparent"/>
          <p:cNvPicPr>
            <a:picLocks noChangeAspect="1" noChangeArrowheads="1"/>
          </p:cNvPicPr>
          <p:nvPr/>
        </p:nvPicPr>
        <p:blipFill>
          <a:blip r:embed="rId3" cstate="print"/>
          <a:srcRect/>
          <a:stretch>
            <a:fillRect/>
          </a:stretch>
        </p:blipFill>
        <p:spPr bwMode="auto">
          <a:xfrm>
            <a:off x="22225" y="6302375"/>
            <a:ext cx="739775" cy="479425"/>
          </a:xfrm>
          <a:prstGeom prst="rect">
            <a:avLst/>
          </a:prstGeom>
          <a:noFill/>
          <a:ln w="9525">
            <a:noFill/>
            <a:miter lim="800000"/>
            <a:headEnd/>
            <a:tailEnd/>
          </a:ln>
        </p:spPr>
      </p:pic>
      <p:sp>
        <p:nvSpPr>
          <p:cNvPr id="9" name="AutoShape 16"/>
          <p:cNvSpPr>
            <a:spLocks noChangeArrowheads="1"/>
          </p:cNvSpPr>
          <p:nvPr/>
        </p:nvSpPr>
        <p:spPr bwMode="auto">
          <a:xfrm>
            <a:off x="0" y="5181600"/>
            <a:ext cx="9144000" cy="1066800"/>
          </a:xfrm>
          <a:prstGeom prst="roundRect">
            <a:avLst>
              <a:gd name="adj" fmla="val 16667"/>
            </a:avLst>
          </a:prstGeom>
          <a:solidFill>
            <a:srgbClr val="26598E"/>
          </a:solidFill>
          <a:ln w="9525">
            <a:noFill/>
            <a:round/>
            <a:headEnd/>
            <a:tailEnd/>
          </a:ln>
          <a:effectLst/>
        </p:spPr>
        <p:txBody>
          <a:bodyPr wrap="none" anchor="ctr"/>
          <a:lstStyle/>
          <a:p>
            <a:pPr>
              <a:defRPr/>
            </a:pPr>
            <a:endParaRPr lang="en-US"/>
          </a:p>
        </p:txBody>
      </p:sp>
      <p:sp>
        <p:nvSpPr>
          <p:cNvPr id="10" name="Subtitle 8"/>
          <p:cNvSpPr txBox="1">
            <a:spLocks/>
          </p:cNvSpPr>
          <p:nvPr/>
        </p:nvSpPr>
        <p:spPr>
          <a:xfrm>
            <a:off x="914400" y="6324600"/>
            <a:ext cx="8077200" cy="457200"/>
          </a:xfrm>
          <a:prstGeom prst="rect">
            <a:avLst/>
          </a:prstGeo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spcBef>
                <a:spcPts val="700"/>
              </a:spcBef>
              <a:buClr>
                <a:schemeClr val="accent2"/>
              </a:buClr>
              <a:buSzPct val="60000"/>
              <a:buFont typeface="Wingdings" pitchFamily="2" charset="2"/>
              <a:buNone/>
              <a:defRPr/>
            </a:pPr>
            <a:r>
              <a:rPr lang="en-US" sz="1600" dirty="0" smtClean="0">
                <a:effectLst>
                  <a:outerShdw blurRad="38100" dist="38100" dir="2700000" algn="tl">
                    <a:srgbClr val="000000"/>
                  </a:outerShdw>
                </a:effectLst>
                <a:latin typeface="+mn-lt"/>
              </a:rPr>
              <a:t>Applied Population Laboratory, University of Wisconsin-- Madison</a:t>
            </a:r>
            <a:endParaRPr lang="en-US" sz="1600" dirty="0">
              <a:effectLst>
                <a:outerShdw blurRad="38100" dist="38100" dir="2700000" algn="tl">
                  <a:srgbClr val="000000"/>
                </a:outerShdw>
              </a:effectLst>
              <a:latin typeface="+mn-lt"/>
            </a:endParaRPr>
          </a:p>
        </p:txBody>
      </p:sp>
    </p:spTree>
  </p:cSld>
  <p:clrMap bg1="dk1" tx1="lt1" bg2="dk2" tx2="lt2" accent1="accent1" accent2="accent2" accent3="accent3" accent4="accent4" accent5="accent5" accent6="accent6" hlink="hlink" folHlink="folHlink"/>
  <p:sldLayoutIdLst>
    <p:sldLayoutId id="2147483710" r:id="rId1"/>
  </p:sldLayoutIdLst>
  <p:txStyles>
    <p:titleStyle>
      <a:lvl1pPr algn="l" rtl="0" fontAlgn="base">
        <a:spcBef>
          <a:spcPct val="0"/>
        </a:spcBef>
        <a:spcAft>
          <a:spcPct val="0"/>
        </a:spcAft>
        <a:defRPr sz="3600" kern="1200">
          <a:solidFill>
            <a:schemeClr val="hlink"/>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2pPr>
      <a:lvl3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3pPr>
      <a:lvl4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4pPr>
      <a:lvl5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000" kern="1200">
          <a:solidFill>
            <a:schemeClr val="tx1"/>
          </a:solidFill>
          <a:effectLst>
            <a:outerShdw blurRad="38100" dist="38100" dir="2700000" algn="tl">
              <a:srgbClr val="000000"/>
            </a:outerShdw>
          </a:effectLst>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tangle 9"/>
          <p:cNvSpPr/>
          <p:nvPr/>
        </p:nvSpPr>
        <p:spPr bwMode="white">
          <a:xfrm>
            <a:off x="0" y="5638800"/>
            <a:ext cx="91440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utoShape 14"/>
          <p:cNvSpPr>
            <a:spLocks noChangeArrowheads="1"/>
          </p:cNvSpPr>
          <p:nvPr/>
        </p:nvSpPr>
        <p:spPr bwMode="auto">
          <a:xfrm>
            <a:off x="838200" y="6324600"/>
            <a:ext cx="7315200" cy="45720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p>
        </p:txBody>
      </p:sp>
      <p:pic>
        <p:nvPicPr>
          <p:cNvPr id="8196" name="Picture 10" descr="apl_logo_transparent"/>
          <p:cNvPicPr>
            <a:picLocks noChangeAspect="1" noChangeArrowheads="1"/>
          </p:cNvPicPr>
          <p:nvPr/>
        </p:nvPicPr>
        <p:blipFill>
          <a:blip r:embed="rId4" cstate="print"/>
          <a:srcRect/>
          <a:stretch>
            <a:fillRect/>
          </a:stretch>
        </p:blipFill>
        <p:spPr bwMode="auto">
          <a:xfrm>
            <a:off x="22225" y="6302375"/>
            <a:ext cx="739775" cy="479425"/>
          </a:xfrm>
          <a:prstGeom prst="rect">
            <a:avLst/>
          </a:prstGeom>
          <a:noFill/>
          <a:ln w="9525">
            <a:noFill/>
            <a:miter lim="800000"/>
            <a:headEnd/>
            <a:tailEnd/>
          </a:ln>
        </p:spPr>
      </p:pic>
      <p:sp>
        <p:nvSpPr>
          <p:cNvPr id="10" name="Subtitle 8"/>
          <p:cNvSpPr txBox="1">
            <a:spLocks/>
          </p:cNvSpPr>
          <p:nvPr/>
        </p:nvSpPr>
        <p:spPr>
          <a:xfrm>
            <a:off x="838200" y="6324600"/>
            <a:ext cx="7315200" cy="457200"/>
          </a:xfrm>
          <a:prstGeom prst="rect">
            <a:avLst/>
          </a:prstGeo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spcBef>
                <a:spcPts val="700"/>
              </a:spcBef>
              <a:buClr>
                <a:schemeClr val="accent2"/>
              </a:buClr>
              <a:buSzPct val="60000"/>
              <a:buFont typeface="Wingdings" pitchFamily="2" charset="2"/>
              <a:buNone/>
              <a:defRPr/>
            </a:pPr>
            <a:r>
              <a:rPr lang="en-US" sz="1600" dirty="0" smtClean="0">
                <a:effectLst>
                  <a:outerShdw blurRad="38100" dist="38100" dir="2700000" algn="tl">
                    <a:srgbClr val="000000"/>
                  </a:outerShdw>
                </a:effectLst>
                <a:latin typeface="+mn-lt"/>
              </a:rPr>
              <a:t>Applied Population Laboratory at UW- Madison &amp; Wisconsin DNR</a:t>
            </a:r>
            <a:endParaRPr lang="en-US" sz="1600" dirty="0">
              <a:effectLst>
                <a:outerShdw blurRad="38100" dist="38100" dir="2700000" algn="tl">
                  <a:srgbClr val="000000"/>
                </a:outerShdw>
              </a:effectLst>
              <a:latin typeface="+mn-lt"/>
            </a:endParaRPr>
          </a:p>
        </p:txBody>
      </p:sp>
      <p:sp>
        <p:nvSpPr>
          <p:cNvPr id="11" name="Rounded Rectangle 10"/>
          <p:cNvSpPr/>
          <p:nvPr/>
        </p:nvSpPr>
        <p:spPr>
          <a:xfrm>
            <a:off x="76200" y="76200"/>
            <a:ext cx="8991600" cy="6172200"/>
          </a:xfrm>
          <a:prstGeom prst="roundRect">
            <a:avLst/>
          </a:prstGeom>
          <a:solidFill>
            <a:schemeClr val="tx1"/>
          </a:solidFill>
          <a:ln w="254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9" name="Picture 8" descr="DNRColorLogo_nobackground.tif"/>
          <p:cNvPicPr>
            <a:picLocks noChangeAspect="1"/>
          </p:cNvPicPr>
          <p:nvPr/>
        </p:nvPicPr>
        <p:blipFill>
          <a:blip r:embed="rId5" cstate="print"/>
          <a:srcRect/>
          <a:stretch>
            <a:fillRect/>
          </a:stretch>
        </p:blipFill>
        <p:spPr bwMode="auto">
          <a:xfrm>
            <a:off x="8269288" y="6248400"/>
            <a:ext cx="798512" cy="528638"/>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12" r:id="rId1"/>
    <p:sldLayoutId id="2147483711" r:id="rId2"/>
  </p:sldLayoutIdLst>
  <p:txStyles>
    <p:titleStyle>
      <a:lvl1pPr algn="l" rtl="0" fontAlgn="base">
        <a:spcBef>
          <a:spcPct val="0"/>
        </a:spcBef>
        <a:spcAft>
          <a:spcPct val="0"/>
        </a:spcAft>
        <a:defRPr sz="3600" kern="1200">
          <a:solidFill>
            <a:schemeClr val="hlink"/>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2pPr>
      <a:lvl3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3pPr>
      <a:lvl4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4pPr>
      <a:lvl5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000" kern="1200">
          <a:solidFill>
            <a:schemeClr val="tx1"/>
          </a:solidFill>
          <a:effectLst>
            <a:outerShdw blurRad="38100" dist="38100" dir="2700000" algn="tl">
              <a:srgbClr val="000000"/>
            </a:outerShdw>
          </a:effectLst>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tangle 9"/>
          <p:cNvSpPr/>
          <p:nvPr/>
        </p:nvSpPr>
        <p:spPr bwMode="white">
          <a:xfrm>
            <a:off x="0" y="5638800"/>
            <a:ext cx="91440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714" r:id="rId1"/>
    <p:sldLayoutId id="2147483718" r:id="rId2"/>
    <p:sldLayoutId id="2147483713" r:id="rId3"/>
  </p:sldLayoutIdLst>
  <p:txStyles>
    <p:titleStyle>
      <a:lvl1pPr algn="l" rtl="0" fontAlgn="base">
        <a:spcBef>
          <a:spcPct val="0"/>
        </a:spcBef>
        <a:spcAft>
          <a:spcPct val="0"/>
        </a:spcAft>
        <a:defRPr sz="3600" kern="1200">
          <a:solidFill>
            <a:schemeClr val="hlink"/>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2pPr>
      <a:lvl3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3pPr>
      <a:lvl4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4pPr>
      <a:lvl5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000" kern="1200">
          <a:solidFill>
            <a:schemeClr val="tx1"/>
          </a:solidFill>
          <a:effectLst>
            <a:outerShdw blurRad="38100" dist="38100" dir="2700000" algn="tl">
              <a:srgbClr val="000000"/>
            </a:outerShdw>
          </a:effectLst>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fld id="{DDDD81A9-42F1-499A-87B4-E1CF7BE67E19}" type="datetimeFigureOut">
              <a:rPr lang="en-US" smtClean="0">
                <a:solidFill>
                  <a:prstClr val="black">
                    <a:tint val="95000"/>
                  </a:prstClr>
                </a:solidFill>
                <a:latin typeface="Corbel"/>
              </a:rPr>
              <a:pPr fontAlgn="auto">
                <a:spcBef>
                  <a:spcPts val="0"/>
                </a:spcBef>
                <a:spcAft>
                  <a:spcPts val="0"/>
                </a:spcAft>
              </a:pPr>
              <a:t>3/18/2014</a:t>
            </a:fld>
            <a:endParaRPr lang="en-US">
              <a:solidFill>
                <a:prstClr val="black">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endParaRPr lang="en-US">
              <a:solidFill>
                <a:prstClr val="black">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auto">
              <a:spcBef>
                <a:spcPts val="0"/>
              </a:spcBef>
              <a:spcAft>
                <a:spcPts val="0"/>
              </a:spcAft>
            </a:pPr>
            <a:fld id="{49F72ED0-27C0-4E68-B106-DC5DF8E05598}" type="slidenum">
              <a:rPr lang="en-US" smtClean="0">
                <a:solidFill>
                  <a:prstClr val="black">
                    <a:tint val="95000"/>
                  </a:prstClr>
                </a:solidFill>
                <a:latin typeface="Corbel"/>
              </a:rPr>
              <a:pPr fontAlgn="auto">
                <a:spcBef>
                  <a:spcPts val="0"/>
                </a:spcBef>
                <a:spcAft>
                  <a:spcPts val="0"/>
                </a:spcAft>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41707126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fld id="{DDDD81A9-42F1-499A-87B4-E1CF7BE67E19}" type="datetimeFigureOut">
              <a:rPr lang="en-US" smtClean="0">
                <a:solidFill>
                  <a:prstClr val="black">
                    <a:tint val="95000"/>
                  </a:prstClr>
                </a:solidFill>
                <a:latin typeface="Corbel"/>
              </a:rPr>
              <a:pPr fontAlgn="auto">
                <a:spcBef>
                  <a:spcPts val="0"/>
                </a:spcBef>
                <a:spcAft>
                  <a:spcPts val="0"/>
                </a:spcAft>
              </a:pPr>
              <a:t>3/18/2014</a:t>
            </a:fld>
            <a:endParaRPr lang="en-US">
              <a:solidFill>
                <a:prstClr val="black">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auto">
              <a:spcBef>
                <a:spcPts val="0"/>
              </a:spcBef>
              <a:spcAft>
                <a:spcPts val="0"/>
              </a:spcAft>
            </a:pPr>
            <a:endParaRPr lang="en-US">
              <a:solidFill>
                <a:prstClr val="black">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auto">
              <a:spcBef>
                <a:spcPts val="0"/>
              </a:spcBef>
              <a:spcAft>
                <a:spcPts val="0"/>
              </a:spcAft>
            </a:pPr>
            <a:fld id="{49F72ED0-27C0-4E68-B106-DC5DF8E05598}" type="slidenum">
              <a:rPr lang="en-US" smtClean="0">
                <a:solidFill>
                  <a:prstClr val="black">
                    <a:tint val="95000"/>
                  </a:prstClr>
                </a:solidFill>
                <a:latin typeface="Corbel"/>
              </a:rPr>
              <a:pPr fontAlgn="auto">
                <a:spcBef>
                  <a:spcPts val="0"/>
                </a:spcBef>
                <a:spcAft>
                  <a:spcPts val="0"/>
                </a:spcAft>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4753661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IuqGrz-Y_Lc"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a:bodyPr>
          <a:lstStyle/>
          <a:p>
            <a:pPr>
              <a:spcBef>
                <a:spcPts val="1800"/>
              </a:spcBef>
            </a:pPr>
            <a:r>
              <a:rPr lang="en-US" dirty="0" smtClean="0">
                <a:solidFill>
                  <a:schemeClr val="accent1"/>
                </a:solidFill>
              </a:rPr>
              <a:t>Inequality &amp; Class</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
        <p:nvSpPr>
          <p:cNvPr id="3" name="Subtitle 2"/>
          <p:cNvSpPr>
            <a:spLocks noGrp="1"/>
          </p:cNvSpPr>
          <p:nvPr>
            <p:ph type="subTitle" idx="1"/>
          </p:nvPr>
        </p:nvSpPr>
        <p:spPr>
          <a:xfrm>
            <a:off x="381000" y="3352800"/>
            <a:ext cx="8077200" cy="1423416"/>
          </a:xfrm>
        </p:spPr>
        <p:txBody>
          <a:bodyPr>
            <a:normAutofit/>
          </a:bodyPr>
          <a:lstStyle/>
          <a:p>
            <a:r>
              <a:rPr lang="en-US" sz="3200" dirty="0" smtClean="0">
                <a:solidFill>
                  <a:schemeClr val="tx1"/>
                </a:solidFill>
              </a:rPr>
              <a:t>March 18, 2014</a:t>
            </a:r>
          </a:p>
        </p:txBody>
      </p:sp>
    </p:spTree>
    <p:extLst>
      <p:ext uri="{BB962C8B-B14F-4D97-AF65-F5344CB8AC3E}">
        <p14:creationId xmlns:p14="http://schemas.microsoft.com/office/powerpoint/2010/main" val="298415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is also important</a:t>
            </a:r>
            <a:endParaRPr lang="en-US" dirty="0"/>
          </a:p>
        </p:txBody>
      </p:sp>
      <p:sp>
        <p:nvSpPr>
          <p:cNvPr id="3" name="Content Placeholder 2"/>
          <p:cNvSpPr>
            <a:spLocks noGrp="1"/>
          </p:cNvSpPr>
          <p:nvPr>
            <p:ph idx="1"/>
          </p:nvPr>
        </p:nvSpPr>
        <p:spPr/>
        <p:txBody>
          <a:bodyPr>
            <a:normAutofit fontScale="92500"/>
          </a:bodyPr>
          <a:lstStyle/>
          <a:p>
            <a:r>
              <a:rPr lang="en-US" dirty="0" smtClean="0"/>
              <a:t>Class is much more than a measure of how much money someone has in the bank account</a:t>
            </a:r>
          </a:p>
          <a:p>
            <a:pPr>
              <a:lnSpc>
                <a:spcPct val="110000"/>
              </a:lnSpc>
              <a:spcBef>
                <a:spcPts val="1800"/>
              </a:spcBef>
            </a:pPr>
            <a:r>
              <a:rPr lang="en-US" dirty="0" smtClean="0"/>
              <a:t>Cultural capital</a:t>
            </a:r>
          </a:p>
          <a:p>
            <a:pPr lvl="1"/>
            <a:r>
              <a:rPr lang="en-US" dirty="0" smtClean="0"/>
              <a:t>Skills, language, habits, preferences, types of knowledge, lifestyle, tastes</a:t>
            </a:r>
          </a:p>
          <a:p>
            <a:pPr lvl="1"/>
            <a:r>
              <a:rPr lang="en-US" dirty="0" smtClean="0"/>
              <a:t>Send clues about our class and affect who we interact with, how comfortable we feel, and how we interact</a:t>
            </a:r>
          </a:p>
          <a:p>
            <a:pPr lvl="1"/>
            <a:r>
              <a:rPr lang="en-US" dirty="0" smtClean="0"/>
              <a:t>Learned</a:t>
            </a:r>
            <a:endParaRPr lang="en-US" dirty="0"/>
          </a:p>
        </p:txBody>
      </p:sp>
    </p:spTree>
    <p:extLst>
      <p:ext uri="{BB962C8B-B14F-4D97-AF65-F5344CB8AC3E}">
        <p14:creationId xmlns:p14="http://schemas.microsoft.com/office/powerpoint/2010/main" val="3718022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5660834"/>
              </p:ext>
            </p:extLst>
          </p:nvPr>
        </p:nvGraphicFramePr>
        <p:xfrm>
          <a:off x="533400" y="533400"/>
          <a:ext cx="8153400" cy="5391150"/>
        </p:xfrm>
        <a:graphic>
          <a:graphicData uri="http://schemas.openxmlformats.org/drawingml/2006/table">
            <a:tbl>
              <a:tblPr firstRow="1" bandRow="1">
                <a:tableStyleId>{5C22544A-7EE6-4342-B048-85BDC9FD1C3A}</a:tableStyleId>
              </a:tblPr>
              <a:tblGrid>
                <a:gridCol w="2717800"/>
                <a:gridCol w="2717800"/>
                <a:gridCol w="2717800"/>
              </a:tblGrid>
              <a:tr h="990600">
                <a:tc>
                  <a:txBody>
                    <a:bodyPr/>
                    <a:lstStyle/>
                    <a:p>
                      <a:r>
                        <a:rPr lang="en-US" sz="3600" dirty="0" smtClean="0"/>
                        <a:t>Class</a:t>
                      </a:r>
                      <a:endParaRPr lang="en-US" sz="3600" dirty="0"/>
                    </a:p>
                  </a:txBody>
                  <a:tcPr anchor="ctr"/>
                </a:tc>
                <a:tc>
                  <a:txBody>
                    <a:bodyPr/>
                    <a:lstStyle/>
                    <a:p>
                      <a:pPr algn="r"/>
                      <a:r>
                        <a:rPr lang="en-US" sz="3600" dirty="0" smtClean="0"/>
                        <a:t>Words</a:t>
                      </a:r>
                      <a:endParaRPr lang="en-US" sz="3600" dirty="0"/>
                    </a:p>
                  </a:txBody>
                  <a:tcPr anchor="ctr"/>
                </a:tc>
                <a:tc>
                  <a:txBody>
                    <a:bodyPr/>
                    <a:lstStyle/>
                    <a:p>
                      <a:pPr algn="r"/>
                      <a:r>
                        <a:rPr lang="en-US" sz="3600" dirty="0" smtClean="0"/>
                        <a:t>Words/Hour</a:t>
                      </a:r>
                      <a:endParaRPr lang="en-US" sz="3600" dirty="0"/>
                    </a:p>
                  </a:txBody>
                  <a:tcPr anchor="ctr"/>
                </a:tc>
              </a:tr>
              <a:tr h="1466850">
                <a:tc>
                  <a:txBody>
                    <a:bodyPr/>
                    <a:lstStyle/>
                    <a:p>
                      <a:r>
                        <a:rPr lang="en-US" sz="3600" dirty="0" smtClean="0"/>
                        <a:t>Professional</a:t>
                      </a:r>
                    </a:p>
                  </a:txBody>
                  <a:tcPr anchor="ctr"/>
                </a:tc>
                <a:tc>
                  <a:txBody>
                    <a:bodyPr/>
                    <a:lstStyle/>
                    <a:p>
                      <a:pPr algn="r"/>
                      <a:r>
                        <a:rPr lang="en-US" sz="3600" dirty="0" smtClean="0"/>
                        <a:t>1,100</a:t>
                      </a:r>
                      <a:endParaRPr lang="en-US" sz="3600" dirty="0"/>
                    </a:p>
                  </a:txBody>
                  <a:tcPr anchor="ctr"/>
                </a:tc>
                <a:tc>
                  <a:txBody>
                    <a:bodyPr/>
                    <a:lstStyle/>
                    <a:p>
                      <a:pPr algn="r"/>
                      <a:r>
                        <a:rPr lang="en-US" sz="3600" dirty="0" smtClean="0"/>
                        <a:t>297</a:t>
                      </a:r>
                      <a:endParaRPr lang="en-US" sz="3600" dirty="0"/>
                    </a:p>
                  </a:txBody>
                  <a:tcPr anchor="ctr"/>
                </a:tc>
              </a:tr>
              <a:tr h="1466850">
                <a:tc>
                  <a:txBody>
                    <a:bodyPr/>
                    <a:lstStyle/>
                    <a:p>
                      <a:r>
                        <a:rPr lang="en-US" sz="3600" dirty="0" smtClean="0"/>
                        <a:t>Working</a:t>
                      </a:r>
                      <a:endParaRPr lang="en-US" sz="3600" dirty="0"/>
                    </a:p>
                  </a:txBody>
                  <a:tcPr anchor="ctr"/>
                </a:tc>
                <a:tc>
                  <a:txBody>
                    <a:bodyPr/>
                    <a:lstStyle/>
                    <a:p>
                      <a:pPr algn="r"/>
                      <a:r>
                        <a:rPr lang="en-US" sz="3600" dirty="0" smtClean="0"/>
                        <a:t>700</a:t>
                      </a:r>
                      <a:endParaRPr lang="en-US" sz="3600" dirty="0"/>
                    </a:p>
                  </a:txBody>
                  <a:tcPr anchor="ctr"/>
                </a:tc>
                <a:tc>
                  <a:txBody>
                    <a:bodyPr/>
                    <a:lstStyle/>
                    <a:p>
                      <a:pPr algn="r"/>
                      <a:r>
                        <a:rPr lang="en-US" sz="3600" dirty="0" smtClean="0"/>
                        <a:t>217</a:t>
                      </a:r>
                      <a:endParaRPr lang="en-US" sz="3600" dirty="0"/>
                    </a:p>
                  </a:txBody>
                  <a:tcPr anchor="ctr"/>
                </a:tc>
              </a:tr>
              <a:tr h="1466850">
                <a:tc>
                  <a:txBody>
                    <a:bodyPr/>
                    <a:lstStyle/>
                    <a:p>
                      <a:r>
                        <a:rPr lang="en-US" sz="3600" dirty="0" smtClean="0"/>
                        <a:t>Low</a:t>
                      </a:r>
                      <a:r>
                        <a:rPr lang="en-US" sz="3600" baseline="0" dirty="0" smtClean="0"/>
                        <a:t> Income</a:t>
                      </a:r>
                      <a:endParaRPr lang="en-US" sz="3600" dirty="0"/>
                    </a:p>
                  </a:txBody>
                  <a:tcPr anchor="ctr"/>
                </a:tc>
                <a:tc>
                  <a:txBody>
                    <a:bodyPr/>
                    <a:lstStyle/>
                    <a:p>
                      <a:pPr algn="r"/>
                      <a:r>
                        <a:rPr lang="en-US" sz="3600" dirty="0" smtClean="0"/>
                        <a:t>500</a:t>
                      </a:r>
                      <a:endParaRPr lang="en-US" sz="3600" dirty="0"/>
                    </a:p>
                  </a:txBody>
                  <a:tcPr anchor="ctr"/>
                </a:tc>
                <a:tc>
                  <a:txBody>
                    <a:bodyPr/>
                    <a:lstStyle/>
                    <a:p>
                      <a:pPr algn="r"/>
                      <a:r>
                        <a:rPr lang="en-US" sz="3600" dirty="0" smtClean="0"/>
                        <a:t>149</a:t>
                      </a:r>
                      <a:endParaRPr lang="en-US" sz="3600" dirty="0"/>
                    </a:p>
                  </a:txBody>
                  <a:tcPr anchor="ctr"/>
                </a:tc>
              </a:tr>
            </a:tbl>
          </a:graphicData>
        </a:graphic>
      </p:graphicFrame>
    </p:spTree>
    <p:extLst>
      <p:ext uri="{BB962C8B-B14F-4D97-AF65-F5344CB8AC3E}">
        <p14:creationId xmlns:p14="http://schemas.microsoft.com/office/powerpoint/2010/main" val="4262378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 or Discrete Classes?</a:t>
            </a:r>
            <a:endParaRPr lang="en-US" dirty="0"/>
          </a:p>
        </p:txBody>
      </p:sp>
      <p:sp>
        <p:nvSpPr>
          <p:cNvPr id="3" name="Content Placeholder 2"/>
          <p:cNvSpPr>
            <a:spLocks noGrp="1"/>
          </p:cNvSpPr>
          <p:nvPr>
            <p:ph idx="1"/>
          </p:nvPr>
        </p:nvSpPr>
        <p:spPr/>
        <p:txBody>
          <a:bodyPr>
            <a:normAutofit/>
          </a:bodyPr>
          <a:lstStyle/>
          <a:p>
            <a:r>
              <a:rPr lang="en-US" dirty="0"/>
              <a:t>D</a:t>
            </a:r>
            <a:r>
              <a:rPr lang="en-US" dirty="0" smtClean="0"/>
              <a:t>iscrete groups that share common social histories and predictable futures</a:t>
            </a:r>
          </a:p>
          <a:p>
            <a:pPr>
              <a:lnSpc>
                <a:spcPct val="110000"/>
              </a:lnSpc>
              <a:spcBef>
                <a:spcPts val="1800"/>
              </a:spcBef>
            </a:pPr>
            <a:r>
              <a:rPr lang="en-US" dirty="0" smtClean="0"/>
              <a:t>Don’t mix much</a:t>
            </a:r>
            <a:endParaRPr lang="en-US" dirty="0"/>
          </a:p>
          <a:p>
            <a:pPr lvl="1"/>
            <a:r>
              <a:rPr lang="en-US" dirty="0" smtClean="0"/>
              <a:t>Neighborhoods, schools, churches, work spaces, leisure </a:t>
            </a:r>
            <a:r>
              <a:rPr lang="en-US" dirty="0" smtClean="0"/>
              <a:t>activities</a:t>
            </a:r>
            <a:endParaRPr lang="en-US" dirty="0" smtClean="0"/>
          </a:p>
        </p:txBody>
      </p:sp>
    </p:spTree>
    <p:extLst>
      <p:ext uri="{BB962C8B-B14F-4D97-AF65-F5344CB8AC3E}">
        <p14:creationId xmlns:p14="http://schemas.microsoft.com/office/powerpoint/2010/main" val="872185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competition</a:t>
            </a:r>
            <a:endParaRPr lang="en-US" dirty="0"/>
          </a:p>
        </p:txBody>
      </p:sp>
      <p:sp>
        <p:nvSpPr>
          <p:cNvPr id="3" name="Content Placeholder 2"/>
          <p:cNvSpPr>
            <a:spLocks noGrp="1"/>
          </p:cNvSpPr>
          <p:nvPr>
            <p:ph idx="1"/>
          </p:nvPr>
        </p:nvSpPr>
        <p:spPr/>
        <p:txBody>
          <a:bodyPr/>
          <a:lstStyle/>
          <a:p>
            <a:r>
              <a:rPr lang="en-US" dirty="0" smtClean="0"/>
              <a:t>Successes at upper end occur at expense of those on lower end</a:t>
            </a:r>
          </a:p>
          <a:p>
            <a:pPr lvl="1"/>
            <a:r>
              <a:rPr lang="en-US" dirty="0" smtClean="0"/>
              <a:t>Profit max by min wages</a:t>
            </a:r>
            <a:endParaRPr lang="en-US" dirty="0"/>
          </a:p>
        </p:txBody>
      </p:sp>
    </p:spTree>
    <p:extLst>
      <p:ext uri="{BB962C8B-B14F-4D97-AF65-F5344CB8AC3E}">
        <p14:creationId xmlns:p14="http://schemas.microsoft.com/office/powerpoint/2010/main" val="72854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Matters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54804"/>
            <a:ext cx="5469574" cy="540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255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Class</a:t>
            </a:r>
            <a:endParaRPr lang="en-US" dirty="0"/>
          </a:p>
        </p:txBody>
      </p:sp>
      <p:sp>
        <p:nvSpPr>
          <p:cNvPr id="5" name="Rectangle 3"/>
          <p:cNvSpPr txBox="1">
            <a:spLocks noChangeArrowheads="1"/>
          </p:cNvSpPr>
          <p:nvPr/>
        </p:nvSpPr>
        <p:spPr>
          <a:xfrm>
            <a:off x="228600" y="1752600"/>
            <a:ext cx="8763000" cy="5105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0">
              <a:spcBef>
                <a:spcPts val="1200"/>
              </a:spcBef>
            </a:pPr>
            <a:r>
              <a:rPr lang="en-US" dirty="0" smtClean="0"/>
              <a:t>What is your social class?  </a:t>
            </a:r>
          </a:p>
          <a:p>
            <a:pPr lvl="0">
              <a:spcBef>
                <a:spcPts val="1200"/>
              </a:spcBef>
            </a:pPr>
            <a:r>
              <a:rPr lang="en-US" dirty="0" smtClean="0"/>
              <a:t>How do you know?</a:t>
            </a:r>
          </a:p>
          <a:p>
            <a:pPr lvl="0">
              <a:spcBef>
                <a:spcPts val="1200"/>
              </a:spcBef>
            </a:pPr>
            <a:r>
              <a:rPr lang="en-US" dirty="0" smtClean="0"/>
              <a:t>Tell a story about when and how your class position became apparent</a:t>
            </a:r>
          </a:p>
          <a:p>
            <a:pPr lvl="0">
              <a:spcBef>
                <a:spcPts val="1200"/>
              </a:spcBef>
            </a:pPr>
            <a:r>
              <a:rPr lang="en-US" dirty="0" smtClean="0"/>
              <a:t>How has your class affected your life chances to date?  How do you see it affecting your life in the future?</a:t>
            </a:r>
          </a:p>
        </p:txBody>
      </p:sp>
    </p:spTree>
    <p:extLst>
      <p:ext uri="{BB962C8B-B14F-4D97-AF65-F5344CB8AC3E}">
        <p14:creationId xmlns:p14="http://schemas.microsoft.com/office/powerpoint/2010/main" val="623551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&amp; Class</a:t>
            </a:r>
            <a:endParaRPr lang="en-US" dirty="0"/>
          </a:p>
        </p:txBody>
      </p:sp>
      <p:sp>
        <p:nvSpPr>
          <p:cNvPr id="3" name="Content Placeholder 2"/>
          <p:cNvSpPr>
            <a:spLocks noGrp="1"/>
          </p:cNvSpPr>
          <p:nvPr>
            <p:ph idx="1"/>
          </p:nvPr>
        </p:nvSpPr>
        <p:spPr/>
        <p:txBody>
          <a:bodyPr/>
          <a:lstStyle/>
          <a:p>
            <a:pPr>
              <a:spcBef>
                <a:spcPts val="1800"/>
              </a:spcBef>
            </a:pPr>
            <a:r>
              <a:rPr lang="en-US" dirty="0" smtClean="0"/>
              <a:t>What does </a:t>
            </a:r>
            <a:r>
              <a:rPr lang="en-US" dirty="0" err="1" smtClean="0"/>
              <a:t>Callero</a:t>
            </a:r>
            <a:r>
              <a:rPr lang="en-US" dirty="0" smtClean="0"/>
              <a:t> argue?</a:t>
            </a:r>
          </a:p>
          <a:p>
            <a:pPr>
              <a:spcBef>
                <a:spcPts val="1800"/>
              </a:spcBef>
            </a:pPr>
            <a:r>
              <a:rPr lang="en-US" dirty="0" smtClean="0"/>
              <a:t>How is family related to class?</a:t>
            </a:r>
          </a:p>
          <a:p>
            <a:pPr>
              <a:spcBef>
                <a:spcPts val="1800"/>
              </a:spcBef>
            </a:pPr>
            <a:r>
              <a:rPr lang="en-US" dirty="0" smtClean="0"/>
              <a:t>Is the American Dream for real? How so and how not?</a:t>
            </a:r>
            <a:endParaRPr lang="en-US" dirty="0"/>
          </a:p>
        </p:txBody>
      </p:sp>
    </p:spTree>
    <p:extLst>
      <p:ext uri="{BB962C8B-B14F-4D97-AF65-F5344CB8AC3E}">
        <p14:creationId xmlns:p14="http://schemas.microsoft.com/office/powerpoint/2010/main" val="3582959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Thursday</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smtClean="0"/>
              <a:t>Canvas Quiz </a:t>
            </a:r>
            <a:r>
              <a:rPr lang="en-US" dirty="0" smtClean="0"/>
              <a:t>Due</a:t>
            </a:r>
          </a:p>
          <a:p>
            <a:pPr>
              <a:spcBef>
                <a:spcPts val="1200"/>
              </a:spcBef>
            </a:pPr>
            <a:r>
              <a:rPr lang="en-US" dirty="0" smtClean="0"/>
              <a:t>Debates: </a:t>
            </a:r>
          </a:p>
          <a:p>
            <a:pPr lvl="1">
              <a:spcBef>
                <a:spcPts val="1200"/>
              </a:spcBef>
            </a:pPr>
            <a:r>
              <a:rPr lang="en-US" dirty="0" smtClean="0"/>
              <a:t>Raising minimum wage</a:t>
            </a:r>
          </a:p>
          <a:p>
            <a:pPr lvl="1">
              <a:spcBef>
                <a:spcPts val="1200"/>
              </a:spcBef>
            </a:pPr>
            <a:r>
              <a:rPr lang="en-US" dirty="0" smtClean="0"/>
              <a:t>Greater taxes on top 1%</a:t>
            </a:r>
            <a:endParaRPr lang="en-US" dirty="0" smtClean="0"/>
          </a:p>
          <a:p>
            <a:pPr marL="118872" indent="0">
              <a:buNone/>
            </a:pPr>
            <a:endParaRPr lang="en-US" dirty="0" smtClean="0"/>
          </a:p>
          <a:p>
            <a:endParaRPr lang="en-US" dirty="0" smtClean="0"/>
          </a:p>
        </p:txBody>
      </p:sp>
    </p:spTree>
    <p:extLst>
      <p:ext uri="{BB962C8B-B14F-4D97-AF65-F5344CB8AC3E}">
        <p14:creationId xmlns:p14="http://schemas.microsoft.com/office/powerpoint/2010/main" val="3967560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9296400"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91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7" y="685800"/>
            <a:ext cx="9064486" cy="5486400"/>
          </a:xfrm>
          <a:prstGeom prst="rect">
            <a:avLst/>
          </a:prstGeom>
        </p:spPr>
      </p:pic>
    </p:spTree>
    <p:extLst>
      <p:ext uri="{BB962C8B-B14F-4D97-AF65-F5344CB8AC3E}">
        <p14:creationId xmlns:p14="http://schemas.microsoft.com/office/powerpoint/2010/main" val="2793555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Inequality</a:t>
            </a:r>
            <a:endParaRPr lang="en-US" dirty="0"/>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Societies are stratified into different groups</a:t>
            </a:r>
          </a:p>
          <a:p>
            <a:pPr lvl="1"/>
            <a:r>
              <a:rPr lang="en-US" dirty="0" smtClean="0">
                <a:latin typeface="Calibri" panose="020F0502020204030204" pitchFamily="34" charset="0"/>
              </a:rPr>
              <a:t>Power- direct others actions</a:t>
            </a:r>
          </a:p>
          <a:p>
            <a:pPr lvl="1"/>
            <a:r>
              <a:rPr lang="en-US" dirty="0" smtClean="0">
                <a:latin typeface="Calibri" panose="020F0502020204030204" pitchFamily="34" charset="0"/>
              </a:rPr>
              <a:t>Privilege- honor &amp; respect</a:t>
            </a:r>
          </a:p>
          <a:p>
            <a:pPr lvl="1"/>
            <a:r>
              <a:rPr lang="en-US" dirty="0" smtClean="0">
                <a:latin typeface="Calibri" panose="020F0502020204030204" pitchFamily="34" charset="0"/>
              </a:rPr>
              <a:t>Prestige- income, wealth, land</a:t>
            </a:r>
            <a:endParaRPr lang="en-US" dirty="0">
              <a:latin typeface="Calibri" panose="020F0502020204030204" pitchFamily="34" charset="0"/>
            </a:endParaRPr>
          </a:p>
          <a:p>
            <a:pPr>
              <a:spcBef>
                <a:spcPts val="1800"/>
              </a:spcBef>
            </a:pPr>
            <a:r>
              <a:rPr lang="en-US" dirty="0">
                <a:latin typeface="Calibri" panose="020F0502020204030204" pitchFamily="34" charset="0"/>
              </a:rPr>
              <a:t>who gets what, how they get it, and why </a:t>
            </a:r>
            <a:endParaRPr lang="en-US" dirty="0" smtClean="0">
              <a:latin typeface="Calibri" panose="020F0502020204030204" pitchFamily="34" charset="0"/>
            </a:endParaRPr>
          </a:p>
          <a:p>
            <a:pPr>
              <a:spcBef>
                <a:spcPts val="1800"/>
              </a:spcBef>
            </a:pPr>
            <a:r>
              <a:rPr lang="en-US" dirty="0" smtClean="0">
                <a:latin typeface="Calibri" panose="020F0502020204030204" pitchFamily="34" charset="0"/>
              </a:rPr>
              <a:t>tied </a:t>
            </a:r>
            <a:r>
              <a:rPr lang="en-US" dirty="0">
                <a:latin typeface="Calibri" panose="020F0502020204030204" pitchFamily="34" charset="0"/>
              </a:rPr>
              <a:t>to race, gender, </a:t>
            </a:r>
            <a:r>
              <a:rPr lang="en-US" dirty="0" smtClean="0">
                <a:latin typeface="Calibri" panose="020F0502020204030204" pitchFamily="34" charset="0"/>
              </a:rPr>
              <a:t>class, sexuality, religion, ethnicity, etc.</a:t>
            </a:r>
          </a:p>
        </p:txBody>
      </p:sp>
    </p:spTree>
    <p:extLst>
      <p:ext uri="{BB962C8B-B14F-4D97-AF65-F5344CB8AC3E}">
        <p14:creationId xmlns:p14="http://schemas.microsoft.com/office/powerpoint/2010/main" val="287499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Inequality in US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 y="1524000"/>
            <a:ext cx="4953000" cy="519372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098" y="1600199"/>
            <a:ext cx="5431302" cy="5271323"/>
          </a:xfrm>
          <a:prstGeom prst="rect">
            <a:avLst/>
          </a:prstGeom>
        </p:spPr>
      </p:pic>
    </p:spTree>
    <p:extLst>
      <p:ext uri="{BB962C8B-B14F-4D97-AF65-F5344CB8AC3E}">
        <p14:creationId xmlns:p14="http://schemas.microsoft.com/office/powerpoint/2010/main" val="189955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68580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5" name="Rectangle 3"/>
          <p:cNvSpPr txBox="1">
            <a:spLocks noChangeArrowheads="1"/>
          </p:cNvSpPr>
          <p:nvPr/>
        </p:nvSpPr>
        <p:spPr>
          <a:xfrm>
            <a:off x="228600" y="2819400"/>
            <a:ext cx="3886200" cy="40386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0">
              <a:lnSpc>
                <a:spcPct val="110000"/>
              </a:lnSpc>
            </a:pPr>
            <a:endParaRPr lang="en-US" sz="2400" dirty="0" smtClean="0"/>
          </a:p>
        </p:txBody>
      </p:sp>
      <p:sp>
        <p:nvSpPr>
          <p:cNvPr id="6" name="Title 5"/>
          <p:cNvSpPr>
            <a:spLocks noGrp="1"/>
          </p:cNvSpPr>
          <p:nvPr>
            <p:ph type="title"/>
          </p:nvPr>
        </p:nvSpPr>
        <p:spPr/>
        <p:txBody>
          <a:bodyPr>
            <a:normAutofit fontScale="90000"/>
          </a:bodyPr>
          <a:lstStyle/>
          <a:p>
            <a:r>
              <a:rPr lang="en-US" dirty="0" smtClean="0"/>
              <a:t>Why do we have such inequality?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972300" cy="514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747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171"/>
            <a:ext cx="5181600" cy="647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00328" y="5531759"/>
            <a:ext cx="7543800" cy="1323439"/>
          </a:xfrm>
          <a:prstGeom prst="rect">
            <a:avLst/>
          </a:prstGeom>
          <a:noFill/>
        </p:spPr>
        <p:txBody>
          <a:bodyPr wrap="square" rtlCol="0">
            <a:spAutoFit/>
          </a:bodyPr>
          <a:lstStyle/>
          <a:p>
            <a:pPr algn="ctr"/>
            <a:r>
              <a:rPr lang="en-US" sz="8000" dirty="0" smtClean="0">
                <a:solidFill>
                  <a:schemeClr val="accent1">
                    <a:lumMod val="75000"/>
                  </a:schemeClr>
                </a:solidFill>
                <a:latin typeface="Calibri" panose="020F0502020204030204" pitchFamily="34" charset="0"/>
              </a:rPr>
              <a:t>Critique?</a:t>
            </a:r>
            <a:endParaRPr lang="en-US" sz="8000"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93113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0514"/>
            <a:ext cx="4733925" cy="6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273" y="387658"/>
            <a:ext cx="4144334" cy="614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0328" y="5531759"/>
            <a:ext cx="7543800" cy="1323439"/>
          </a:xfrm>
          <a:prstGeom prst="rect">
            <a:avLst/>
          </a:prstGeom>
          <a:noFill/>
        </p:spPr>
        <p:txBody>
          <a:bodyPr wrap="square" rtlCol="0">
            <a:spAutoFit/>
          </a:bodyPr>
          <a:lstStyle/>
          <a:p>
            <a:pPr algn="ctr"/>
            <a:r>
              <a:rPr lang="en-US" sz="8000" dirty="0" smtClean="0">
                <a:solidFill>
                  <a:schemeClr val="accent1">
                    <a:lumMod val="75000"/>
                  </a:schemeClr>
                </a:solidFill>
                <a:latin typeface="Calibri" panose="020F0502020204030204" pitchFamily="34" charset="0"/>
              </a:rPr>
              <a:t>Critique?</a:t>
            </a:r>
            <a:endParaRPr lang="en-US" sz="8000"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3807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rich people mean?</a:t>
            </a:r>
            <a:endParaRPr lang="en-US" dirty="0"/>
          </a:p>
        </p:txBody>
      </p:sp>
      <p:sp>
        <p:nvSpPr>
          <p:cNvPr id="3" name="Content Placeholder 2"/>
          <p:cNvSpPr>
            <a:spLocks noGrp="1"/>
          </p:cNvSpPr>
          <p:nvPr>
            <p:ph idx="1"/>
          </p:nvPr>
        </p:nvSpPr>
        <p:spPr/>
        <p:txBody>
          <a:bodyPr/>
          <a:lstStyle/>
          <a:p>
            <a:r>
              <a:rPr lang="en-US" u="sng" dirty="0">
                <a:hlinkClick r:id="rId3"/>
              </a:rPr>
              <a:t>http://www.youtube.com/watch?v=IuqGrz-Y_Lc</a:t>
            </a:r>
            <a:endParaRPr lang="en-US" dirty="0"/>
          </a:p>
          <a:p>
            <a:endParaRPr lang="en-US" dirty="0" smtClean="0"/>
          </a:p>
          <a:p>
            <a:pPr>
              <a:spcBef>
                <a:spcPts val="1800"/>
              </a:spcBef>
            </a:pPr>
            <a:r>
              <a:rPr lang="en-US" dirty="0" smtClean="0"/>
              <a:t>What can we learn from this?</a:t>
            </a:r>
          </a:p>
          <a:p>
            <a:pPr>
              <a:spcBef>
                <a:spcPts val="1800"/>
              </a:spcBef>
            </a:pPr>
            <a:r>
              <a:rPr lang="en-US" dirty="0" smtClean="0"/>
              <a:t>What does this suggest about how social forces shape our lives? About conflict theory?</a:t>
            </a:r>
            <a:endParaRPr lang="en-US" dirty="0"/>
          </a:p>
        </p:txBody>
      </p:sp>
    </p:spTree>
    <p:extLst>
      <p:ext uri="{BB962C8B-B14F-4D97-AF65-F5344CB8AC3E}">
        <p14:creationId xmlns:p14="http://schemas.microsoft.com/office/powerpoint/2010/main" val="16725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Class:  What is it?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8991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464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Classification</a:t>
            </a:r>
            <a:endParaRPr lang="en-US" dirty="0"/>
          </a:p>
        </p:txBody>
      </p:sp>
      <p:sp>
        <p:nvSpPr>
          <p:cNvPr id="5" name="Rectangle 3"/>
          <p:cNvSpPr txBox="1">
            <a:spLocks noChangeArrowheads="1"/>
          </p:cNvSpPr>
          <p:nvPr/>
        </p:nvSpPr>
        <p:spPr>
          <a:xfrm>
            <a:off x="228600" y="1752600"/>
            <a:ext cx="8763000" cy="5105400"/>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0">
              <a:spcBef>
                <a:spcPts val="1200"/>
              </a:spcBef>
            </a:pPr>
            <a:r>
              <a:rPr lang="en-US" dirty="0" smtClean="0"/>
              <a:t>One’s location in production process</a:t>
            </a:r>
          </a:p>
          <a:p>
            <a:pPr lvl="0">
              <a:spcBef>
                <a:spcPts val="1200"/>
              </a:spcBef>
            </a:pPr>
            <a:r>
              <a:rPr lang="en-US" dirty="0" smtClean="0"/>
              <a:t>Karl Marx</a:t>
            </a:r>
          </a:p>
          <a:p>
            <a:pPr lvl="0">
              <a:spcBef>
                <a:spcPts val="1200"/>
              </a:spcBef>
            </a:pPr>
            <a:r>
              <a:rPr lang="en-US" dirty="0" smtClean="0"/>
              <a:t>Proletariat</a:t>
            </a:r>
          </a:p>
          <a:p>
            <a:pPr lvl="1">
              <a:spcBef>
                <a:spcPts val="1200"/>
              </a:spcBef>
            </a:pPr>
            <a:r>
              <a:rPr lang="en-US" dirty="0" smtClean="0"/>
              <a:t>Sell labor to produce things</a:t>
            </a:r>
          </a:p>
          <a:p>
            <a:pPr lvl="0">
              <a:spcBef>
                <a:spcPts val="1200"/>
              </a:spcBef>
            </a:pPr>
            <a:r>
              <a:rPr lang="en-US" dirty="0" smtClean="0"/>
              <a:t>Capitalist</a:t>
            </a:r>
          </a:p>
          <a:p>
            <a:pPr lvl="1">
              <a:spcBef>
                <a:spcPts val="1200"/>
              </a:spcBef>
            </a:pPr>
            <a:r>
              <a:rPr lang="en-US" dirty="0" smtClean="0"/>
              <a:t>Owns means of production. Exploits labor to make profit</a:t>
            </a:r>
          </a:p>
          <a:p>
            <a:pPr lvl="0">
              <a:spcBef>
                <a:spcPts val="1200"/>
              </a:spcBef>
            </a:pPr>
            <a:r>
              <a:rPr lang="en-US" dirty="0" smtClean="0"/>
              <a:t>Bourgeoisie</a:t>
            </a:r>
          </a:p>
          <a:p>
            <a:pPr lvl="1">
              <a:spcBef>
                <a:spcPts val="1200"/>
              </a:spcBef>
            </a:pPr>
            <a:r>
              <a:rPr lang="en-US" dirty="0" smtClean="0"/>
              <a:t>Manage, sell, teach</a:t>
            </a:r>
          </a:p>
        </p:txBody>
      </p:sp>
    </p:spTree>
    <p:extLst>
      <p:ext uri="{BB962C8B-B14F-4D97-AF65-F5344CB8AC3E}">
        <p14:creationId xmlns:p14="http://schemas.microsoft.com/office/powerpoint/2010/main" val="12797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ptionA_tex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xt and graph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1_Median">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ptionA_graph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1_Median">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ptionA_graph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1_Median">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Modu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1_Modu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optionA</Template>
  <TotalTime>4255</TotalTime>
  <Words>937</Words>
  <Application>Microsoft Office PowerPoint</Application>
  <PresentationFormat>On-screen Show (4:3)</PresentationFormat>
  <Paragraphs>134</Paragraphs>
  <Slides>19</Slides>
  <Notes>19</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OptionA_text</vt:lpstr>
      <vt:lpstr>text and graphic</vt:lpstr>
      <vt:lpstr>OptionA_graphic</vt:lpstr>
      <vt:lpstr>1_OptionA_graphic</vt:lpstr>
      <vt:lpstr>Module</vt:lpstr>
      <vt:lpstr>1_Module</vt:lpstr>
      <vt:lpstr>Inequality &amp; Class   </vt:lpstr>
      <vt:lpstr>Inequality</vt:lpstr>
      <vt:lpstr>Economic Inequality in US </vt:lpstr>
      <vt:lpstr>Why do we have such inequality?</vt:lpstr>
      <vt:lpstr>PowerPoint Presentation</vt:lpstr>
      <vt:lpstr>PowerPoint Presentation</vt:lpstr>
      <vt:lpstr>Are rich people mean?</vt:lpstr>
      <vt:lpstr>Social Class:  What is it?</vt:lpstr>
      <vt:lpstr>Economic Classification</vt:lpstr>
      <vt:lpstr>Culture is also important</vt:lpstr>
      <vt:lpstr>PowerPoint Presentation</vt:lpstr>
      <vt:lpstr>Continuum or Discrete Classes?</vt:lpstr>
      <vt:lpstr>Class competition</vt:lpstr>
      <vt:lpstr>Class Matters</vt:lpstr>
      <vt:lpstr>Your Class</vt:lpstr>
      <vt:lpstr>Family &amp; Class</vt:lpstr>
      <vt:lpstr>For Thursday</vt:lpstr>
      <vt:lpstr>PowerPoint Presentation</vt:lpstr>
      <vt:lpstr>PowerPoint Presentation</vt:lpstr>
    </vt:vector>
  </TitlesOfParts>
  <Company>University of Wisconsin -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Demographic Data for Watersheds</dc:title>
  <dc:creator>rwinkler</dc:creator>
  <cp:lastModifiedBy>rwinkler</cp:lastModifiedBy>
  <cp:revision>373</cp:revision>
  <cp:lastPrinted>2014-03-18T14:56:02Z</cp:lastPrinted>
  <dcterms:created xsi:type="dcterms:W3CDTF">2009-03-17T20:53:41Z</dcterms:created>
  <dcterms:modified xsi:type="dcterms:W3CDTF">2014-03-18T14:57:15Z</dcterms:modified>
</cp:coreProperties>
</file>