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9" r:id="rId3"/>
    <p:sldMasterId id="2147483693" r:id="rId4"/>
    <p:sldMasterId id="2147483707" r:id="rId5"/>
  </p:sldMasterIdLst>
  <p:notesMasterIdLst>
    <p:notesMasterId r:id="rId36"/>
  </p:notesMasterIdLst>
  <p:sldIdLst>
    <p:sldId id="416" r:id="rId6"/>
    <p:sldId id="483" r:id="rId7"/>
    <p:sldId id="484" r:id="rId8"/>
    <p:sldId id="458" r:id="rId9"/>
    <p:sldId id="472" r:id="rId10"/>
    <p:sldId id="486" r:id="rId11"/>
    <p:sldId id="474" r:id="rId12"/>
    <p:sldId id="519" r:id="rId13"/>
    <p:sldId id="520" r:id="rId14"/>
    <p:sldId id="521" r:id="rId15"/>
    <p:sldId id="476" r:id="rId16"/>
    <p:sldId id="479" r:id="rId17"/>
    <p:sldId id="473" r:id="rId18"/>
    <p:sldId id="482" r:id="rId19"/>
    <p:sldId id="470" r:id="rId20"/>
    <p:sldId id="485" r:id="rId21"/>
    <p:sldId id="517" r:id="rId22"/>
    <p:sldId id="501" r:id="rId23"/>
    <p:sldId id="502" r:id="rId24"/>
    <p:sldId id="515" r:id="rId25"/>
    <p:sldId id="505" r:id="rId26"/>
    <p:sldId id="506" r:id="rId27"/>
    <p:sldId id="507" r:id="rId28"/>
    <p:sldId id="508" r:id="rId29"/>
    <p:sldId id="509" r:id="rId30"/>
    <p:sldId id="510" r:id="rId31"/>
    <p:sldId id="511" r:id="rId32"/>
    <p:sldId id="513" r:id="rId33"/>
    <p:sldId id="475" r:id="rId34"/>
    <p:sldId id="518"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09" autoAdjust="0"/>
  </p:normalViewPr>
  <p:slideViewPr>
    <p:cSldViewPr>
      <p:cViewPr varScale="1">
        <p:scale>
          <a:sx n="65" d="100"/>
          <a:sy n="65" d="100"/>
        </p:scale>
        <p:origin x="-1397"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Michigan</a:t>
            </a:r>
            <a:r>
              <a:rPr lang="en-US" sz="2400" baseline="0" dirty="0"/>
              <a:t> Gun Deer Hunters</a:t>
            </a:r>
            <a:endParaRPr lang="en-US" sz="2400" dirty="0"/>
          </a:p>
        </c:rich>
      </c:tx>
      <c:layout/>
      <c:overlay val="0"/>
    </c:title>
    <c:autoTitleDeleted val="0"/>
    <c:plotArea>
      <c:layout>
        <c:manualLayout>
          <c:layoutTarget val="inner"/>
          <c:xMode val="edge"/>
          <c:yMode val="edge"/>
          <c:x val="8.0142817862802043E-2"/>
          <c:y val="0.1016647224652474"/>
          <c:w val="0.89891161610130177"/>
          <c:h val="0.81568419688279703"/>
        </c:manualLayout>
      </c:layout>
      <c:lineChart>
        <c:grouping val="standard"/>
        <c:varyColors val="0"/>
        <c:ser>
          <c:idx val="0"/>
          <c:order val="0"/>
          <c:spPr>
            <a:ln>
              <a:solidFill>
                <a:schemeClr val="tx1"/>
              </a:solidFill>
            </a:ln>
          </c:spPr>
          <c:marker>
            <c:symbol val="none"/>
          </c:marker>
          <c:cat>
            <c:numRef>
              <c:f>hunters!$A$21:$A$83</c:f>
              <c:numCache>
                <c:formatCode>General</c:formatCode>
                <c:ptCount val="6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numCache>
            </c:numRef>
          </c:cat>
          <c:val>
            <c:numRef>
              <c:f>hunters!$B$21:$B$83</c:f>
              <c:numCache>
                <c:formatCode>General</c:formatCode>
                <c:ptCount val="63"/>
                <c:pt idx="0">
                  <c:v>375740</c:v>
                </c:pt>
                <c:pt idx="1">
                  <c:v>376840</c:v>
                </c:pt>
                <c:pt idx="2">
                  <c:v>455640</c:v>
                </c:pt>
                <c:pt idx="3">
                  <c:v>439720</c:v>
                </c:pt>
                <c:pt idx="4">
                  <c:v>417110</c:v>
                </c:pt>
                <c:pt idx="5">
                  <c:v>422010</c:v>
                </c:pt>
                <c:pt idx="6">
                  <c:v>432780</c:v>
                </c:pt>
                <c:pt idx="7">
                  <c:v>414260</c:v>
                </c:pt>
                <c:pt idx="8">
                  <c:v>453880</c:v>
                </c:pt>
                <c:pt idx="9">
                  <c:v>458060</c:v>
                </c:pt>
                <c:pt idx="10">
                  <c:v>449560</c:v>
                </c:pt>
                <c:pt idx="11">
                  <c:v>420000</c:v>
                </c:pt>
                <c:pt idx="12">
                  <c:v>452640</c:v>
                </c:pt>
                <c:pt idx="13">
                  <c:v>502420</c:v>
                </c:pt>
                <c:pt idx="14">
                  <c:v>549380</c:v>
                </c:pt>
                <c:pt idx="15">
                  <c:v>588070</c:v>
                </c:pt>
                <c:pt idx="16">
                  <c:v>554480</c:v>
                </c:pt>
                <c:pt idx="17">
                  <c:v>565660</c:v>
                </c:pt>
                <c:pt idx="18">
                  <c:v>600900</c:v>
                </c:pt>
                <c:pt idx="19">
                  <c:v>630600</c:v>
                </c:pt>
                <c:pt idx="20">
                  <c:v>619800</c:v>
                </c:pt>
                <c:pt idx="21">
                  <c:v>537490</c:v>
                </c:pt>
                <c:pt idx="22">
                  <c:v>527650</c:v>
                </c:pt>
                <c:pt idx="23">
                  <c:v>590190</c:v>
                </c:pt>
                <c:pt idx="24">
                  <c:v>657500</c:v>
                </c:pt>
                <c:pt idx="25">
                  <c:v>711540</c:v>
                </c:pt>
                <c:pt idx="26">
                  <c:v>682960</c:v>
                </c:pt>
                <c:pt idx="27">
                  <c:v>693880</c:v>
                </c:pt>
                <c:pt idx="28">
                  <c:v>704040</c:v>
                </c:pt>
                <c:pt idx="29">
                  <c:v>711340</c:v>
                </c:pt>
                <c:pt idx="30">
                  <c:v>727210</c:v>
                </c:pt>
                <c:pt idx="31">
                  <c:v>734040</c:v>
                </c:pt>
                <c:pt idx="32">
                  <c:v>709800</c:v>
                </c:pt>
                <c:pt idx="33">
                  <c:v>667560</c:v>
                </c:pt>
                <c:pt idx="35">
                  <c:v>712050</c:v>
                </c:pt>
                <c:pt idx="36">
                  <c:v>710650</c:v>
                </c:pt>
                <c:pt idx="37">
                  <c:v>721870</c:v>
                </c:pt>
                <c:pt idx="38">
                  <c:v>705160</c:v>
                </c:pt>
                <c:pt idx="39">
                  <c:v>725520</c:v>
                </c:pt>
                <c:pt idx="40">
                  <c:v>753010</c:v>
                </c:pt>
                <c:pt idx="41">
                  <c:v>757690</c:v>
                </c:pt>
                <c:pt idx="42">
                  <c:v>756000</c:v>
                </c:pt>
                <c:pt idx="43">
                  <c:v>722760</c:v>
                </c:pt>
                <c:pt idx="44">
                  <c:v>684000</c:v>
                </c:pt>
                <c:pt idx="45">
                  <c:v>758058</c:v>
                </c:pt>
                <c:pt idx="46">
                  <c:v>751694</c:v>
                </c:pt>
                <c:pt idx="47">
                  <c:v>772770</c:v>
                </c:pt>
                <c:pt idx="48">
                  <c:v>785228</c:v>
                </c:pt>
                <c:pt idx="49">
                  <c:v>721980</c:v>
                </c:pt>
                <c:pt idx="50">
                  <c:v>695191</c:v>
                </c:pt>
                <c:pt idx="51">
                  <c:v>688374</c:v>
                </c:pt>
                <c:pt idx="52">
                  <c:v>684036</c:v>
                </c:pt>
                <c:pt idx="53">
                  <c:v>683951</c:v>
                </c:pt>
                <c:pt idx="54">
                  <c:v>652798</c:v>
                </c:pt>
                <c:pt idx="55">
                  <c:v>610663</c:v>
                </c:pt>
                <c:pt idx="56">
                  <c:v>630379</c:v>
                </c:pt>
                <c:pt idx="57">
                  <c:v>620192</c:v>
                </c:pt>
                <c:pt idx="58">
                  <c:v>642317</c:v>
                </c:pt>
                <c:pt idx="59">
                  <c:v>628675</c:v>
                </c:pt>
                <c:pt idx="60">
                  <c:v>593074</c:v>
                </c:pt>
                <c:pt idx="61">
                  <c:v>578855</c:v>
                </c:pt>
                <c:pt idx="62">
                  <c:v>580286</c:v>
                </c:pt>
              </c:numCache>
            </c:numRef>
          </c:val>
          <c:smooth val="0"/>
        </c:ser>
        <c:dLbls>
          <c:showLegendKey val="0"/>
          <c:showVal val="0"/>
          <c:showCatName val="0"/>
          <c:showSerName val="0"/>
          <c:showPercent val="0"/>
          <c:showBubbleSize val="0"/>
        </c:dLbls>
        <c:marker val="1"/>
        <c:smooth val="0"/>
        <c:axId val="131793280"/>
        <c:axId val="131794816"/>
      </c:lineChart>
      <c:catAx>
        <c:axId val="131793280"/>
        <c:scaling>
          <c:orientation val="minMax"/>
        </c:scaling>
        <c:delete val="0"/>
        <c:axPos val="b"/>
        <c:numFmt formatCode="General" sourceLinked="1"/>
        <c:majorTickMark val="out"/>
        <c:minorTickMark val="none"/>
        <c:tickLblPos val="nextTo"/>
        <c:txPr>
          <a:bodyPr rot="2400000" vert="horz"/>
          <a:lstStyle/>
          <a:p>
            <a:pPr>
              <a:defRPr sz="1300"/>
            </a:pPr>
            <a:endParaRPr lang="en-US"/>
          </a:p>
        </c:txPr>
        <c:crossAx val="131794816"/>
        <c:crosses val="autoZero"/>
        <c:auto val="1"/>
        <c:lblAlgn val="ctr"/>
        <c:lblOffset val="50"/>
        <c:noMultiLvlLbl val="0"/>
      </c:catAx>
      <c:valAx>
        <c:axId val="131794816"/>
        <c:scaling>
          <c:orientation val="minMax"/>
        </c:scaling>
        <c:delete val="0"/>
        <c:axPos val="l"/>
        <c:majorGridlines/>
        <c:numFmt formatCode="#,##0" sourceLinked="0"/>
        <c:majorTickMark val="out"/>
        <c:minorTickMark val="none"/>
        <c:tickLblPos val="nextTo"/>
        <c:txPr>
          <a:bodyPr/>
          <a:lstStyle/>
          <a:p>
            <a:pPr>
              <a:defRPr sz="1200"/>
            </a:pPr>
            <a:endParaRPr lang="en-US"/>
          </a:p>
        </c:txPr>
        <c:crossAx val="13179328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E7EFEC41-7E2B-451B-90E6-F88BF679F85B}" type="datetimeFigureOut">
              <a:rPr lang="en-US" smtClean="0"/>
              <a:t>4/15/2014</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434C5D96-9485-4B61-BFD3-8F24C0D981DC}" type="slidenum">
              <a:rPr lang="en-US" smtClean="0"/>
              <a:t>‹#›</a:t>
            </a:fld>
            <a:endParaRPr lang="en-US"/>
          </a:p>
        </p:txBody>
      </p:sp>
    </p:spTree>
    <p:extLst>
      <p:ext uri="{BB962C8B-B14F-4D97-AF65-F5344CB8AC3E}">
        <p14:creationId xmlns:p14="http://schemas.microsoft.com/office/powerpoint/2010/main" val="126136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2.dnr.state.mi.us/publications/pdfs/HuntingWildlifeHabitat/Reports/WLD-library/2800-2899/2868.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Song: https://www.youtube.com/watch?v=LgLD4FXesew</a:t>
            </a:r>
          </a:p>
          <a:p>
            <a:endParaRPr lang="en-US" dirty="0" smtClean="0"/>
          </a:p>
          <a:p>
            <a:r>
              <a:rPr lang="en-US" dirty="0" smtClean="0"/>
              <a:t>http://www.ted.com/talks/hans_rosling_on_global_population_growth?language=en</a:t>
            </a:r>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12</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13</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growth projections</a:t>
            </a:r>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14</a:t>
            </a:fld>
            <a:endParaRPr lang="en-US"/>
          </a:p>
        </p:txBody>
      </p:sp>
    </p:spTree>
    <p:extLst>
      <p:ext uri="{BB962C8B-B14F-4D97-AF65-F5344CB8AC3E}">
        <p14:creationId xmlns:p14="http://schemas.microsoft.com/office/powerpoint/2010/main" val="24682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Role </a:t>
            </a:r>
            <a:r>
              <a:rPr lang="en-US" baseline="0" dirty="0" smtClean="0"/>
              <a:t>of population growth, consumption in global north, emerging economies in contributing to climate change.</a:t>
            </a:r>
          </a:p>
          <a:p>
            <a:endParaRPr lang="en-US" baseline="0" dirty="0" smtClean="0"/>
          </a:p>
          <a:p>
            <a:r>
              <a:rPr lang="en-US" baseline="0" dirty="0" smtClean="0"/>
              <a:t>1- This is a really complicated problem. </a:t>
            </a:r>
          </a:p>
          <a:p>
            <a:r>
              <a:rPr lang="en-US" baseline="0" dirty="0" smtClean="0"/>
              <a:t>2- I didn’t set this up for there to be any “right” answer.  What do you all think is the right answer?</a:t>
            </a:r>
            <a:r>
              <a:rPr lang="en-US" baseline="0" dirty="0"/>
              <a:t> </a:t>
            </a:r>
            <a:r>
              <a:rPr lang="en-US" baseline="0" dirty="0" smtClean="0"/>
              <a:t>Why?</a:t>
            </a:r>
          </a:p>
          <a:p>
            <a:r>
              <a:rPr lang="en-US" baseline="0" dirty="0" smtClean="0"/>
              <a:t>3- There is solid evidence that each of these is an important contributor. </a:t>
            </a:r>
          </a:p>
          <a:p>
            <a:r>
              <a:rPr lang="en-US" baseline="0" dirty="0" smtClean="0"/>
              <a:t>4- In reality most sociologists would agree that all are important, but some argue that population growth is NOT important– blame the victim</a:t>
            </a:r>
            <a:r>
              <a:rPr lang="en-US" baseline="0" dirty="0" smtClean="0"/>
              <a:t>.</a:t>
            </a:r>
          </a:p>
          <a:p>
            <a:endParaRPr lang="en-US" baseline="0" dirty="0" smtClean="0"/>
          </a:p>
          <a:p>
            <a:r>
              <a:rPr lang="en-US" baseline="0" dirty="0" smtClean="0"/>
              <a:t>Hans </a:t>
            </a:r>
            <a:r>
              <a:rPr lang="en-US" baseline="0" dirty="0" err="1" smtClean="0"/>
              <a:t>Rosling</a:t>
            </a:r>
            <a:r>
              <a:rPr lang="en-US" baseline="0" dirty="0" smtClean="0"/>
              <a:t>:  http://www.ted.com/talks/hans_rosling_on_global_population_growth?language=en</a:t>
            </a:r>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15</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C5D96-9485-4B61-BFD3-8F24C0D981DC}" type="slidenum">
              <a:rPr lang="en-US" smtClean="0"/>
              <a:t>16</a:t>
            </a:fld>
            <a:endParaRPr lang="en-US"/>
          </a:p>
        </p:txBody>
      </p:sp>
    </p:spTree>
    <p:extLst>
      <p:ext uri="{BB962C8B-B14F-4D97-AF65-F5344CB8AC3E}">
        <p14:creationId xmlns:p14="http://schemas.microsoft.com/office/powerpoint/2010/main" val="77744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E1D4E-0FB6-44E5-818D-3F61C4E59CDA}" type="slidenum">
              <a:rPr lang="en-US">
                <a:solidFill>
                  <a:prstClr val="black"/>
                </a:solidFill>
              </a:rPr>
              <a:pPr/>
              <a:t>17</a:t>
            </a:fld>
            <a:endParaRPr lang="en-US">
              <a:solidFill>
                <a:prstClr val="black"/>
              </a:solidFill>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2000" baseline="0" dirty="0" smtClean="0"/>
              <a:t>A good example of something with a strong cohort effect is smoking:  likelihood of adoption is strongly related to age (teenage/young adult) and the current social culture, and its addictive so that continuing to smoke throughout life, largely depends on starting to smoke as a teenager/young adult.  Hunting is similar.  First hunting experiences typically happen at young ages and depend of the social and environmental circumstances, and many say it is addictive so that people who hunt continue to hunt throughout their life.</a:t>
            </a:r>
          </a:p>
          <a:p>
            <a:endParaRPr lang="en-US" sz="2000" baseline="0" dirty="0" smtClean="0"/>
          </a:p>
          <a:p>
            <a:r>
              <a:rPr lang="en-US" sz="2000" baseline="0" dirty="0" smtClean="0"/>
              <a:t>With both smoking and hunting, the number of people who smoke/hunt at some point in the future is largely dependent on the number of people who started at younger ages, minus those who’ve quit, minus those who’ve died.  There are relatively few new adopters at older ages.  So, the number of people in a cohort, together with the culture the cohort develops, has a large impact on the number of hunters.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586F3-8B7E-4183-9312-5310A56BD66E}" type="slidenum">
              <a:rPr lang="en-US">
                <a:solidFill>
                  <a:prstClr val="black"/>
                </a:solidFill>
              </a:rPr>
              <a:pPr/>
              <a:t>18</a:t>
            </a:fld>
            <a:endParaRPr lang="en-US">
              <a:solidFill>
                <a:prstClr val="black"/>
              </a:solidFill>
            </a:endParaRPr>
          </a:p>
        </p:txBody>
      </p:sp>
      <p:sp>
        <p:nvSpPr>
          <p:cNvPr id="176130" name="Rectangle 2"/>
          <p:cNvSpPr>
            <a:spLocks noGrp="1" noRot="1" noChangeAspect="1" noChangeArrowheads="1" noTextEdit="1"/>
          </p:cNvSpPr>
          <p:nvPr>
            <p:ph type="sldImg"/>
          </p:nvPr>
        </p:nvSpPr>
        <p:spPr>
          <a:xfrm>
            <a:off x="2371725" y="228600"/>
            <a:ext cx="1881188" cy="1411288"/>
          </a:xfrm>
          <a:ln/>
        </p:spPr>
      </p:sp>
      <p:sp>
        <p:nvSpPr>
          <p:cNvPr id="176131" name="Rectangle 3"/>
          <p:cNvSpPr>
            <a:spLocks noGrp="1" noChangeArrowheads="1"/>
          </p:cNvSpPr>
          <p:nvPr>
            <p:ph type="body" idx="1"/>
          </p:nvPr>
        </p:nvSpPr>
        <p:spPr>
          <a:xfrm>
            <a:off x="446265" y="1794015"/>
            <a:ext cx="6192520" cy="7126222"/>
          </a:xfrm>
        </p:spPr>
        <p:txBody>
          <a:bodyPr/>
          <a:lstStyle/>
          <a:p>
            <a:r>
              <a:rPr lang="en-US" sz="2000" dirty="0"/>
              <a:t>Percentage opposed to legalization of marijuana has declined dramatically since about 1990.</a:t>
            </a:r>
          </a:p>
          <a:p>
            <a:endParaRPr lang="en-US" sz="2000" dirty="0"/>
          </a:p>
          <a:p>
            <a:r>
              <a:rPr lang="en-US" sz="2000" dirty="0"/>
              <a:t>How can we explain this pattern?</a:t>
            </a:r>
          </a:p>
          <a:p>
            <a:r>
              <a:rPr lang="en-US" sz="2000" dirty="0"/>
              <a:t>Research suggests it is a combination of period and cohort effects.  Attitudes about homosexuality and acceptance of same sex marriage are similar, in that research suggests both period and cohort play a large role.</a:t>
            </a:r>
            <a:endParaRPr lang="en-US" sz="2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C5D96-9485-4B61-BFD3-8F24C0D981DC}" type="slidenum">
              <a:rPr lang="en-US" smtClean="0"/>
              <a:t>19</a:t>
            </a:fld>
            <a:endParaRPr lang="en-US"/>
          </a:p>
        </p:txBody>
      </p:sp>
    </p:spTree>
    <p:extLst>
      <p:ext uri="{BB962C8B-B14F-4D97-AF65-F5344CB8AC3E}">
        <p14:creationId xmlns:p14="http://schemas.microsoft.com/office/powerpoint/2010/main" val="307808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D07821B-2A92-45BF-BAB6-DA6EB9D58BD6}" type="slidenum">
              <a:rPr lang="en-US">
                <a:solidFill>
                  <a:prstClr val="black"/>
                </a:solidFill>
              </a:rPr>
              <a:pPr/>
              <a:t>20</a:t>
            </a:fld>
            <a:endParaRPr lang="en-US">
              <a:solidFill>
                <a:prstClr val="black"/>
              </a:solidFill>
            </a:endParaRPr>
          </a:p>
        </p:txBody>
      </p:sp>
      <p:sp>
        <p:nvSpPr>
          <p:cNvPr id="235522" name="Rectangle 2"/>
          <p:cNvSpPr>
            <a:spLocks noGrp="1" noRot="1" noChangeAspect="1" noChangeArrowheads="1" noTextEdit="1"/>
          </p:cNvSpPr>
          <p:nvPr>
            <p:ph type="sldImg"/>
          </p:nvPr>
        </p:nvSpPr>
        <p:spPr>
          <a:xfrm>
            <a:off x="679450" y="377825"/>
            <a:ext cx="2439988" cy="1830388"/>
          </a:xfrm>
          <a:ln/>
        </p:spPr>
      </p:sp>
      <p:sp>
        <p:nvSpPr>
          <p:cNvPr id="4" name="Notes Placeholder 3"/>
          <p:cNvSpPr>
            <a:spLocks noGrp="1"/>
          </p:cNvSpPr>
          <p:nvPr>
            <p:ph type="body" idx="1"/>
          </p:nvPr>
        </p:nvSpPr>
        <p:spPr/>
        <p:txBody>
          <a:bodyPr>
            <a:normAutofit/>
          </a:bodyPr>
          <a:lstStyle/>
          <a:p>
            <a:r>
              <a:rPr lang="en-US" dirty="0" smtClean="0"/>
              <a:t>Thank you for inviting me to be here today.  </a:t>
            </a:r>
          </a:p>
          <a:p>
            <a:r>
              <a:rPr lang="en-US" baseline="0" dirty="0" smtClean="0"/>
              <a:t>I’m very interested in getting to know some of you and to learn more about wildlife conservation and management in Michigan. And, this invitation gave me a good excuse to drive across the bridge and visit the Lower Peninsula.</a:t>
            </a:r>
          </a:p>
          <a:p>
            <a:endParaRPr lang="en-US" baseline="0" dirty="0" smtClean="0"/>
          </a:p>
          <a:p>
            <a:r>
              <a:rPr lang="en-US" baseline="0" dirty="0" smtClean="0"/>
              <a:t>My purpose today is to provide an overview of some of the major demographic trends affecting Michigan and relate these patterns to implications for wildlife conservation and management.</a:t>
            </a:r>
          </a:p>
          <a:p>
            <a:endParaRPr lang="en-US" baseline="0" dirty="0" smtClean="0"/>
          </a:p>
          <a:p>
            <a:r>
              <a:rPr lang="en-US" baseline="0" dirty="0" smtClean="0"/>
              <a:t>Note:  40 minutes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586F3-8B7E-4183-9312-5310A56BD66E}" type="slidenum">
              <a:rPr lang="en-US">
                <a:solidFill>
                  <a:prstClr val="black"/>
                </a:solidFill>
              </a:rPr>
              <a:pPr/>
              <a:t>21</a:t>
            </a:fld>
            <a:endParaRPr lang="en-US">
              <a:solidFill>
                <a:prstClr val="black"/>
              </a:solidFill>
            </a:endParaRPr>
          </a:p>
        </p:txBody>
      </p:sp>
      <p:sp>
        <p:nvSpPr>
          <p:cNvPr id="176130" name="Rectangle 2"/>
          <p:cNvSpPr>
            <a:spLocks noGrp="1" noRot="1" noChangeAspect="1" noChangeArrowheads="1" noTextEdit="1"/>
          </p:cNvSpPr>
          <p:nvPr>
            <p:ph type="sldImg"/>
          </p:nvPr>
        </p:nvSpPr>
        <p:spPr>
          <a:xfrm>
            <a:off x="2371725" y="228600"/>
            <a:ext cx="1881188" cy="1411288"/>
          </a:xfrm>
          <a:ln/>
        </p:spPr>
      </p:sp>
      <p:sp>
        <p:nvSpPr>
          <p:cNvPr id="176131" name="Rectangle 3"/>
          <p:cNvSpPr>
            <a:spLocks noGrp="1" noChangeArrowheads="1"/>
          </p:cNvSpPr>
          <p:nvPr>
            <p:ph type="body" idx="1"/>
          </p:nvPr>
        </p:nvSpPr>
        <p:spPr>
          <a:xfrm>
            <a:off x="446265" y="1794015"/>
            <a:ext cx="6192520" cy="7126222"/>
          </a:xfrm>
        </p:spPr>
        <p:txBody>
          <a:bodyPr/>
          <a:lstStyle/>
          <a:p>
            <a:pPr defTabSz="922304">
              <a:lnSpc>
                <a:spcPct val="90000"/>
              </a:lnSpc>
              <a:spcBef>
                <a:spcPct val="20000"/>
              </a:spcBef>
              <a:defRPr/>
            </a:pPr>
            <a:r>
              <a:rPr lang="en-US" b="0" dirty="0" smtClean="0"/>
              <a:t>Across</a:t>
            </a:r>
            <a:r>
              <a:rPr lang="en-US" b="0" baseline="0" dirty="0" smtClean="0"/>
              <a:t> the United States the number of hunting licenses sold and the proportion of the population who hunts has been declining for the last several years.  Angler data looks similar. </a:t>
            </a:r>
            <a:endParaRPr lang="en-US" b="0" dirty="0" smtClean="0"/>
          </a:p>
          <a:p>
            <a:endParaRPr lang="en-US" sz="2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C5D96-9485-4B61-BFD3-8F24C0D981DC}" type="slidenum">
              <a:rPr lang="en-US" smtClean="0"/>
              <a:t>2</a:t>
            </a:fld>
            <a:endParaRPr lang="en-US"/>
          </a:p>
        </p:txBody>
      </p:sp>
    </p:spTree>
    <p:extLst>
      <p:ext uri="{BB962C8B-B14F-4D97-AF65-F5344CB8AC3E}">
        <p14:creationId xmlns:p14="http://schemas.microsoft.com/office/powerpoint/2010/main" val="2082119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E1D4E-0FB6-44E5-818D-3F61C4E59CDA}" type="slidenum">
              <a:rPr lang="en-US">
                <a:solidFill>
                  <a:prstClr val="black"/>
                </a:solidFill>
              </a:rPr>
              <a:pPr/>
              <a:t>22</a:t>
            </a:fld>
            <a:endParaRPr lang="en-US">
              <a:solidFill>
                <a:prstClr val="black"/>
              </a:solidFill>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sz="2000" dirty="0"/>
              <a:t>In Michigan, the number of deer hunters increased dramatically between 1960 and 1980.  It then leveled off until about 2000, but has declined considerably over the last decade.</a:t>
            </a:r>
          </a:p>
          <a:p>
            <a:endParaRPr lang="en-US" sz="2000" dirty="0"/>
          </a:p>
          <a:p>
            <a:r>
              <a:rPr lang="en-US" sz="2000" dirty="0"/>
              <a:t>How could the number of deer hunters in Michigan almost double in a twenty year period?  And so sure, we’ve seen a little decline in the last few years, but couldn’t the number of hunters just turn around and increase again, like before? </a:t>
            </a:r>
          </a:p>
          <a:p>
            <a:endParaRPr lang="en-US" sz="2000" dirty="0"/>
          </a:p>
          <a:p>
            <a:r>
              <a:rPr lang="en-US" sz="2000" dirty="0"/>
              <a:t>Well… the Baby Boom happened.  And….Its sure NOT going to happen again.</a:t>
            </a:r>
          </a:p>
          <a:p>
            <a:endParaRPr lang="en-US" sz="2000" dirty="0"/>
          </a:p>
          <a:p>
            <a:r>
              <a:rPr lang="en-US" sz="2000" dirty="0"/>
              <a:t>Thanks to Brian </a:t>
            </a:r>
            <a:r>
              <a:rPr lang="en-US" sz="2000" dirty="0" err="1"/>
              <a:t>Frawley</a:t>
            </a:r>
            <a:r>
              <a:rPr lang="en-US" sz="2000" dirty="0"/>
              <a:t> for providing these estimates.</a:t>
            </a:r>
          </a:p>
          <a:p>
            <a:endParaRPr lang="en-US" sz="2000" dirty="0"/>
          </a:p>
          <a:p>
            <a:r>
              <a:rPr lang="en-US" sz="2000" dirty="0"/>
              <a:t>Sources:  </a:t>
            </a:r>
            <a:r>
              <a:rPr lang="en-US" sz="1800" dirty="0">
                <a:latin typeface="Arial" charset="0"/>
              </a:rPr>
              <a:t>“A History of Deer Hunting in Michigan” (</a:t>
            </a:r>
            <a:r>
              <a:rPr lang="en-US" sz="2000" dirty="0">
                <a:hlinkClick r:id="rId3"/>
              </a:rPr>
              <a:t>http://ww2.dnr.state.mi.us/publications/pdfs/HuntingWildlifeHabitat/Reports/WLD-library/2800-2899/2868.pdf</a:t>
            </a:r>
            <a:r>
              <a:rPr lang="en-US" sz="1800" dirty="0">
                <a:latin typeface="Arial" charset="0"/>
              </a:rPr>
              <a:t>).   </a:t>
            </a:r>
            <a:endParaRPr lang="en-US" sz="2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E1D4E-0FB6-44E5-818D-3F61C4E59CDA}" type="slidenum">
              <a:rPr lang="en-US">
                <a:solidFill>
                  <a:prstClr val="black"/>
                </a:solidFill>
              </a:rPr>
              <a:pPr/>
              <a:t>23</a:t>
            </a:fld>
            <a:endParaRPr lang="en-US">
              <a:solidFill>
                <a:prstClr val="black"/>
              </a:solidFill>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sz="2000" dirty="0"/>
              <a:t>Wisconsin follows an incredibly similar pattern.  I wanted to show this, because I’m going to be using a lot of data from Wisconsin today and I think this chart shows that the comparison is relevant.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586F3-8B7E-4183-9312-5310A56BD66E}" type="slidenum">
              <a:rPr lang="en-US">
                <a:solidFill>
                  <a:prstClr val="black"/>
                </a:solidFill>
              </a:rPr>
              <a:pPr/>
              <a:t>24</a:t>
            </a:fld>
            <a:endParaRPr lang="en-US">
              <a:solidFill>
                <a:prstClr val="black"/>
              </a:solidFill>
            </a:endParaRPr>
          </a:p>
        </p:txBody>
      </p:sp>
      <p:sp>
        <p:nvSpPr>
          <p:cNvPr id="176130" name="Rectangle 2"/>
          <p:cNvSpPr>
            <a:spLocks noGrp="1" noRot="1" noChangeAspect="1" noChangeArrowheads="1" noTextEdit="1"/>
          </p:cNvSpPr>
          <p:nvPr>
            <p:ph type="sldImg"/>
          </p:nvPr>
        </p:nvSpPr>
        <p:spPr>
          <a:xfrm>
            <a:off x="2371725" y="228600"/>
            <a:ext cx="1881188" cy="1411288"/>
          </a:xfrm>
          <a:ln/>
        </p:spPr>
      </p:sp>
      <p:sp>
        <p:nvSpPr>
          <p:cNvPr id="176131" name="Rectangle 3"/>
          <p:cNvSpPr>
            <a:spLocks noGrp="1" noChangeArrowheads="1"/>
          </p:cNvSpPr>
          <p:nvPr>
            <p:ph type="body" idx="1"/>
          </p:nvPr>
        </p:nvSpPr>
        <p:spPr>
          <a:xfrm>
            <a:off x="446265" y="1794015"/>
            <a:ext cx="6192520" cy="7126222"/>
          </a:xfrm>
        </p:spPr>
        <p:txBody>
          <a:bodyPr/>
          <a:lstStyle/>
          <a:p>
            <a:r>
              <a:rPr lang="en-US" sz="2000" dirty="0"/>
              <a:t>This chart shows the proportion of Wisconsin males who purchased gun deer hunting licenses in 2000, 2004, and 2009 by age.  I want to use this chart to talk about age, period, and cohort and how they are related.  </a:t>
            </a:r>
          </a:p>
          <a:p>
            <a:endParaRPr lang="en-US" sz="2000" dirty="0"/>
          </a:p>
          <a:p>
            <a:r>
              <a:rPr lang="en-US" sz="2000" dirty="0"/>
              <a:t>Age.  As you might imagine, participation in hunting (or any kind of outdoor recreation and many other activities) is related to age.  Age affects our physical capabilities, and it is also related to important life course events (going away to college, having children, and retiring).  You can see in the chart that hunter participation is highest among teens, age 14-17, then drops off markedly in the late teens/early twenties, before increasing again, and eventually there is a large drop off in participation at older ages, after about age 65.  This pattern suggests that age matters.  </a:t>
            </a:r>
          </a:p>
          <a:p>
            <a:endParaRPr lang="en-US" sz="2000" dirty="0"/>
          </a:p>
          <a:p>
            <a:r>
              <a:rPr lang="en-US" sz="2000" dirty="0"/>
              <a:t>Period.  When I say period, I’m referring to social and environmental conditions at a given period of time.  Period effects influence people at all ages.  This might include the economic recession, a bad winter, a large number of big bucks in the herd one year, the discovery of Chronic Wasting Disease, etc.  This chart shows evidence of period effects influencing hunter decline as participation rates decline each year for people at almost all ages, the exception being those over age 65.</a:t>
            </a:r>
          </a:p>
          <a:p>
            <a:endParaRPr lang="en-US" sz="2000" dirty="0"/>
          </a:p>
          <a:p>
            <a:r>
              <a:rPr lang="en-US" sz="2000" dirty="0"/>
              <a:t>Cohort.  Again, cohort effects are essentially the idea that period effects influence people at different ages to a greater or lesser extent.  So, going hunting as a teen on a frigid day when you see no deer may have a different effect on likelihood to hunt in the future than it would on a seasoned forty year old hunter whose seen more better hunting days and, despite the cold, is escaping a houseful of hectic kids, housework, and maybe a domestic relationship that’s gone sour. </a:t>
            </a:r>
          </a:p>
          <a:p>
            <a:endParaRPr lang="en-US" sz="2000" dirty="0"/>
          </a:p>
          <a:p>
            <a:r>
              <a:rPr lang="en-US" sz="2000" dirty="0"/>
              <a:t>The chart shows evidence of cohort effects in that the peak of hunter participation in 2000 was at age 39, four years later in 2004 the peak is now four years older, and nine years late in 2009, the peak is now at age 48.  The peak drops each year as some people quit hunting, but it continuously shifts forward in time and age.  The pattern suggests that the cohort of Wisconsin males born in the late 1950s and early 1960s (Baby Boomers) are more likely to hunt than cohorts born at other ages.  </a:t>
            </a:r>
          </a:p>
          <a:p>
            <a:endParaRPr lang="en-US" sz="2000" dirty="0"/>
          </a:p>
          <a:p>
            <a:r>
              <a:rPr lang="en-US" sz="2000" dirty="0"/>
              <a:t>Overall, this simple chart suggests that age, period, and cohort effects all play a role in determining the ultimate number of Wisconsin deer hunters.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586F3-8B7E-4183-9312-5310A56BD66E}" type="slidenum">
              <a:rPr lang="en-US">
                <a:solidFill>
                  <a:prstClr val="black"/>
                </a:solidFill>
              </a:rPr>
              <a:pPr/>
              <a:t>25</a:t>
            </a:fld>
            <a:endParaRPr lang="en-US">
              <a:solidFill>
                <a:prstClr val="black"/>
              </a:solidFill>
            </a:endParaRPr>
          </a:p>
        </p:txBody>
      </p:sp>
      <p:sp>
        <p:nvSpPr>
          <p:cNvPr id="176130" name="Rectangle 2"/>
          <p:cNvSpPr>
            <a:spLocks noGrp="1" noRot="1" noChangeAspect="1" noChangeArrowheads="1" noTextEdit="1"/>
          </p:cNvSpPr>
          <p:nvPr>
            <p:ph type="sldImg"/>
          </p:nvPr>
        </p:nvSpPr>
        <p:spPr>
          <a:xfrm>
            <a:off x="2371725" y="228600"/>
            <a:ext cx="1881188" cy="1411288"/>
          </a:xfrm>
          <a:ln/>
        </p:spPr>
      </p:sp>
      <p:sp>
        <p:nvSpPr>
          <p:cNvPr id="176131" name="Rectangle 3"/>
          <p:cNvSpPr>
            <a:spLocks noGrp="1" noChangeArrowheads="1"/>
          </p:cNvSpPr>
          <p:nvPr>
            <p:ph type="body" idx="1"/>
          </p:nvPr>
        </p:nvSpPr>
        <p:spPr>
          <a:xfrm>
            <a:off x="446265" y="1794015"/>
            <a:ext cx="6192520" cy="7126222"/>
          </a:xfrm>
        </p:spPr>
        <p:txBody>
          <a:bodyPr/>
          <a:lstStyle/>
          <a:p>
            <a:r>
              <a:rPr lang="en-US" sz="2000" dirty="0"/>
              <a:t>So, when I first started investigating Wisconsin hunter decline and I looked at the previous chart, I knew that it would be critical to understand the independent contribution of age, period, and cohort effects in order to provide some sense of what is contributing to hunter decline and to generate accurate projections of the future number of Wisconsin hunters. </a:t>
            </a:r>
          </a:p>
          <a:p>
            <a:endParaRPr lang="en-US" sz="2000" dirty="0"/>
          </a:p>
          <a:p>
            <a:r>
              <a:rPr lang="en-US" sz="2000" dirty="0"/>
              <a:t>Using a technique called age-period-cohort analysis, I estimated the independent effects of age, period, and cohort on Wisconsin male gun hunter population change 2000-2009.  Now, I have to mention that this is only 10 years worth of data, and ideally there would be a much longer time period so that more the full </a:t>
            </a:r>
            <a:r>
              <a:rPr lang="en-US" sz="2000" dirty="0" err="1"/>
              <a:t>lifecourse</a:t>
            </a:r>
            <a:r>
              <a:rPr lang="en-US" sz="2000" dirty="0"/>
              <a:t> of specific generations could be analyzed.  But, the results here are still revealing, and they match up well with survey data that provides a longer history.</a:t>
            </a:r>
          </a:p>
          <a:p>
            <a:endParaRPr lang="en-US" sz="2000" dirty="0"/>
          </a:p>
          <a:p>
            <a:r>
              <a:rPr lang="en-US" sz="2000" dirty="0"/>
              <a:t>The chart shows that controlling for period and cohort, age plays an important role in hunter participation.  Most importantly, rates are high among teens as they are introduced to hunting, and they drop off considerably after age 65 and especially after age 70.</a:t>
            </a:r>
          </a:p>
          <a:p>
            <a:endParaRPr lang="en-US" sz="2000" dirty="0"/>
          </a:p>
          <a:p>
            <a:r>
              <a:rPr lang="en-US" sz="2000" dirty="0"/>
              <a:t>Notes:  These charts (this one and the two that follow) can be read like likelihood ratios with the likelihood of hunting increasing moving up the vertical access and decreasing moving down. Negative values indicate that at those ages, age contributes to a decrease in hunter participation.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586F3-8B7E-4183-9312-5310A56BD66E}" type="slidenum">
              <a:rPr lang="en-US">
                <a:solidFill>
                  <a:prstClr val="black"/>
                </a:solidFill>
              </a:rPr>
              <a:pPr/>
              <a:t>26</a:t>
            </a:fld>
            <a:endParaRPr lang="en-US">
              <a:solidFill>
                <a:prstClr val="black"/>
              </a:solidFill>
            </a:endParaRPr>
          </a:p>
        </p:txBody>
      </p:sp>
      <p:sp>
        <p:nvSpPr>
          <p:cNvPr id="176130" name="Rectangle 2"/>
          <p:cNvSpPr>
            <a:spLocks noGrp="1" noRot="1" noChangeAspect="1" noChangeArrowheads="1" noTextEdit="1"/>
          </p:cNvSpPr>
          <p:nvPr>
            <p:ph type="sldImg"/>
          </p:nvPr>
        </p:nvSpPr>
        <p:spPr>
          <a:xfrm>
            <a:off x="2371725" y="228600"/>
            <a:ext cx="1881188" cy="1411288"/>
          </a:xfrm>
          <a:ln/>
        </p:spPr>
      </p:sp>
      <p:sp>
        <p:nvSpPr>
          <p:cNvPr id="176131" name="Rectangle 3"/>
          <p:cNvSpPr>
            <a:spLocks noGrp="1" noChangeArrowheads="1"/>
          </p:cNvSpPr>
          <p:nvPr>
            <p:ph type="body" idx="1"/>
          </p:nvPr>
        </p:nvSpPr>
        <p:spPr>
          <a:xfrm>
            <a:off x="446265" y="1794015"/>
            <a:ext cx="6192520" cy="7126222"/>
          </a:xfrm>
        </p:spPr>
        <p:txBody>
          <a:bodyPr/>
          <a:lstStyle/>
          <a:p>
            <a:r>
              <a:rPr lang="en-US" sz="2000" dirty="0"/>
              <a:t>Period effects. </a:t>
            </a:r>
          </a:p>
          <a:p>
            <a:r>
              <a:rPr lang="en-US" sz="2000" dirty="0"/>
              <a:t>Period effects have not been as strong as age or cohort effects, but you can see a steady decline in participation rates over time.  There was a clear drop in participation in 2002 when Chronic Wasting Disease was discovered in the Wisconsin herd, a slight rebound in the years following, and then continued decline.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586F3-8B7E-4183-9312-5310A56BD66E}" type="slidenum">
              <a:rPr lang="en-US">
                <a:solidFill>
                  <a:prstClr val="black"/>
                </a:solidFill>
              </a:rPr>
              <a:pPr/>
              <a:t>27</a:t>
            </a:fld>
            <a:endParaRPr lang="en-US">
              <a:solidFill>
                <a:prstClr val="black"/>
              </a:solidFill>
            </a:endParaRPr>
          </a:p>
        </p:txBody>
      </p:sp>
      <p:sp>
        <p:nvSpPr>
          <p:cNvPr id="176130" name="Rectangle 2"/>
          <p:cNvSpPr>
            <a:spLocks noGrp="1" noRot="1" noChangeAspect="1" noChangeArrowheads="1" noTextEdit="1"/>
          </p:cNvSpPr>
          <p:nvPr>
            <p:ph type="sldImg"/>
          </p:nvPr>
        </p:nvSpPr>
        <p:spPr>
          <a:xfrm>
            <a:off x="2371725" y="228600"/>
            <a:ext cx="1881188" cy="1411288"/>
          </a:xfrm>
          <a:ln/>
        </p:spPr>
      </p:sp>
      <p:sp>
        <p:nvSpPr>
          <p:cNvPr id="176131" name="Rectangle 3"/>
          <p:cNvSpPr>
            <a:spLocks noGrp="1" noChangeArrowheads="1"/>
          </p:cNvSpPr>
          <p:nvPr>
            <p:ph type="body" idx="1"/>
          </p:nvPr>
        </p:nvSpPr>
        <p:spPr>
          <a:xfrm>
            <a:off x="446265" y="1794015"/>
            <a:ext cx="6192520" cy="7126222"/>
          </a:xfrm>
        </p:spPr>
        <p:txBody>
          <a:bodyPr/>
          <a:lstStyle/>
          <a:p>
            <a:r>
              <a:rPr lang="en-US" sz="2000" dirty="0"/>
              <a:t>Cohort effects. </a:t>
            </a:r>
          </a:p>
          <a:p>
            <a:r>
              <a:rPr lang="en-US" sz="2000" dirty="0"/>
              <a:t>Like age, cohort effects play a vital role in hunter participation.   In particular those born near the end of the Baby Boom generation (1955-1965) have been particularly likely to hunt. Cohorts born since 1979 (starting hunting in 1992 and later) have had a decreased likelihood of hunting. </a:t>
            </a:r>
          </a:p>
          <a:p>
            <a:endParaRPr lang="en-US" sz="2000" dirty="0"/>
          </a:p>
          <a:p>
            <a:r>
              <a:rPr lang="en-US" sz="2000" dirty="0"/>
              <a:t>Note:  Cohorts are defined in this chart according to the year they became eligible to gun deer hunt in Wisconsin (age 14), rather than by year of birth.  Also note that because a limited set of data are available (2000-2009), I don’t much trust these estimates for the older cohorts.  Here the strong negative effects of old age and likely getting confounded with cohort effects.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304">
              <a:defRPr/>
            </a:pPr>
            <a:r>
              <a:rPr lang="en-US" b="0" baseline="0" dirty="0" smtClean="0"/>
              <a:t>And, what can we do with this information?  </a:t>
            </a:r>
          </a:p>
          <a:p>
            <a:pPr defTabSz="922304">
              <a:defRPr/>
            </a:pPr>
            <a:r>
              <a:rPr lang="en-US" b="0" baseline="0" dirty="0" smtClean="0"/>
              <a:t>We can use it to inform population projections and planning for future wildlife conservation and management.  </a:t>
            </a:r>
          </a:p>
          <a:p>
            <a:pPr defTabSz="922304">
              <a:defRPr/>
            </a:pPr>
            <a:endParaRPr lang="en-US" b="0" baseline="0" dirty="0" smtClean="0"/>
          </a:p>
          <a:p>
            <a:pPr defTabSz="922304">
              <a:defRPr/>
            </a:pPr>
            <a:r>
              <a:rPr lang="en-US" b="0" baseline="0" dirty="0" smtClean="0"/>
              <a:t>This chart shows population projections of the future number of Wisconsin male gun deer hunters out to 2030.  There are 3 models shown.  The dotted one at top simply assumes that age-specific participation rates observed in 2009 will remain constant every year into the future.  I don’t believe this model to be very realistic, because all of the data indicate that these participation rates have been steadily declining.  Nonetheless, this model represents what might be considered a “best”-case scenario (a sudden stop in the decline of participation rates).  The other two lines represent what I believe to be more realistic projections, and which have, in fact, proven to be very much on target in 2010-2012 seasons. </a:t>
            </a:r>
          </a:p>
          <a:p>
            <a:pPr defTabSz="922304">
              <a:defRPr/>
            </a:pPr>
            <a:endParaRPr lang="en-US" b="0" baseline="0" dirty="0" smtClean="0"/>
          </a:p>
          <a:p>
            <a:pPr defTabSz="922304">
              <a:defRPr/>
            </a:pPr>
            <a:r>
              <a:rPr lang="en-US" b="0" baseline="0" dirty="0" smtClean="0"/>
              <a:t>The APC model is directly informed by the APC analysis I just showed.  It assumes that participation rates are affected by age, period, and cohort over time. Results of this model were remarkably similar to the a more traditional demographic projection technique called the cohort survival projection.  Both indicate that the observed recent decline in the number of Wisconsin deer hunters is only the beginning of a much more pervasive pattern.</a:t>
            </a:r>
          </a:p>
        </p:txBody>
      </p:sp>
      <p:sp>
        <p:nvSpPr>
          <p:cNvPr id="4" name="Slide Number Placeholder 3"/>
          <p:cNvSpPr>
            <a:spLocks noGrp="1"/>
          </p:cNvSpPr>
          <p:nvPr>
            <p:ph type="sldNum" sz="quarter" idx="10"/>
          </p:nvPr>
        </p:nvSpPr>
        <p:spPr/>
        <p:txBody>
          <a:bodyPr/>
          <a:lstStyle/>
          <a:p>
            <a:fld id="{A79BEF48-D5DE-41FF-821D-741FACD38079}"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29</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C5D96-9485-4B61-BFD3-8F24C0D981DC}" type="slidenum">
              <a:rPr lang="en-US" smtClean="0"/>
              <a:t>30</a:t>
            </a:fld>
            <a:endParaRPr lang="en-US"/>
          </a:p>
        </p:txBody>
      </p:sp>
    </p:spTree>
    <p:extLst>
      <p:ext uri="{BB962C8B-B14F-4D97-AF65-F5344CB8AC3E}">
        <p14:creationId xmlns:p14="http://schemas.microsoft.com/office/powerpoint/2010/main" val="197609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C5D96-9485-4B61-BFD3-8F24C0D981DC}" type="slidenum">
              <a:rPr lang="en-US" smtClean="0"/>
              <a:t>3</a:t>
            </a:fld>
            <a:endParaRPr lang="en-US"/>
          </a:p>
        </p:txBody>
      </p:sp>
    </p:spTree>
    <p:extLst>
      <p:ext uri="{BB962C8B-B14F-4D97-AF65-F5344CB8AC3E}">
        <p14:creationId xmlns:p14="http://schemas.microsoft.com/office/powerpoint/2010/main" val="392638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Processes </a:t>
            </a:r>
            <a:r>
              <a:rPr lang="en-US" baseline="0" dirty="0" smtClean="0"/>
              <a:t>of </a:t>
            </a:r>
            <a:r>
              <a:rPr lang="en-US" baseline="0" dirty="0" smtClean="0"/>
              <a:t>change are inevitable features of groups and societies.  To survive, groups and societies must evolve and change in response to changes in the broader social and physical environment.</a:t>
            </a:r>
          </a:p>
          <a:p>
            <a:endParaRPr lang="en-US" baseline="0" dirty="0" smtClean="0"/>
          </a:p>
          <a:p>
            <a:r>
              <a:rPr lang="en-US" baseline="0" dirty="0" smtClean="0"/>
              <a:t>When we talk about social change, we mean variation over time in the structure (institutions), culture (norms and values), and behavior patterns in society.</a:t>
            </a:r>
          </a:p>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4</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learned about a lot of problems and issues in society this semester.  And</a:t>
            </a:r>
            <a:r>
              <a:rPr lang="en-US" baseline="0" dirty="0" smtClean="0"/>
              <a:t> we’ve learned about the ways in which our choices as individuals are limited and shaped by larger social structures.  This can be depressing, but the good news is that YOU CAN MAKE A DIFFERENCE!</a:t>
            </a:r>
          </a:p>
          <a:p>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5</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C5D96-9485-4B61-BFD3-8F24C0D981DC}" type="slidenum">
              <a:rPr lang="en-US" smtClean="0"/>
              <a:t>6</a:t>
            </a:fld>
            <a:endParaRPr lang="en-US"/>
          </a:p>
        </p:txBody>
      </p:sp>
    </p:spTree>
    <p:extLst>
      <p:ext uri="{BB962C8B-B14F-4D97-AF65-F5344CB8AC3E}">
        <p14:creationId xmlns:p14="http://schemas.microsoft.com/office/powerpoint/2010/main" val="208548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start to wrap up this semester, I hope that you have learned some things in this course that will help you contribute to the dialogue about how to make our social world a better place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7</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C5D96-9485-4B61-BFD3-8F24C0D981DC}" type="slidenum">
              <a:rPr lang="en-US" smtClean="0"/>
              <a:t>8</a:t>
            </a:fld>
            <a:endParaRPr lang="en-US"/>
          </a:p>
        </p:txBody>
      </p:sp>
    </p:spTree>
    <p:extLst>
      <p:ext uri="{BB962C8B-B14F-4D97-AF65-F5344CB8AC3E}">
        <p14:creationId xmlns:p14="http://schemas.microsoft.com/office/powerpoint/2010/main" val="208548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11</a:t>
            </a:fld>
            <a:endParaRPr lang="en-US"/>
          </a:p>
        </p:txBody>
      </p:sp>
    </p:spTree>
    <p:extLst>
      <p:ext uri="{BB962C8B-B14F-4D97-AF65-F5344CB8AC3E}">
        <p14:creationId xmlns:p14="http://schemas.microsoft.com/office/powerpoint/2010/main" val="889141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4/15/2014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0F5BA6-1E71-485C-A987-77778683E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82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FFE89E-6569-41EE-9934-36B196B1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1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88B44-F61C-4640-A4C8-80F13B7D3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9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CBCF6-C9FA-464B-B450-A6CF3D629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2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0A86C1-B8DF-4669-8298-2A1A544C6C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899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58C786-FE7B-451D-AB7E-24672A0B4C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56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287A94-2E75-4F60-BB69-8AC6D357F2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981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E1393E-A0F0-45F6-BA67-5AFC0FFCB2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2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4D4A6C-C6BA-46DD-95D9-68F97EC1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123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5D2ADC-5D78-4B5C-9E97-4C4367D4B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477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7EDF95-E921-4E11-93C6-C9986AF6AE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473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7F12098-AD21-49E8-99E9-7E41DD6166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11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254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615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19995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0F5BA6-1E71-485C-A987-77778683E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700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FFE89E-6569-41EE-9934-36B196B1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429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88B44-F61C-4640-A4C8-80F13B7D3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1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DD81A9-42F1-499A-87B4-E1CF7BE67E1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CBCF6-C9FA-464B-B450-A6CF3D629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687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0A86C1-B8DF-4669-8298-2A1A544C6C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06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58C786-FE7B-451D-AB7E-24672A0B4C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98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287A94-2E75-4F60-BB69-8AC6D357F2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155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E1393E-A0F0-45F6-BA67-5AFC0FFCB2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425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4D4A6C-C6BA-46DD-95D9-68F97EC1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43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5D2ADC-5D78-4B5C-9E97-4C4367D4B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37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7EDF95-E921-4E11-93C6-C9986AF6AE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141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52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3"/>
          <p:cNvSpPr>
            <a:spLocks noGrp="1"/>
          </p:cNvSpPr>
          <p:nvPr userDrawn="1">
            <p:ph type="body" idx="4294967295"/>
          </p:nvPr>
        </p:nvSpPr>
        <p:spPr>
          <a:xfrm>
            <a:off x="609600" y="1295400"/>
            <a:ext cx="8153400" cy="4525963"/>
          </a:xfrm>
        </p:spPr>
        <p:txBody>
          <a:bodyPr/>
          <a:lstStyle/>
          <a:p>
            <a:pPr>
              <a:buSzTx/>
              <a:buFont typeface="Wingdings" pitchFamily="2" charset="2"/>
              <a:buChar char="§"/>
            </a:pPr>
            <a:r>
              <a:rPr lang="en-US" dirty="0" smtClean="0"/>
              <a:t>Census Attribute Tables</a:t>
            </a:r>
          </a:p>
          <a:p>
            <a:pPr lvl="1">
              <a:buSzTx/>
              <a:buFont typeface="Wingdings" pitchFamily="2" charset="2"/>
              <a:buChar char="§"/>
            </a:pPr>
            <a:r>
              <a:rPr lang="en-US" dirty="0" smtClean="0"/>
              <a:t>Methods</a:t>
            </a:r>
          </a:p>
          <a:p>
            <a:pPr lvl="1">
              <a:buSzTx/>
              <a:buFont typeface="Wingdings" pitchFamily="2" charset="2"/>
              <a:buChar char="§"/>
            </a:pPr>
            <a:r>
              <a:rPr lang="en-US" dirty="0" smtClean="0"/>
              <a:t>Sources</a:t>
            </a:r>
          </a:p>
          <a:p>
            <a:pPr lvl="2">
              <a:buSzTx/>
              <a:buFont typeface="Wingdings" pitchFamily="2" charset="2"/>
              <a:buChar char="§"/>
            </a:pPr>
            <a:r>
              <a:rPr lang="en-US" dirty="0" smtClean="0"/>
              <a:t>Primary </a:t>
            </a:r>
          </a:p>
          <a:p>
            <a:pPr lvl="2">
              <a:buSzTx/>
              <a:buFont typeface="Wingdings" pitchFamily="2" charset="2"/>
              <a:buChar char="§"/>
            </a:pPr>
            <a:r>
              <a:rPr lang="en-US" dirty="0" smtClean="0"/>
              <a:t>Secondary</a:t>
            </a:r>
          </a:p>
          <a:p>
            <a:pPr>
              <a:buSzTx/>
              <a:buFont typeface="Wingdings" pitchFamily="2" charset="2"/>
              <a:buChar char="§"/>
            </a:pPr>
            <a:r>
              <a:rPr lang="en-US" dirty="0" smtClean="0"/>
              <a:t>Geophysical Characteristics</a:t>
            </a:r>
          </a:p>
          <a:p>
            <a:endParaRPr lang="en-US" dirty="0" smtClean="0"/>
          </a:p>
          <a:p>
            <a:pPr lvl="2"/>
            <a:endParaRPr lang="en-US" dirty="0" smtClean="0"/>
          </a:p>
          <a:p>
            <a:pPr lvl="2"/>
            <a:endParaRPr lang="en-US" dirty="0" smtClean="0"/>
          </a:p>
          <a:p>
            <a:pPr lvl="2"/>
            <a:endParaRPr lang="en-US" dirty="0" smtClean="0"/>
          </a:p>
          <a:p>
            <a:pPr lvl="2"/>
            <a:endParaRPr lang="en-US" dirty="0" smtClean="0"/>
          </a:p>
        </p:txBody>
      </p:sp>
    </p:spTree>
    <p:extLst>
      <p:ext uri="{BB962C8B-B14F-4D97-AF65-F5344CB8AC3E}">
        <p14:creationId xmlns:p14="http://schemas.microsoft.com/office/powerpoint/2010/main" val="191397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DD81A9-42F1-499A-87B4-E1CF7BE67E1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0F5BA6-1E71-485C-A987-77778683E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680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FFE89E-6569-41EE-9934-36B196B1B3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026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888B44-F61C-4640-A4C8-80F13B7D36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525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CBCF6-C9FA-464B-B450-A6CF3D629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558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0A86C1-B8DF-4669-8298-2A1A544C6C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003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58C786-FE7B-451D-AB7E-24672A0B4C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3444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287A94-2E75-4F60-BB69-8AC6D357F2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803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E1393E-A0F0-45F6-BA67-5AFC0FFCB2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306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4D4A6C-C6BA-46DD-95D9-68F97EC1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039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5D2ADC-5D78-4B5C-9E97-4C4367D4B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30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DD81A9-42F1-499A-87B4-E1CF7BE67E19}" type="datetimeFigureOut">
              <a:rPr lang="en-US" smtClean="0"/>
              <a:pPr/>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7EDF95-E921-4E11-93C6-C9986AF6AE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954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305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3"/>
          <p:cNvSpPr>
            <a:spLocks noGrp="1"/>
          </p:cNvSpPr>
          <p:nvPr userDrawn="1">
            <p:ph type="body" idx="4294967295"/>
          </p:nvPr>
        </p:nvSpPr>
        <p:spPr>
          <a:xfrm>
            <a:off x="609600" y="1295400"/>
            <a:ext cx="8153400" cy="4525963"/>
          </a:xfrm>
        </p:spPr>
        <p:txBody>
          <a:bodyPr/>
          <a:lstStyle/>
          <a:p>
            <a:pPr>
              <a:buSzTx/>
              <a:buFont typeface="Wingdings" pitchFamily="2" charset="2"/>
              <a:buChar char="§"/>
            </a:pPr>
            <a:r>
              <a:rPr lang="en-US" dirty="0" smtClean="0"/>
              <a:t>Census Attribute Tables</a:t>
            </a:r>
          </a:p>
          <a:p>
            <a:pPr lvl="1">
              <a:buSzTx/>
              <a:buFont typeface="Wingdings" pitchFamily="2" charset="2"/>
              <a:buChar char="§"/>
            </a:pPr>
            <a:r>
              <a:rPr lang="en-US" dirty="0" smtClean="0"/>
              <a:t>Methods</a:t>
            </a:r>
          </a:p>
          <a:p>
            <a:pPr lvl="1">
              <a:buSzTx/>
              <a:buFont typeface="Wingdings" pitchFamily="2" charset="2"/>
              <a:buChar char="§"/>
            </a:pPr>
            <a:r>
              <a:rPr lang="en-US" dirty="0" smtClean="0"/>
              <a:t>Sources</a:t>
            </a:r>
          </a:p>
          <a:p>
            <a:pPr lvl="2">
              <a:buSzTx/>
              <a:buFont typeface="Wingdings" pitchFamily="2" charset="2"/>
              <a:buChar char="§"/>
            </a:pPr>
            <a:r>
              <a:rPr lang="en-US" dirty="0" smtClean="0"/>
              <a:t>Primary </a:t>
            </a:r>
          </a:p>
          <a:p>
            <a:pPr lvl="2">
              <a:buSzTx/>
              <a:buFont typeface="Wingdings" pitchFamily="2" charset="2"/>
              <a:buChar char="§"/>
            </a:pPr>
            <a:r>
              <a:rPr lang="en-US" dirty="0" smtClean="0"/>
              <a:t>Secondary</a:t>
            </a:r>
          </a:p>
          <a:p>
            <a:pPr>
              <a:buSzTx/>
              <a:buFont typeface="Wingdings" pitchFamily="2" charset="2"/>
              <a:buChar char="§"/>
            </a:pPr>
            <a:r>
              <a:rPr lang="en-US" dirty="0" smtClean="0"/>
              <a:t>Geophysical Characteristics</a:t>
            </a:r>
          </a:p>
          <a:p>
            <a:endParaRPr lang="en-US" dirty="0" smtClean="0"/>
          </a:p>
          <a:p>
            <a:pPr lvl="2"/>
            <a:endParaRPr lang="en-US" dirty="0" smtClean="0"/>
          </a:p>
          <a:p>
            <a:pPr lvl="2"/>
            <a:endParaRPr lang="en-US" dirty="0" smtClean="0"/>
          </a:p>
          <a:p>
            <a:pPr lvl="2"/>
            <a:endParaRPr lang="en-US" dirty="0" smtClean="0"/>
          </a:p>
          <a:p>
            <a:pPr lvl="2"/>
            <a:endParaRPr lang="en-US" dirty="0" smtClean="0"/>
          </a:p>
        </p:txBody>
      </p:sp>
    </p:spTree>
    <p:extLst>
      <p:ext uri="{BB962C8B-B14F-4D97-AF65-F5344CB8AC3E}">
        <p14:creationId xmlns:p14="http://schemas.microsoft.com/office/powerpoint/2010/main" val="22543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DD81A9-42F1-499A-87B4-E1CF7BE67E19}" type="datetimeFigureOut">
              <a:rPr lang="en-US" smtClean="0"/>
              <a:pPr/>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81A9-42F1-499A-87B4-E1CF7BE67E19}"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DD81A9-42F1-499A-87B4-E1CF7BE67E1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DDD81A9-42F1-499A-87B4-E1CF7BE67E19}" type="datetimeFigureOut">
              <a:rPr lang="en-US" smtClean="0"/>
              <a:pPr/>
              <a:t>4/15/2014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9F72ED0-27C0-4E68-B106-DC5DF8E055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5.tiff"/><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DDD81A9-42F1-499A-87B4-E1CF7BE67E19}" type="datetimeFigureOut">
              <a:rPr lang="en-US" smtClean="0"/>
              <a:pPr/>
              <a:t>4/15/2014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9F72ED0-27C0-4E68-B106-DC5DF8E055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53000">
              <a:srgbClr val="D4DEFF"/>
            </a:gs>
            <a:gs pos="83000">
              <a:srgbClr val="D4DEFF"/>
            </a:gs>
            <a:gs pos="100000">
              <a:srgbClr val="96AB94"/>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C2C5D4B-ADE5-4347-A980-F1206C8C4976}"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0979709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Rectangle 9"/>
          <p:cNvSpPr/>
          <p:nvPr userDrawn="1"/>
        </p:nvSpPr>
        <p:spPr bwMode="white">
          <a:xfrm>
            <a:off x="0" y="5638800"/>
            <a:ext cx="9144000" cy="12192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AutoShape 14"/>
          <p:cNvSpPr>
            <a:spLocks noChangeArrowheads="1"/>
          </p:cNvSpPr>
          <p:nvPr userDrawn="1"/>
        </p:nvSpPr>
        <p:spPr bwMode="auto">
          <a:xfrm>
            <a:off x="838200" y="6324600"/>
            <a:ext cx="7315200" cy="457200"/>
          </a:xfrm>
          <a:prstGeom prst="roundRect">
            <a:avLst>
              <a:gd name="adj" fmla="val 16667"/>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defRPr/>
            </a:pPr>
            <a:endParaRPr lang="en-US">
              <a:solidFill>
                <a:prstClr val="white"/>
              </a:solidFill>
              <a:latin typeface="Arial" charset="0"/>
            </a:endParaRPr>
          </a:p>
        </p:txBody>
      </p:sp>
      <p:pic>
        <p:nvPicPr>
          <p:cNvPr id="8196" name="Picture 10" descr="apl_logo_transparent"/>
          <p:cNvPicPr>
            <a:picLocks noChangeAspect="1" noChangeArrowheads="1"/>
          </p:cNvPicPr>
          <p:nvPr userDrawn="1"/>
        </p:nvPicPr>
        <p:blipFill>
          <a:blip r:embed="rId4" cstate="print"/>
          <a:srcRect/>
          <a:stretch>
            <a:fillRect/>
          </a:stretch>
        </p:blipFill>
        <p:spPr bwMode="auto">
          <a:xfrm>
            <a:off x="22225" y="6302375"/>
            <a:ext cx="739775" cy="479425"/>
          </a:xfrm>
          <a:prstGeom prst="rect">
            <a:avLst/>
          </a:prstGeom>
          <a:noFill/>
          <a:ln w="9525">
            <a:noFill/>
            <a:miter lim="800000"/>
            <a:headEnd/>
            <a:tailEnd/>
          </a:ln>
        </p:spPr>
      </p:pic>
      <p:sp>
        <p:nvSpPr>
          <p:cNvPr id="10" name="Subtitle 8"/>
          <p:cNvSpPr txBox="1">
            <a:spLocks/>
          </p:cNvSpPr>
          <p:nvPr userDrawn="1"/>
        </p:nvSpPr>
        <p:spPr>
          <a:xfrm>
            <a:off x="838200" y="6324600"/>
            <a:ext cx="7315200" cy="457200"/>
          </a:xfrm>
          <a:prstGeom prst="rect">
            <a:avLst/>
          </a:prstGeo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fontAlgn="base">
              <a:spcBef>
                <a:spcPts val="700"/>
              </a:spcBef>
              <a:spcAft>
                <a:spcPct val="0"/>
              </a:spcAft>
              <a:buClr>
                <a:srgbClr val="DD8047"/>
              </a:buClr>
              <a:buSzPct val="60000"/>
              <a:buFont typeface="Wingdings" pitchFamily="2" charset="2"/>
              <a:buNone/>
              <a:defRPr/>
            </a:pPr>
            <a:r>
              <a:rPr lang="en-US" sz="1600" dirty="0" smtClean="0">
                <a:effectLst>
                  <a:outerShdw blurRad="38100" dist="38100" dir="2700000" algn="tl">
                    <a:srgbClr val="000000"/>
                  </a:outerShdw>
                </a:effectLst>
              </a:rPr>
              <a:t>Applied Population Laboratory at UW- Madison &amp; Wisconsin DNR</a:t>
            </a:r>
            <a:endParaRPr lang="en-US" sz="1600" dirty="0">
              <a:effectLst>
                <a:outerShdw blurRad="38100" dist="38100" dir="2700000" algn="tl">
                  <a:srgbClr val="000000"/>
                </a:outerShdw>
              </a:effectLst>
            </a:endParaRPr>
          </a:p>
        </p:txBody>
      </p:sp>
      <p:sp>
        <p:nvSpPr>
          <p:cNvPr id="11" name="Rounded Rectangle 10"/>
          <p:cNvSpPr/>
          <p:nvPr userDrawn="1"/>
        </p:nvSpPr>
        <p:spPr>
          <a:xfrm>
            <a:off x="76200" y="76200"/>
            <a:ext cx="8991600" cy="6172200"/>
          </a:xfrm>
          <a:prstGeom prst="roundRect">
            <a:avLst/>
          </a:prstGeom>
          <a:solidFill>
            <a:schemeClr val="tx1"/>
          </a:solidFill>
          <a:ln w="25400">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8199" name="Picture 8" descr="DNRColorLogo_nobackground.tif"/>
          <p:cNvPicPr>
            <a:picLocks noChangeAspect="1"/>
          </p:cNvPicPr>
          <p:nvPr userDrawn="1"/>
        </p:nvPicPr>
        <p:blipFill>
          <a:blip r:embed="rId5" cstate="print"/>
          <a:srcRect/>
          <a:stretch>
            <a:fillRect/>
          </a:stretch>
        </p:blipFill>
        <p:spPr bwMode="auto">
          <a:xfrm>
            <a:off x="8269288" y="6248400"/>
            <a:ext cx="798512" cy="528638"/>
          </a:xfrm>
          <a:prstGeom prst="rect">
            <a:avLst/>
          </a:prstGeom>
          <a:noFill/>
          <a:ln w="9525">
            <a:noFill/>
            <a:miter lim="800000"/>
            <a:headEnd/>
            <a:tailEnd/>
          </a:ln>
        </p:spPr>
      </p:pic>
    </p:spTree>
    <p:extLst>
      <p:ext uri="{BB962C8B-B14F-4D97-AF65-F5344CB8AC3E}">
        <p14:creationId xmlns:p14="http://schemas.microsoft.com/office/powerpoint/2010/main" val="1311876780"/>
      </p:ext>
    </p:extLst>
  </p:cSld>
  <p:clrMap bg1="dk1" tx1="lt1" bg2="dk2" tx2="lt2" accent1="accent1" accent2="accent2" accent3="accent3" accent4="accent4" accent5="accent5" accent6="accent6" hlink="hlink" folHlink="folHlink"/>
  <p:sldLayoutIdLst>
    <p:sldLayoutId id="2147483690" r:id="rId1"/>
    <p:sldLayoutId id="2147483692" r:id="rId2"/>
  </p:sldLayoutIdLst>
  <p:txStyles>
    <p:titleStyle>
      <a:lvl1pPr algn="l" rtl="0" fontAlgn="base">
        <a:spcBef>
          <a:spcPct val="0"/>
        </a:spcBef>
        <a:spcAft>
          <a:spcPct val="0"/>
        </a:spcAft>
        <a:defRPr sz="3600" kern="1200">
          <a:solidFill>
            <a:schemeClr val="hlink"/>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2pPr>
      <a:lvl3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3pPr>
      <a:lvl4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4pPr>
      <a:lvl5pPr algn="l" rtl="0" fontAlgn="base">
        <a:spcBef>
          <a:spcPct val="0"/>
        </a:spcBef>
        <a:spcAft>
          <a:spcPct val="0"/>
        </a:spcAft>
        <a:defRPr sz="3600">
          <a:solidFill>
            <a:schemeClr val="hlink"/>
          </a:solidFill>
          <a:effectLst>
            <a:outerShdw blurRad="38100" dist="38100" dir="2700000" algn="tl">
              <a:srgbClr val="000000"/>
            </a:outerShdw>
          </a:effectLst>
          <a:latin typeface="Calibri" pitchFamily="34" charset="0"/>
        </a:defRPr>
      </a:lvl5pPr>
      <a:lvl6pPr marL="4572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6pPr>
      <a:lvl7pPr marL="9144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7pPr>
      <a:lvl8pPr marL="13716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8pPr>
      <a:lvl9pPr marL="1828800" algn="l" rtl="0" eaLnBrk="1" fontAlgn="base" hangingPunct="1">
        <a:spcBef>
          <a:spcPct val="0"/>
        </a:spcBef>
        <a:spcAft>
          <a:spcPct val="0"/>
        </a:spcAft>
        <a:defRPr sz="3600">
          <a:solidFill>
            <a:schemeClr val="hlink"/>
          </a:solidFill>
          <a:effectLst>
            <a:outerShdw blurRad="38100" dist="38100" dir="2700000" algn="tl">
              <a:srgbClr val="000000"/>
            </a:outerShdw>
          </a:effectLst>
          <a:latin typeface="Calibri"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000" kern="1200">
          <a:solidFill>
            <a:schemeClr val="tx1"/>
          </a:solidFill>
          <a:effectLst>
            <a:outerShdw blurRad="38100" dist="38100" dir="2700000" algn="tl">
              <a:srgbClr val="000000"/>
            </a:outerShdw>
          </a:effectLst>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1400" kern="1200">
          <a:solidFill>
            <a:schemeClr val="tx1"/>
          </a:solidFill>
          <a:effectLst>
            <a:outerShdw blurRad="38100" dist="38100" dir="2700000" algn="tl">
              <a:srgbClr val="000000"/>
            </a:outerShdw>
          </a:effectLst>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53000">
              <a:srgbClr val="D4DEFF"/>
            </a:gs>
            <a:gs pos="83000">
              <a:srgbClr val="D4DEFF"/>
            </a:gs>
            <a:gs pos="100000">
              <a:srgbClr val="96AB94"/>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C2C5D4B-ADE5-4347-A980-F1206C8C4976}"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8289056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53000">
              <a:srgbClr val="D4DEFF"/>
            </a:gs>
            <a:gs pos="83000">
              <a:srgbClr val="D4DEFF"/>
            </a:gs>
            <a:gs pos="100000">
              <a:srgbClr val="96AB94"/>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C2C5D4B-ADE5-4347-A980-F1206C8C4976}"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397939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a:bodyPr>
          <a:lstStyle/>
          <a:p>
            <a:pPr>
              <a:spcBef>
                <a:spcPts val="1800"/>
              </a:spcBef>
            </a:pPr>
            <a:r>
              <a:rPr lang="en-US" dirty="0" smtClean="0">
                <a:solidFill>
                  <a:schemeClr val="accent1"/>
                </a:solidFill>
              </a:rPr>
              <a:t>Social Change</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
        <p:nvSpPr>
          <p:cNvPr id="3" name="Subtitle 2"/>
          <p:cNvSpPr>
            <a:spLocks noGrp="1"/>
          </p:cNvSpPr>
          <p:nvPr>
            <p:ph type="subTitle" idx="1"/>
          </p:nvPr>
        </p:nvSpPr>
        <p:spPr>
          <a:xfrm>
            <a:off x="381000" y="3352800"/>
            <a:ext cx="8077200" cy="1423416"/>
          </a:xfrm>
        </p:spPr>
        <p:txBody>
          <a:bodyPr>
            <a:normAutofit/>
          </a:bodyPr>
          <a:lstStyle/>
          <a:p>
            <a:r>
              <a:rPr lang="en-US" sz="3200" dirty="0" smtClean="0">
                <a:solidFill>
                  <a:schemeClr val="tx1"/>
                </a:solidFill>
              </a:rPr>
              <a:t>April 15, 2014</a:t>
            </a:r>
            <a:endParaRPr lang="en-US" sz="3200" dirty="0" smtClean="0">
              <a:solidFill>
                <a:schemeClr val="tx1"/>
              </a:solidFill>
            </a:endParaRPr>
          </a:p>
        </p:txBody>
      </p:sp>
    </p:spTree>
    <p:extLst>
      <p:ext uri="{BB962C8B-B14F-4D97-AF65-F5344CB8AC3E}">
        <p14:creationId xmlns:p14="http://schemas.microsoft.com/office/powerpoint/2010/main" val="187832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Social Change</a:t>
            </a:r>
            <a:endParaRPr lang="en-US" dirty="0"/>
          </a:p>
        </p:txBody>
      </p:sp>
      <p:sp>
        <p:nvSpPr>
          <p:cNvPr id="3" name="Content Placeholder 2"/>
          <p:cNvSpPr>
            <a:spLocks noGrp="1"/>
          </p:cNvSpPr>
          <p:nvPr>
            <p:ph idx="1"/>
          </p:nvPr>
        </p:nvSpPr>
        <p:spPr>
          <a:xfrm>
            <a:off x="457200" y="1676401"/>
            <a:ext cx="8229600" cy="4724400"/>
          </a:xfrm>
        </p:spPr>
        <p:txBody>
          <a:bodyPr/>
          <a:lstStyle/>
          <a:p>
            <a:r>
              <a:rPr lang="en-US" sz="2800" dirty="0" smtClean="0"/>
              <a:t>Dialectical</a:t>
            </a:r>
          </a:p>
          <a:p>
            <a:pPr lvl="1"/>
            <a:r>
              <a:rPr lang="en-US" sz="2400" dirty="0" smtClean="0"/>
              <a:t>Existing structures are challenges by oppositional force</a:t>
            </a:r>
          </a:p>
          <a:p>
            <a:pPr lvl="1"/>
            <a:r>
              <a:rPr lang="en-US" sz="2400" dirty="0" smtClean="0"/>
              <a:t>Outcome is usually a compromise between the two</a:t>
            </a:r>
          </a:p>
          <a:p>
            <a:pPr lvl="1"/>
            <a:r>
              <a:rPr lang="en-US" sz="2400" dirty="0" smtClean="0"/>
              <a:t>Dominant culture changes</a:t>
            </a:r>
          </a:p>
          <a:p>
            <a:pPr lvl="1"/>
            <a:r>
              <a:rPr lang="en-US" sz="2400" dirty="0" smtClean="0"/>
              <a:t>Emphasizes process &amp; actors are key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2400"/>
            <a:ext cx="9022566" cy="3048000"/>
          </a:xfrm>
          <a:prstGeom prst="rect">
            <a:avLst/>
          </a:prstGeom>
        </p:spPr>
      </p:pic>
    </p:spTree>
    <p:extLst>
      <p:ext uri="{BB962C8B-B14F-4D97-AF65-F5344CB8AC3E}">
        <p14:creationId xmlns:p14="http://schemas.microsoft.com/office/powerpoint/2010/main" val="119192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Resisting Change</a:t>
            </a:r>
            <a:endParaRPr lang="en-US" dirty="0"/>
          </a:p>
        </p:txBody>
      </p:sp>
      <p:sp>
        <p:nvSpPr>
          <p:cNvPr id="12" name="Content Placeholder 11"/>
          <p:cNvSpPr>
            <a:spLocks noGrp="1"/>
          </p:cNvSpPr>
          <p:nvPr>
            <p:ph sz="half" idx="1"/>
          </p:nvPr>
        </p:nvSpPr>
        <p:spPr>
          <a:xfrm>
            <a:off x="0" y="1676400"/>
            <a:ext cx="8915400" cy="4953000"/>
          </a:xfrm>
        </p:spPr>
        <p:txBody>
          <a:bodyPr>
            <a:normAutofit/>
          </a:bodyPr>
          <a:lstStyle/>
          <a:p>
            <a:pPr>
              <a:spcBef>
                <a:spcPts val="1200"/>
              </a:spcBef>
            </a:pPr>
            <a:r>
              <a:rPr lang="en-US" dirty="0" smtClean="0"/>
              <a:t>Protect the status quo</a:t>
            </a:r>
          </a:p>
          <a:p>
            <a:pPr>
              <a:spcBef>
                <a:spcPts val="1200"/>
              </a:spcBef>
            </a:pPr>
            <a:r>
              <a:rPr lang="en-US" dirty="0" smtClean="0"/>
              <a:t>Potential disruption to larger functioning of society</a:t>
            </a:r>
          </a:p>
          <a:p>
            <a:pPr lvl="1">
              <a:spcBef>
                <a:spcPts val="1200"/>
              </a:spcBef>
            </a:pPr>
            <a:r>
              <a:rPr lang="en-US" dirty="0" smtClean="0"/>
              <a:t>Institutions don’t like change</a:t>
            </a:r>
          </a:p>
          <a:p>
            <a:pPr>
              <a:spcBef>
                <a:spcPts val="1200"/>
              </a:spcBef>
            </a:pPr>
            <a:r>
              <a:rPr lang="en-US" dirty="0" smtClean="0"/>
              <a:t>Counter-movements</a:t>
            </a:r>
          </a:p>
          <a:p>
            <a:pPr>
              <a:spcBef>
                <a:spcPts val="1200"/>
              </a:spcBef>
            </a:pPr>
            <a:r>
              <a:rPr lang="en-US" dirty="0" smtClean="0"/>
              <a:t>Social </a:t>
            </a:r>
            <a:r>
              <a:rPr lang="en-US" dirty="0" smtClean="0"/>
              <a:t>pressure against working for change</a:t>
            </a:r>
          </a:p>
          <a:p>
            <a:pPr>
              <a:spcBef>
                <a:spcPts val="1200"/>
              </a:spcBef>
            </a:pPr>
            <a:r>
              <a:rPr lang="en-US" dirty="0" smtClean="0"/>
              <a:t>Unintended consequences</a:t>
            </a:r>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2034812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normAutofit fontScale="90000"/>
          </a:bodyPr>
          <a:lstStyle/>
          <a:p>
            <a:r>
              <a:rPr lang="en-US" dirty="0" smtClean="0"/>
              <a:t>Your </a:t>
            </a:r>
            <a:r>
              <a:rPr lang="en-US" dirty="0" smtClean="0"/>
              <a:t>Adventure </a:t>
            </a:r>
            <a:r>
              <a:rPr lang="en-US" dirty="0" smtClean="0"/>
              <a:t>in Social Change:  </a:t>
            </a:r>
            <a:r>
              <a:rPr lang="en-US" dirty="0" smtClean="0"/>
              <a:t>Activity Posting </a:t>
            </a:r>
            <a:r>
              <a:rPr lang="en-US" dirty="0" smtClean="0"/>
              <a:t>6</a:t>
            </a:r>
            <a:endParaRPr lang="en-US" dirty="0"/>
          </a:p>
        </p:txBody>
      </p:sp>
      <p:sp>
        <p:nvSpPr>
          <p:cNvPr id="12" name="Content Placeholder 11"/>
          <p:cNvSpPr>
            <a:spLocks noGrp="1"/>
          </p:cNvSpPr>
          <p:nvPr>
            <p:ph sz="half" idx="1"/>
          </p:nvPr>
        </p:nvSpPr>
        <p:spPr>
          <a:xfrm>
            <a:off x="0" y="1676400"/>
            <a:ext cx="8915400" cy="5181600"/>
          </a:xfrm>
        </p:spPr>
        <p:txBody>
          <a:bodyPr>
            <a:normAutofit/>
          </a:bodyPr>
          <a:lstStyle/>
          <a:p>
            <a:pPr>
              <a:spcBef>
                <a:spcPts val="1200"/>
              </a:spcBef>
            </a:pPr>
            <a:r>
              <a:rPr lang="en-US" dirty="0" smtClean="0"/>
              <a:t>Movement to break down “us” </a:t>
            </a:r>
            <a:r>
              <a:rPr lang="en-US" dirty="0" err="1" smtClean="0"/>
              <a:t>vs</a:t>
            </a:r>
            <a:r>
              <a:rPr lang="en-US" dirty="0" smtClean="0"/>
              <a:t> “them” thinking</a:t>
            </a:r>
          </a:p>
          <a:p>
            <a:pPr>
              <a:spcBef>
                <a:spcPts val="1200"/>
              </a:spcBef>
            </a:pPr>
            <a:r>
              <a:rPr lang="en-US" dirty="0" smtClean="0"/>
              <a:t>Positive interactions is key</a:t>
            </a:r>
          </a:p>
          <a:p>
            <a:pPr>
              <a:spcBef>
                <a:spcPts val="1200"/>
              </a:spcBef>
            </a:pPr>
            <a:r>
              <a:rPr lang="en-US" dirty="0" smtClean="0"/>
              <a:t>Tell about your experience</a:t>
            </a:r>
          </a:p>
          <a:p>
            <a:pPr>
              <a:spcBef>
                <a:spcPts val="1200"/>
              </a:spcBef>
            </a:pPr>
            <a:r>
              <a:rPr lang="en-US" dirty="0" smtClean="0"/>
              <a:t>What did you learn about the unfamiliar group?</a:t>
            </a:r>
          </a:p>
          <a:p>
            <a:pPr>
              <a:spcBef>
                <a:spcPts val="1200"/>
              </a:spcBef>
            </a:pPr>
            <a:r>
              <a:rPr lang="en-US" dirty="0" smtClean="0"/>
              <a:t>What did you learn about yourself?</a:t>
            </a:r>
          </a:p>
          <a:p>
            <a:pPr>
              <a:spcBef>
                <a:spcPts val="1200"/>
              </a:spcBef>
            </a:pPr>
            <a:r>
              <a:rPr lang="en-US" dirty="0" smtClean="0"/>
              <a:t>Do you think this experience had any impact of breaking down “us” </a:t>
            </a:r>
            <a:r>
              <a:rPr lang="en-US" dirty="0" err="1" smtClean="0"/>
              <a:t>vs</a:t>
            </a:r>
            <a:r>
              <a:rPr lang="en-US" dirty="0" smtClean="0"/>
              <a:t> “they” thinking inside of you?  Of the group members you interacted with?</a:t>
            </a:r>
          </a:p>
          <a:p>
            <a:pPr marL="457200" lvl="1" indent="0">
              <a:spcBef>
                <a:spcPts val="1200"/>
              </a:spcBef>
              <a:buNone/>
            </a:pPr>
            <a:endParaRPr lang="en-US" dirty="0" smtClean="0"/>
          </a:p>
          <a:p>
            <a:pPr marL="118872" indent="0">
              <a:buNone/>
            </a:pPr>
            <a:endParaRPr lang="en-US" dirty="0" smtClean="0"/>
          </a:p>
        </p:txBody>
      </p:sp>
    </p:spTree>
    <p:extLst>
      <p:ext uri="{BB962C8B-B14F-4D97-AF65-F5344CB8AC3E}">
        <p14:creationId xmlns:p14="http://schemas.microsoft.com/office/powerpoint/2010/main" val="3129802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What Spurs Social Change?</a:t>
            </a:r>
            <a:endParaRPr lang="en-US" dirty="0"/>
          </a:p>
        </p:txBody>
      </p:sp>
      <p:sp>
        <p:nvSpPr>
          <p:cNvPr id="12" name="Content Placeholder 11"/>
          <p:cNvSpPr>
            <a:spLocks noGrp="1"/>
          </p:cNvSpPr>
          <p:nvPr>
            <p:ph sz="half" idx="1"/>
          </p:nvPr>
        </p:nvSpPr>
        <p:spPr>
          <a:xfrm>
            <a:off x="0" y="1676400"/>
            <a:ext cx="8915400" cy="4953000"/>
          </a:xfrm>
        </p:spPr>
        <p:txBody>
          <a:bodyPr>
            <a:normAutofit fontScale="92500" lnSpcReduction="20000"/>
          </a:bodyPr>
          <a:lstStyle/>
          <a:p>
            <a:pPr>
              <a:spcBef>
                <a:spcPts val="1200"/>
              </a:spcBef>
            </a:pPr>
            <a:r>
              <a:rPr lang="en-US" dirty="0"/>
              <a:t>Population </a:t>
            </a:r>
            <a:r>
              <a:rPr lang="en-US" dirty="0" smtClean="0"/>
              <a:t>dynamics</a:t>
            </a:r>
          </a:p>
          <a:p>
            <a:pPr>
              <a:spcBef>
                <a:spcPts val="1200"/>
              </a:spcBef>
            </a:pPr>
            <a:r>
              <a:rPr lang="en-US" dirty="0"/>
              <a:t>Cohort </a:t>
            </a:r>
            <a:r>
              <a:rPr lang="en-US" dirty="0" smtClean="0"/>
              <a:t>Effects and Replacement</a:t>
            </a:r>
            <a:endParaRPr lang="en-US" dirty="0" smtClean="0"/>
          </a:p>
          <a:p>
            <a:pPr>
              <a:spcBef>
                <a:spcPts val="1200"/>
              </a:spcBef>
            </a:pPr>
            <a:r>
              <a:rPr lang="en-US" dirty="0" smtClean="0"/>
              <a:t>Environment</a:t>
            </a:r>
          </a:p>
          <a:p>
            <a:pPr>
              <a:spcBef>
                <a:spcPts val="1200"/>
              </a:spcBef>
            </a:pPr>
            <a:r>
              <a:rPr lang="en-US" dirty="0"/>
              <a:t>Major events/crises</a:t>
            </a:r>
          </a:p>
          <a:p>
            <a:pPr lvl="1"/>
            <a:r>
              <a:rPr lang="en-US" dirty="0"/>
              <a:t>Wars/acts of terrorism</a:t>
            </a:r>
          </a:p>
          <a:p>
            <a:pPr lvl="1"/>
            <a:r>
              <a:rPr lang="en-US" dirty="0"/>
              <a:t>Economic crisis</a:t>
            </a:r>
          </a:p>
          <a:p>
            <a:pPr lvl="1"/>
            <a:r>
              <a:rPr lang="en-US" dirty="0"/>
              <a:t>Natural </a:t>
            </a:r>
            <a:r>
              <a:rPr lang="en-US" dirty="0" smtClean="0"/>
              <a:t>disasters</a:t>
            </a:r>
            <a:endParaRPr lang="en-US" dirty="0" smtClean="0"/>
          </a:p>
          <a:p>
            <a:pPr>
              <a:spcBef>
                <a:spcPts val="1200"/>
              </a:spcBef>
            </a:pPr>
            <a:r>
              <a:rPr lang="en-US" dirty="0" smtClean="0"/>
              <a:t>Science </a:t>
            </a:r>
            <a:r>
              <a:rPr lang="en-US" dirty="0" smtClean="0"/>
              <a:t>&amp; </a:t>
            </a:r>
            <a:r>
              <a:rPr lang="en-US" dirty="0" smtClean="0"/>
              <a:t>Technology- Experts, Corporations</a:t>
            </a:r>
            <a:endParaRPr lang="en-US" dirty="0" smtClean="0"/>
          </a:p>
          <a:p>
            <a:pPr>
              <a:spcBef>
                <a:spcPts val="1200"/>
              </a:spcBef>
            </a:pPr>
            <a:r>
              <a:rPr lang="en-US" dirty="0" smtClean="0"/>
              <a:t>Leaders</a:t>
            </a:r>
          </a:p>
          <a:p>
            <a:pPr lvl="1">
              <a:spcBef>
                <a:spcPts val="1200"/>
              </a:spcBef>
            </a:pPr>
            <a:r>
              <a:rPr lang="en-US" dirty="0" smtClean="0"/>
              <a:t>Top Down: through </a:t>
            </a:r>
            <a:r>
              <a:rPr lang="en-US" dirty="0" smtClean="0"/>
              <a:t>policy– State, Corporations</a:t>
            </a:r>
            <a:endParaRPr lang="en-US" dirty="0" smtClean="0"/>
          </a:p>
          <a:p>
            <a:pPr lvl="1">
              <a:spcBef>
                <a:spcPts val="1200"/>
              </a:spcBef>
            </a:pPr>
            <a:r>
              <a:rPr lang="en-US" dirty="0" smtClean="0"/>
              <a:t>Bottom Up: collective </a:t>
            </a:r>
            <a:r>
              <a:rPr lang="en-US" dirty="0" smtClean="0"/>
              <a:t>action/social movements</a:t>
            </a:r>
            <a:endParaRPr lang="en-US" dirty="0" smtClean="0"/>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258190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0"/>
            <a:ext cx="8610601" cy="688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709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Can the planet support it?</a:t>
            </a:r>
            <a:endParaRPr lang="en-US" dirty="0"/>
          </a:p>
        </p:txBody>
      </p:sp>
      <p:sp>
        <p:nvSpPr>
          <p:cNvPr id="2" name="Content Placeholder 1"/>
          <p:cNvSpPr>
            <a:spLocks noGrp="1"/>
          </p:cNvSpPr>
          <p:nvPr>
            <p:ph sz="half" idx="1"/>
          </p:nvPr>
        </p:nvSpPr>
        <p:spPr>
          <a:xfrm>
            <a:off x="-152400" y="1828800"/>
            <a:ext cx="3810000" cy="5029200"/>
          </a:xfrm>
        </p:spPr>
        <p:txBody>
          <a:bodyPr>
            <a:normAutofit lnSpcReduction="10000"/>
          </a:bodyPr>
          <a:lstStyle/>
          <a:p>
            <a:pPr>
              <a:spcBef>
                <a:spcPts val="1800"/>
              </a:spcBef>
            </a:pPr>
            <a:r>
              <a:rPr lang="en-US" dirty="0" smtClean="0"/>
              <a:t>Finite planet with some limits to growth</a:t>
            </a:r>
          </a:p>
          <a:p>
            <a:pPr>
              <a:spcBef>
                <a:spcPts val="1800"/>
              </a:spcBef>
            </a:pPr>
            <a:r>
              <a:rPr lang="en-US" dirty="0" smtClean="0"/>
              <a:t>More people could mean more resource use, pollution, etc.</a:t>
            </a:r>
          </a:p>
          <a:p>
            <a:pPr>
              <a:spcBef>
                <a:spcPts val="1800"/>
              </a:spcBef>
            </a:pPr>
            <a:r>
              <a:rPr lang="en-US" dirty="0" smtClean="0"/>
              <a:t>Higher consumption also degrade </a:t>
            </a:r>
            <a:r>
              <a:rPr lang="en-US" dirty="0" err="1" smtClean="0"/>
              <a:t>env</a:t>
            </a:r>
            <a:endParaRPr lang="en-US" dirty="0" smtClean="0"/>
          </a:p>
          <a:p>
            <a:pPr>
              <a:spcBef>
                <a:spcPts val="1800"/>
              </a:spcBef>
            </a:pPr>
            <a:r>
              <a:rPr lang="en-US" dirty="0" smtClean="0"/>
              <a:t>Human ingenuity pushes limits </a:t>
            </a:r>
            <a:endParaRPr lang="en-US" dirty="0"/>
          </a:p>
        </p:txBody>
      </p:sp>
      <p:sp>
        <p:nvSpPr>
          <p:cNvPr id="3" name="Content Placeholder 2"/>
          <p:cNvSpPr>
            <a:spLocks noGrp="1"/>
          </p:cNvSpPr>
          <p:nvPr>
            <p:ph sz="half" idx="2"/>
          </p:nvPr>
        </p:nvSpPr>
        <p:spPr/>
        <p:txBody>
          <a:bodyPr>
            <a:normAutofit lnSpcReduction="10000"/>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599" y="1371599"/>
            <a:ext cx="5486401"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31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0818"/>
            <a:ext cx="6553200" cy="6879636"/>
          </a:xfrm>
          <a:prstGeom prst="rect">
            <a:avLst/>
          </a:prstGeom>
        </p:spPr>
      </p:pic>
    </p:spTree>
    <p:extLst>
      <p:ext uri="{BB962C8B-B14F-4D97-AF65-F5344CB8AC3E}">
        <p14:creationId xmlns:p14="http://schemas.microsoft.com/office/powerpoint/2010/main" val="1630184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subTitle" idx="1"/>
          </p:nvPr>
        </p:nvSpPr>
        <p:spPr>
          <a:xfrm>
            <a:off x="762000" y="2362200"/>
            <a:ext cx="7696200" cy="1524000"/>
          </a:xfrm>
        </p:spPr>
        <p:txBody>
          <a:bodyPr>
            <a:normAutofit lnSpcReduction="10000"/>
          </a:bodyPr>
          <a:lstStyle/>
          <a:p>
            <a:r>
              <a:rPr lang="en-US" sz="4800" b="1" dirty="0" smtClean="0">
                <a:solidFill>
                  <a:srgbClr val="0066CC"/>
                </a:solidFill>
              </a:rPr>
              <a:t>Cohort effects drive lasting social change</a:t>
            </a:r>
            <a:endParaRPr lang="en-US" sz="4800" b="1" dirty="0">
              <a:solidFill>
                <a:srgbClr val="0066CC"/>
              </a:solidFill>
            </a:endParaRPr>
          </a:p>
        </p:txBody>
      </p:sp>
      <p:grpSp>
        <p:nvGrpSpPr>
          <p:cNvPr id="5" name="Group 4"/>
          <p:cNvGrpSpPr/>
          <p:nvPr/>
        </p:nvGrpSpPr>
        <p:grpSpPr>
          <a:xfrm>
            <a:off x="0" y="6324600"/>
            <a:ext cx="9144000" cy="533400"/>
            <a:chOff x="0" y="6324600"/>
            <a:chExt cx="9144000" cy="533400"/>
          </a:xfrm>
        </p:grpSpPr>
        <p:sp>
          <p:nvSpPr>
            <p:cNvPr id="6" name="Rectangle 5"/>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0800"/>
              <a:ext cx="1524000" cy="398804"/>
            </a:xfrm>
            <a:prstGeom prst="rect">
              <a:avLst/>
            </a:prstGeom>
          </p:spPr>
        </p:pic>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564" y="3733800"/>
            <a:ext cx="1733550" cy="1768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886200"/>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81000"/>
            <a:ext cx="45720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0437" y="39243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739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6324600"/>
            <a:ext cx="9144000" cy="533400"/>
            <a:chOff x="0" y="6324600"/>
            <a:chExt cx="9144000" cy="533400"/>
          </a:xfrm>
        </p:grpSpPr>
        <p:sp>
          <p:nvSpPr>
            <p:cNvPr id="9" name="Rectangle 8"/>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0800"/>
              <a:ext cx="1524000" cy="398804"/>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73283"/>
            <a:ext cx="7399020" cy="6251317"/>
          </a:xfrm>
          <a:prstGeom prst="rect">
            <a:avLst/>
          </a:prstGeom>
        </p:spPr>
      </p:pic>
      <p:sp>
        <p:nvSpPr>
          <p:cNvPr id="3" name="Rectangle 2"/>
          <p:cNvSpPr/>
          <p:nvPr/>
        </p:nvSpPr>
        <p:spPr>
          <a:xfrm>
            <a:off x="1261110" y="5334000"/>
            <a:ext cx="7010400" cy="523220"/>
          </a:xfrm>
          <a:prstGeom prst="rect">
            <a:avLst/>
          </a:prstGeom>
        </p:spPr>
        <p:txBody>
          <a:bodyPr wrap="square">
            <a:spAutoFit/>
          </a:bodyPr>
          <a:lstStyle/>
          <a:p>
            <a:pPr fontAlgn="base">
              <a:spcBef>
                <a:spcPct val="0"/>
              </a:spcBef>
              <a:spcAft>
                <a:spcPct val="0"/>
              </a:spcAft>
            </a:pPr>
            <a:r>
              <a:rPr lang="en-US" sz="1400" dirty="0">
                <a:solidFill>
                  <a:prstClr val="black"/>
                </a:solidFill>
              </a:rPr>
              <a:t>Nielsen, Amie L. 2010. “Americans’ Attitudes Toward Drug-Related Issues from 1975–2006: The Roles of Period and Cohort Effects.” </a:t>
            </a:r>
            <a:r>
              <a:rPr lang="en-US" sz="1400" i="1" dirty="0">
                <a:solidFill>
                  <a:prstClr val="black"/>
                </a:solidFill>
              </a:rPr>
              <a:t>Journal of Drug Issues</a:t>
            </a:r>
            <a:r>
              <a:rPr lang="en-US" sz="1400" dirty="0">
                <a:solidFill>
                  <a:prstClr val="black"/>
                </a:solidFill>
              </a:rPr>
              <a:t> 40(2):461–93.</a:t>
            </a:r>
          </a:p>
        </p:txBody>
      </p:sp>
    </p:spTree>
    <p:extLst>
      <p:ext uri="{BB962C8B-B14F-4D97-AF65-F5344CB8AC3E}">
        <p14:creationId xmlns:p14="http://schemas.microsoft.com/office/powerpoint/2010/main" val="2640653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Period- Cohort Effects</a:t>
            </a:r>
            <a:endParaRPr lang="en-US" dirty="0"/>
          </a:p>
        </p:txBody>
      </p:sp>
      <p:sp>
        <p:nvSpPr>
          <p:cNvPr id="3" name="Content Placeholder 2"/>
          <p:cNvSpPr>
            <a:spLocks noGrp="1"/>
          </p:cNvSpPr>
          <p:nvPr>
            <p:ph idx="1"/>
          </p:nvPr>
        </p:nvSpPr>
        <p:spPr/>
        <p:txBody>
          <a:bodyPr/>
          <a:lstStyle/>
          <a:p>
            <a:r>
              <a:rPr lang="en-US" dirty="0" smtClean="0"/>
              <a:t>Age:  biology, </a:t>
            </a:r>
            <a:r>
              <a:rPr lang="en-US" dirty="0" err="1" smtClean="0"/>
              <a:t>lifecourse</a:t>
            </a:r>
            <a:r>
              <a:rPr lang="en-US" dirty="0" smtClean="0"/>
              <a:t>, social situation</a:t>
            </a:r>
          </a:p>
          <a:p>
            <a:endParaRPr lang="en-US" dirty="0" smtClean="0"/>
          </a:p>
          <a:p>
            <a:r>
              <a:rPr lang="en-US" dirty="0" smtClean="0"/>
              <a:t>Period:  current events, environment</a:t>
            </a:r>
          </a:p>
          <a:p>
            <a:endParaRPr lang="en-US" dirty="0" smtClean="0"/>
          </a:p>
          <a:p>
            <a:r>
              <a:rPr lang="en-US" dirty="0" smtClean="0"/>
              <a:t>Cohort:  events affect people at different ages differently</a:t>
            </a:r>
          </a:p>
        </p:txBody>
      </p:sp>
    </p:spTree>
    <p:extLst>
      <p:ext uri="{BB962C8B-B14F-4D97-AF65-F5344CB8AC3E}">
        <p14:creationId xmlns:p14="http://schemas.microsoft.com/office/powerpoint/2010/main" val="36290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Issue blog</a:t>
            </a:r>
            <a:endParaRPr lang="en-US" dirty="0"/>
          </a:p>
        </p:txBody>
      </p:sp>
      <p:sp>
        <p:nvSpPr>
          <p:cNvPr id="3" name="Content Placeholder 2"/>
          <p:cNvSpPr>
            <a:spLocks noGrp="1"/>
          </p:cNvSpPr>
          <p:nvPr>
            <p:ph idx="1"/>
          </p:nvPr>
        </p:nvSpPr>
        <p:spPr>
          <a:xfrm>
            <a:off x="457200" y="1600200"/>
            <a:ext cx="8229600" cy="5257799"/>
          </a:xfrm>
        </p:spPr>
        <p:txBody>
          <a:bodyPr>
            <a:normAutofit fontScale="77500" lnSpcReduction="20000"/>
          </a:bodyPr>
          <a:lstStyle/>
          <a:p>
            <a:pPr marL="633222" indent="-514350">
              <a:lnSpc>
                <a:spcPct val="110000"/>
              </a:lnSpc>
              <a:spcBef>
                <a:spcPts val="1200"/>
              </a:spcBef>
              <a:buFont typeface="+mj-lt"/>
              <a:buAutoNum type="arabicPeriod"/>
            </a:pPr>
            <a:r>
              <a:rPr lang="en-US" dirty="0" smtClean="0"/>
              <a:t>Choose </a:t>
            </a:r>
            <a:r>
              <a:rPr lang="en-US" dirty="0" smtClean="0"/>
              <a:t>a specific </a:t>
            </a:r>
            <a:r>
              <a:rPr lang="en-US" dirty="0" smtClean="0"/>
              <a:t>issue of public importance- explain why</a:t>
            </a:r>
          </a:p>
          <a:p>
            <a:pPr marL="633222" indent="-514350">
              <a:lnSpc>
                <a:spcPct val="110000"/>
              </a:lnSpc>
              <a:spcBef>
                <a:spcPts val="1200"/>
              </a:spcBef>
              <a:buFont typeface="+mj-lt"/>
              <a:buAutoNum type="arabicPeriod"/>
            </a:pPr>
            <a:r>
              <a:rPr lang="en-US" dirty="0" smtClean="0"/>
              <a:t>Describe the issue using data/evidence (1-2 sources)</a:t>
            </a:r>
          </a:p>
          <a:p>
            <a:pPr marL="925830" lvl="1" indent="-514350">
              <a:lnSpc>
                <a:spcPct val="120000"/>
              </a:lnSpc>
              <a:spcBef>
                <a:spcPts val="600"/>
              </a:spcBef>
            </a:pPr>
            <a:r>
              <a:rPr lang="en-US" dirty="0" smtClean="0"/>
              <a:t>Census, Kids Count (exercise 2)</a:t>
            </a:r>
          </a:p>
          <a:p>
            <a:pPr marL="925830" lvl="1" indent="-514350">
              <a:lnSpc>
                <a:spcPct val="120000"/>
              </a:lnSpc>
              <a:spcBef>
                <a:spcPts val="600"/>
              </a:spcBef>
            </a:pPr>
            <a:r>
              <a:rPr lang="en-US" dirty="0" err="1" smtClean="0"/>
              <a:t>Govt</a:t>
            </a:r>
            <a:r>
              <a:rPr lang="en-US" dirty="0" smtClean="0"/>
              <a:t> documents, reports, policies</a:t>
            </a:r>
          </a:p>
          <a:p>
            <a:pPr marL="925830" lvl="1" indent="-514350">
              <a:lnSpc>
                <a:spcPct val="120000"/>
              </a:lnSpc>
              <a:spcBef>
                <a:spcPts val="600"/>
              </a:spcBef>
            </a:pPr>
            <a:r>
              <a:rPr lang="en-US" dirty="0" smtClean="0"/>
              <a:t>Press, pictures, clear examples</a:t>
            </a:r>
          </a:p>
          <a:p>
            <a:pPr marL="633222" indent="-514350">
              <a:lnSpc>
                <a:spcPct val="110000"/>
              </a:lnSpc>
              <a:spcBef>
                <a:spcPts val="1400"/>
              </a:spcBef>
              <a:buFont typeface="+mj-lt"/>
              <a:buAutoNum type="arabicPeriod"/>
            </a:pPr>
            <a:r>
              <a:rPr lang="en-US" dirty="0" smtClean="0"/>
              <a:t>Analyze issue using sociological imagination</a:t>
            </a:r>
          </a:p>
          <a:p>
            <a:pPr marL="925830" lvl="1" indent="-514350">
              <a:lnSpc>
                <a:spcPct val="120000"/>
              </a:lnSpc>
              <a:spcBef>
                <a:spcPts val="600"/>
              </a:spcBef>
            </a:pPr>
            <a:r>
              <a:rPr lang="en-US" dirty="0" smtClean="0"/>
              <a:t>Explain how the issue comes to be or gets perpetuated</a:t>
            </a:r>
          </a:p>
          <a:p>
            <a:pPr marL="925830" lvl="1" indent="-514350">
              <a:lnSpc>
                <a:spcPct val="120000"/>
              </a:lnSpc>
              <a:spcBef>
                <a:spcPts val="600"/>
              </a:spcBef>
            </a:pPr>
            <a:r>
              <a:rPr lang="en-US" dirty="0" smtClean="0"/>
              <a:t>Concepts and theories from class</a:t>
            </a:r>
          </a:p>
          <a:p>
            <a:pPr marL="925830" lvl="1" indent="-514350">
              <a:lnSpc>
                <a:spcPct val="120000"/>
              </a:lnSpc>
              <a:spcBef>
                <a:spcPts val="600"/>
              </a:spcBef>
            </a:pPr>
            <a:r>
              <a:rPr lang="en-US" dirty="0" smtClean="0"/>
              <a:t>Sociological studies (peer reviewed)- 2 to 3 sources</a:t>
            </a:r>
          </a:p>
          <a:p>
            <a:pPr marL="633222" indent="-514350">
              <a:lnSpc>
                <a:spcPct val="110000"/>
              </a:lnSpc>
              <a:spcBef>
                <a:spcPts val="1400"/>
              </a:spcBef>
              <a:buFont typeface="+mj-lt"/>
              <a:buAutoNum type="arabicPeriod"/>
            </a:pPr>
            <a:r>
              <a:rPr lang="en-US" dirty="0" smtClean="0"/>
              <a:t>Interpret findings</a:t>
            </a:r>
          </a:p>
          <a:p>
            <a:pPr marL="633222" indent="-514350">
              <a:lnSpc>
                <a:spcPct val="110000"/>
              </a:lnSpc>
              <a:spcBef>
                <a:spcPts val="1400"/>
              </a:spcBef>
              <a:buFont typeface="+mj-lt"/>
              <a:buAutoNum type="arabicPeriod"/>
            </a:pPr>
            <a:r>
              <a:rPr lang="en-US" dirty="0" smtClean="0"/>
              <a:t>Suggest alternatives</a:t>
            </a:r>
          </a:p>
        </p:txBody>
      </p:sp>
    </p:spTree>
    <p:extLst>
      <p:ext uri="{BB962C8B-B14F-4D97-AF65-F5344CB8AC3E}">
        <p14:creationId xmlns:p14="http://schemas.microsoft.com/office/powerpoint/2010/main" val="379610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6019800"/>
            <a:ext cx="9144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34508" name="Text Box 12"/>
          <p:cNvSpPr txBox="1">
            <a:spLocks noChangeArrowheads="1"/>
          </p:cNvSpPr>
          <p:nvPr/>
        </p:nvSpPr>
        <p:spPr bwMode="auto">
          <a:xfrm>
            <a:off x="38100" y="1676400"/>
            <a:ext cx="9144000" cy="1426031"/>
          </a:xfrm>
          <a:prstGeom prst="rect">
            <a:avLst/>
          </a:prstGeom>
          <a:noFill/>
          <a:ln w="9525">
            <a:noFill/>
            <a:miter lim="800000"/>
            <a:headEnd/>
            <a:tailEnd/>
          </a:ln>
          <a:effectLst/>
        </p:spPr>
        <p:txBody>
          <a:bodyPr wrap="square">
            <a:spAutoFit/>
          </a:bodyPr>
          <a:lstStyle/>
          <a:p>
            <a:pPr algn="ctr" fontAlgn="base">
              <a:lnSpc>
                <a:spcPts val="4000"/>
              </a:lnSpc>
              <a:spcBef>
                <a:spcPct val="50000"/>
              </a:spcBef>
              <a:spcAft>
                <a:spcPct val="0"/>
              </a:spcAft>
            </a:pPr>
            <a:r>
              <a:rPr lang="en-US" sz="4600" b="1" dirty="0" smtClean="0">
                <a:solidFill>
                  <a:prstClr val="black"/>
                </a:solidFill>
                <a:cs typeface="Calibri" pitchFamily="34" charset="0"/>
              </a:rPr>
              <a:t>Deer Hunter Demography</a:t>
            </a:r>
          </a:p>
          <a:p>
            <a:pPr algn="ctr" fontAlgn="base">
              <a:lnSpc>
                <a:spcPts val="4000"/>
              </a:lnSpc>
              <a:spcBef>
                <a:spcPct val="50000"/>
              </a:spcBef>
              <a:spcAft>
                <a:spcPct val="0"/>
              </a:spcAft>
            </a:pPr>
            <a:r>
              <a:rPr lang="en-US" sz="4000" b="1" i="1" dirty="0" smtClean="0">
                <a:solidFill>
                  <a:prstClr val="black"/>
                </a:solidFill>
                <a:cs typeface="Calibri" pitchFamily="34" charset="0"/>
              </a:rPr>
              <a:t>An Age-Period-Cohort Approach</a:t>
            </a:r>
          </a:p>
        </p:txBody>
      </p:sp>
      <p:sp>
        <p:nvSpPr>
          <p:cNvPr id="234509" name="Text Box 13"/>
          <p:cNvSpPr txBox="1">
            <a:spLocks noChangeArrowheads="1"/>
          </p:cNvSpPr>
          <p:nvPr/>
        </p:nvSpPr>
        <p:spPr bwMode="auto">
          <a:xfrm>
            <a:off x="185928" y="3657600"/>
            <a:ext cx="8832849" cy="2144177"/>
          </a:xfrm>
          <a:prstGeom prst="rect">
            <a:avLst/>
          </a:prstGeom>
          <a:noFill/>
          <a:ln w="9525">
            <a:noFill/>
            <a:miter lim="800000"/>
            <a:headEnd/>
            <a:tailEnd/>
          </a:ln>
          <a:effectLst/>
        </p:spPr>
        <p:txBody>
          <a:bodyPr wrap="square">
            <a:spAutoFit/>
          </a:bodyPr>
          <a:lstStyle/>
          <a:p>
            <a:pPr algn="ctr" fontAlgn="base">
              <a:lnSpc>
                <a:spcPts val="3200"/>
              </a:lnSpc>
              <a:spcBef>
                <a:spcPct val="0"/>
              </a:spcBef>
              <a:spcAft>
                <a:spcPct val="0"/>
              </a:spcAft>
            </a:pPr>
            <a:r>
              <a:rPr lang="en-US" sz="2800" b="1" dirty="0" err="1" smtClean="0">
                <a:solidFill>
                  <a:srgbClr val="C0504D">
                    <a:lumMod val="75000"/>
                  </a:srgbClr>
                </a:solidFill>
                <a:cs typeface="Calibri" pitchFamily="34" charset="0"/>
              </a:rPr>
              <a:t>Richelle</a:t>
            </a:r>
            <a:r>
              <a:rPr lang="en-US" sz="2800" b="1" dirty="0" smtClean="0">
                <a:solidFill>
                  <a:srgbClr val="C0504D">
                    <a:lumMod val="75000"/>
                  </a:srgbClr>
                </a:solidFill>
                <a:cs typeface="Calibri" pitchFamily="34" charset="0"/>
              </a:rPr>
              <a:t> Winkler</a:t>
            </a:r>
          </a:p>
          <a:p>
            <a:pPr algn="ctr" fontAlgn="base">
              <a:lnSpc>
                <a:spcPts val="3200"/>
              </a:lnSpc>
              <a:spcBef>
                <a:spcPct val="0"/>
              </a:spcBef>
              <a:spcAft>
                <a:spcPct val="0"/>
              </a:spcAft>
            </a:pPr>
            <a:r>
              <a:rPr lang="en-US" sz="2000" b="1" dirty="0" smtClean="0">
                <a:solidFill>
                  <a:srgbClr val="C0504D">
                    <a:lumMod val="75000"/>
                  </a:srgbClr>
                </a:solidFill>
                <a:cs typeface="Calibri" pitchFamily="34" charset="0"/>
              </a:rPr>
              <a:t>Assistant Professor of Sociology and Demography</a:t>
            </a:r>
          </a:p>
          <a:p>
            <a:pPr algn="ctr" fontAlgn="base">
              <a:lnSpc>
                <a:spcPts val="3200"/>
              </a:lnSpc>
              <a:spcBef>
                <a:spcPct val="0"/>
              </a:spcBef>
              <a:spcAft>
                <a:spcPct val="0"/>
              </a:spcAft>
            </a:pPr>
            <a:r>
              <a:rPr lang="en-US" sz="2000" b="1" dirty="0" err="1" smtClean="0">
                <a:solidFill>
                  <a:srgbClr val="C0504D">
                    <a:lumMod val="75000"/>
                  </a:srgbClr>
                </a:solidFill>
                <a:cs typeface="Calibri" pitchFamily="34" charset="0"/>
              </a:rPr>
              <a:t>Dept</a:t>
            </a:r>
            <a:r>
              <a:rPr lang="en-US" sz="2000" b="1" dirty="0" smtClean="0">
                <a:solidFill>
                  <a:srgbClr val="C0504D">
                    <a:lumMod val="75000"/>
                  </a:srgbClr>
                </a:solidFill>
                <a:cs typeface="Calibri" pitchFamily="34" charset="0"/>
              </a:rPr>
              <a:t> of Social Sciences/</a:t>
            </a:r>
            <a:r>
              <a:rPr lang="en-US" sz="2000" b="1" dirty="0" err="1" smtClean="0">
                <a:solidFill>
                  <a:srgbClr val="C0504D">
                    <a:lumMod val="75000"/>
                  </a:srgbClr>
                </a:solidFill>
                <a:cs typeface="Calibri" pitchFamily="34" charset="0"/>
              </a:rPr>
              <a:t>Environmtnal</a:t>
            </a:r>
            <a:r>
              <a:rPr lang="en-US" sz="2000" b="1" dirty="0" smtClean="0">
                <a:solidFill>
                  <a:srgbClr val="C0504D">
                    <a:lumMod val="75000"/>
                  </a:srgbClr>
                </a:solidFill>
                <a:cs typeface="Calibri" pitchFamily="34" charset="0"/>
              </a:rPr>
              <a:t> &amp; Energy Policy Grad Program</a:t>
            </a:r>
          </a:p>
          <a:p>
            <a:pPr algn="ctr" fontAlgn="base">
              <a:lnSpc>
                <a:spcPts val="3200"/>
              </a:lnSpc>
              <a:spcBef>
                <a:spcPct val="0"/>
              </a:spcBef>
              <a:spcAft>
                <a:spcPct val="0"/>
              </a:spcAft>
            </a:pPr>
            <a:r>
              <a:rPr lang="en-US" sz="2000" b="1" dirty="0" smtClean="0">
                <a:solidFill>
                  <a:srgbClr val="C0504D">
                    <a:lumMod val="75000"/>
                  </a:srgbClr>
                </a:solidFill>
                <a:cs typeface="Calibri" pitchFamily="34" charset="0"/>
              </a:rPr>
              <a:t>Michigan Tech University</a:t>
            </a:r>
          </a:p>
          <a:p>
            <a:pPr algn="ctr" fontAlgn="base">
              <a:lnSpc>
                <a:spcPts val="3200"/>
              </a:lnSpc>
              <a:spcBef>
                <a:spcPct val="0"/>
              </a:spcBef>
              <a:spcAft>
                <a:spcPct val="0"/>
              </a:spcAft>
            </a:pPr>
            <a:r>
              <a:rPr lang="en-US" sz="2000" b="1" dirty="0" smtClean="0">
                <a:solidFill>
                  <a:srgbClr val="C0504D">
                    <a:lumMod val="75000"/>
                  </a:srgbClr>
                </a:solidFill>
                <a:cs typeface="Calibri" pitchFamily="34" charset="0"/>
              </a:rPr>
              <a:t>rwinkler@mtu.edu</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178134"/>
            <a:ext cx="2209800" cy="578265"/>
          </a:xfrm>
          <a:prstGeom prst="rect">
            <a:avLst/>
          </a:prstGeom>
        </p:spPr>
      </p:pic>
    </p:spTree>
    <p:extLst>
      <p:ext uri="{BB962C8B-B14F-4D97-AF65-F5344CB8AC3E}">
        <p14:creationId xmlns:p14="http://schemas.microsoft.com/office/powerpoint/2010/main" val="213033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45770" y="2438400"/>
            <a:ext cx="85344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lnSpc>
                <a:spcPct val="90000"/>
              </a:lnSpc>
              <a:spcBef>
                <a:spcPct val="20000"/>
              </a:spcBef>
              <a:spcAft>
                <a:spcPct val="0"/>
              </a:spcAft>
              <a:buFontTx/>
              <a:buChar char="•"/>
              <a:defRPr/>
            </a:pPr>
            <a:endParaRPr lang="en-US" sz="4000" b="1" kern="0" dirty="0" smtClean="0">
              <a:solidFill>
                <a:srgbClr val="F79646">
                  <a:lumMod val="75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56370" cy="6573443"/>
          </a:xfrm>
          <a:prstGeom prst="rect">
            <a:avLst/>
          </a:prstGeom>
        </p:spPr>
      </p:pic>
      <p:sp>
        <p:nvSpPr>
          <p:cNvPr id="2" name="TextBox 1"/>
          <p:cNvSpPr txBox="1"/>
          <p:nvPr/>
        </p:nvSpPr>
        <p:spPr>
          <a:xfrm>
            <a:off x="0" y="6553200"/>
            <a:ext cx="9144000" cy="338554"/>
          </a:xfrm>
          <a:prstGeom prst="rect">
            <a:avLst/>
          </a:prstGeom>
          <a:noFill/>
        </p:spPr>
        <p:txBody>
          <a:bodyPr wrap="square" rtlCol="0">
            <a:spAutoFit/>
          </a:bodyPr>
          <a:lstStyle/>
          <a:p>
            <a:pPr fontAlgn="base">
              <a:spcBef>
                <a:spcPct val="0"/>
              </a:spcBef>
              <a:spcAft>
                <a:spcPct val="0"/>
              </a:spcAft>
            </a:pPr>
            <a:r>
              <a:rPr lang="en-US" sz="1600" dirty="0" smtClean="0">
                <a:solidFill>
                  <a:prstClr val="black"/>
                </a:solidFill>
              </a:rPr>
              <a:t>Sources: US Fish and Wildlife Service Hunting License Reports, US Census Bureau</a:t>
            </a:r>
            <a:endParaRPr lang="en-US" sz="1600" dirty="0">
              <a:solidFill>
                <a:prstClr val="black"/>
              </a:solidFill>
            </a:endParaRPr>
          </a:p>
        </p:txBody>
      </p:sp>
    </p:spTree>
    <p:extLst>
      <p:ext uri="{BB962C8B-B14F-4D97-AF65-F5344CB8AC3E}">
        <p14:creationId xmlns:p14="http://schemas.microsoft.com/office/powerpoint/2010/main" val="3163970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0" y="6324600"/>
            <a:ext cx="9144000" cy="533400"/>
            <a:chOff x="0" y="6324600"/>
            <a:chExt cx="9144000" cy="533400"/>
          </a:xfrm>
        </p:grpSpPr>
        <p:sp>
          <p:nvSpPr>
            <p:cNvPr id="6" name="Rectangle 5"/>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0800"/>
              <a:ext cx="1524000" cy="398804"/>
            </a:xfrm>
            <a:prstGeom prst="rect">
              <a:avLst/>
            </a:prstGeom>
          </p:spPr>
        </p:pic>
      </p:grpSp>
      <p:sp>
        <p:nvSpPr>
          <p:cNvPr id="2" name="Subtitle 1"/>
          <p:cNvSpPr>
            <a:spLocks noGrp="1"/>
          </p:cNvSpPr>
          <p:nvPr>
            <p:ph type="subTitle" idx="1"/>
          </p:nvPr>
        </p:nvSpPr>
        <p:spPr/>
        <p:txBody>
          <a:bodyPr/>
          <a:lstStyle/>
          <a:p>
            <a:endParaRPr lang="en-US"/>
          </a:p>
        </p:txBody>
      </p:sp>
      <p:graphicFrame>
        <p:nvGraphicFramePr>
          <p:cNvPr id="8" name="Chart 7"/>
          <p:cNvGraphicFramePr>
            <a:graphicFrameLocks noGrp="1"/>
          </p:cNvGraphicFramePr>
          <p:nvPr>
            <p:extLst>
              <p:ext uri="{D42A27DB-BD31-4B8C-83A1-F6EECF244321}">
                <p14:modId xmlns:p14="http://schemas.microsoft.com/office/powerpoint/2010/main" val="1910648518"/>
              </p:ext>
            </p:extLst>
          </p:nvPr>
        </p:nvGraphicFramePr>
        <p:xfrm>
          <a:off x="309824" y="128392"/>
          <a:ext cx="8524351" cy="6172200"/>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oup 12"/>
          <p:cNvGrpSpPr/>
          <p:nvPr/>
        </p:nvGrpSpPr>
        <p:grpSpPr>
          <a:xfrm>
            <a:off x="2438400" y="762000"/>
            <a:ext cx="2362200" cy="5029200"/>
            <a:chOff x="2438400" y="762000"/>
            <a:chExt cx="2362200" cy="5029200"/>
          </a:xfrm>
        </p:grpSpPr>
        <p:sp>
          <p:nvSpPr>
            <p:cNvPr id="3" name="Rectangle 2"/>
            <p:cNvSpPr/>
            <p:nvPr/>
          </p:nvSpPr>
          <p:spPr>
            <a:xfrm>
              <a:off x="2438400" y="762000"/>
              <a:ext cx="2362200" cy="5029200"/>
            </a:xfrm>
            <a:prstGeom prst="rect">
              <a:avLst/>
            </a:prstGeom>
            <a:solidFill>
              <a:schemeClr val="accent3">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 name="TextBox 3"/>
            <p:cNvSpPr txBox="1"/>
            <p:nvPr/>
          </p:nvSpPr>
          <p:spPr>
            <a:xfrm>
              <a:off x="2895600" y="875965"/>
              <a:ext cx="1371600" cy="369332"/>
            </a:xfrm>
            <a:prstGeom prst="rect">
              <a:avLst/>
            </a:prstGeom>
            <a:noFill/>
          </p:spPr>
          <p:txBody>
            <a:bodyPr wrap="square" rtlCol="0">
              <a:spAutoFit/>
            </a:bodyPr>
            <a:lstStyle/>
            <a:p>
              <a:pPr fontAlgn="base">
                <a:spcBef>
                  <a:spcPct val="0"/>
                </a:spcBef>
                <a:spcAft>
                  <a:spcPct val="0"/>
                </a:spcAft>
              </a:pPr>
              <a:r>
                <a:rPr lang="en-US" dirty="0" smtClean="0">
                  <a:solidFill>
                    <a:srgbClr val="9BBB59">
                      <a:lumMod val="50000"/>
                    </a:srgbClr>
                  </a:solidFill>
                </a:rPr>
                <a:t>Baby Boom</a:t>
              </a:r>
              <a:endParaRPr lang="en-US" dirty="0">
                <a:solidFill>
                  <a:srgbClr val="9BBB59">
                    <a:lumMod val="50000"/>
                  </a:srgbClr>
                </a:solidFill>
              </a:endParaRPr>
            </a:p>
          </p:txBody>
        </p:sp>
      </p:grpSp>
      <p:grpSp>
        <p:nvGrpSpPr>
          <p:cNvPr id="14" name="Group 13"/>
          <p:cNvGrpSpPr/>
          <p:nvPr/>
        </p:nvGrpSpPr>
        <p:grpSpPr>
          <a:xfrm>
            <a:off x="4800600" y="762000"/>
            <a:ext cx="1828800" cy="5029200"/>
            <a:chOff x="4800600" y="762000"/>
            <a:chExt cx="1828800" cy="5029200"/>
          </a:xfrm>
        </p:grpSpPr>
        <p:sp>
          <p:nvSpPr>
            <p:cNvPr id="9" name="Rectangle 8"/>
            <p:cNvSpPr/>
            <p:nvPr/>
          </p:nvSpPr>
          <p:spPr>
            <a:xfrm>
              <a:off x="4800600" y="762000"/>
              <a:ext cx="1828800" cy="5029200"/>
            </a:xfrm>
            <a:prstGeom prst="rect">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TextBox 10"/>
            <p:cNvSpPr txBox="1"/>
            <p:nvPr/>
          </p:nvSpPr>
          <p:spPr>
            <a:xfrm>
              <a:off x="5029200" y="875965"/>
              <a:ext cx="1371600" cy="369332"/>
            </a:xfrm>
            <a:prstGeom prst="rect">
              <a:avLst/>
            </a:prstGeom>
            <a:noFill/>
          </p:spPr>
          <p:txBody>
            <a:bodyPr wrap="square" rtlCol="0">
              <a:spAutoFit/>
            </a:bodyPr>
            <a:lstStyle/>
            <a:p>
              <a:pPr fontAlgn="base">
                <a:spcBef>
                  <a:spcPct val="0"/>
                </a:spcBef>
                <a:spcAft>
                  <a:spcPct val="0"/>
                </a:spcAft>
              </a:pPr>
              <a:r>
                <a:rPr lang="en-US" dirty="0" smtClean="0">
                  <a:solidFill>
                    <a:srgbClr val="C0504D">
                      <a:lumMod val="75000"/>
                    </a:srgbClr>
                  </a:solidFill>
                </a:rPr>
                <a:t>Baby Bust</a:t>
              </a:r>
              <a:endParaRPr lang="en-US" dirty="0">
                <a:solidFill>
                  <a:srgbClr val="C0504D">
                    <a:lumMod val="75000"/>
                  </a:srgbClr>
                </a:solidFill>
              </a:endParaRPr>
            </a:p>
          </p:txBody>
        </p:sp>
      </p:grpSp>
      <p:grpSp>
        <p:nvGrpSpPr>
          <p:cNvPr id="15" name="Group 14"/>
          <p:cNvGrpSpPr/>
          <p:nvPr/>
        </p:nvGrpSpPr>
        <p:grpSpPr>
          <a:xfrm>
            <a:off x="6629400" y="762000"/>
            <a:ext cx="1981200" cy="5029200"/>
            <a:chOff x="6629400" y="762000"/>
            <a:chExt cx="1981200" cy="5029200"/>
          </a:xfrm>
        </p:grpSpPr>
        <p:sp>
          <p:nvSpPr>
            <p:cNvPr id="10" name="Rectangle 9"/>
            <p:cNvSpPr/>
            <p:nvPr/>
          </p:nvSpPr>
          <p:spPr>
            <a:xfrm>
              <a:off x="6629400" y="762000"/>
              <a:ext cx="1981200" cy="50292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TextBox 11"/>
            <p:cNvSpPr txBox="1"/>
            <p:nvPr/>
          </p:nvSpPr>
          <p:spPr>
            <a:xfrm>
              <a:off x="7086600" y="875965"/>
              <a:ext cx="1143000" cy="369332"/>
            </a:xfrm>
            <a:prstGeom prst="rect">
              <a:avLst/>
            </a:prstGeom>
            <a:noFill/>
          </p:spPr>
          <p:txBody>
            <a:bodyPr wrap="square" rtlCol="0">
              <a:spAutoFit/>
            </a:bodyPr>
            <a:lstStyle/>
            <a:p>
              <a:pPr fontAlgn="base">
                <a:spcBef>
                  <a:spcPct val="0"/>
                </a:spcBef>
                <a:spcAft>
                  <a:spcPct val="0"/>
                </a:spcAft>
              </a:pPr>
              <a:r>
                <a:rPr lang="en-US" dirty="0" err="1" smtClean="0">
                  <a:solidFill>
                    <a:srgbClr val="1F497D"/>
                  </a:solidFill>
                </a:rPr>
                <a:t>Boomlet</a:t>
              </a:r>
              <a:endParaRPr lang="en-US" dirty="0">
                <a:solidFill>
                  <a:srgbClr val="1F497D"/>
                </a:solidFill>
              </a:endParaRPr>
            </a:p>
          </p:txBody>
        </p:sp>
      </p:grpSp>
    </p:spTree>
    <p:extLst>
      <p:ext uri="{BB962C8B-B14F-4D97-AF65-F5344CB8AC3E}">
        <p14:creationId xmlns:p14="http://schemas.microsoft.com/office/powerpoint/2010/main" val="300097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0" y="6324600"/>
            <a:ext cx="9144000" cy="533400"/>
            <a:chOff x="0" y="6324600"/>
            <a:chExt cx="9144000" cy="533400"/>
          </a:xfrm>
        </p:grpSpPr>
        <p:sp>
          <p:nvSpPr>
            <p:cNvPr id="6" name="Rectangle 5"/>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0800"/>
              <a:ext cx="1524000" cy="398804"/>
            </a:xfrm>
            <a:prstGeom prst="rect">
              <a:avLst/>
            </a:prstGeom>
          </p:spPr>
        </p:pic>
      </p:gr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0" y="45072"/>
            <a:ext cx="8674100" cy="62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106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324600"/>
            <a:ext cx="9144000" cy="533400"/>
            <a:chOff x="0" y="6324600"/>
            <a:chExt cx="9144000" cy="533400"/>
          </a:xfrm>
        </p:grpSpPr>
        <p:sp>
          <p:nvSpPr>
            <p:cNvPr id="9" name="Rectangle 8"/>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0800"/>
              <a:ext cx="1524000" cy="398804"/>
            </a:xfrm>
            <a:prstGeom prst="rect">
              <a:avLst/>
            </a:prstGeom>
          </p:spPr>
        </p:pic>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 y="0"/>
            <a:ext cx="9124951" cy="6324600"/>
          </a:xfrm>
          <a:prstGeom prst="rect">
            <a:avLst/>
          </a:prstGeom>
          <a:solidFill>
            <a:schemeClr val="bg1"/>
          </a:solidFill>
          <a:ln>
            <a:noFill/>
          </a:ln>
          <a:effectLst/>
        </p:spPr>
      </p:pic>
    </p:spTree>
    <p:extLst>
      <p:ext uri="{BB962C8B-B14F-4D97-AF65-F5344CB8AC3E}">
        <p14:creationId xmlns:p14="http://schemas.microsoft.com/office/powerpoint/2010/main" val="2575453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324600"/>
            <a:ext cx="9144000" cy="533400"/>
            <a:chOff x="0" y="6324600"/>
            <a:chExt cx="9144000" cy="533400"/>
          </a:xfrm>
        </p:grpSpPr>
        <p:sp>
          <p:nvSpPr>
            <p:cNvPr id="9" name="Rectangle 8"/>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0800"/>
              <a:ext cx="1524000" cy="398804"/>
            </a:xfrm>
            <a:prstGeom prst="rect">
              <a:avLst/>
            </a:prstGeom>
          </p:spPr>
        </p:pic>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6" y="0"/>
            <a:ext cx="9167446" cy="6344292"/>
          </a:xfrm>
          <a:prstGeom prst="rect">
            <a:avLst/>
          </a:prstGeom>
        </p:spPr>
      </p:pic>
    </p:spTree>
    <p:extLst>
      <p:ext uri="{BB962C8B-B14F-4D97-AF65-F5344CB8AC3E}">
        <p14:creationId xmlns:p14="http://schemas.microsoft.com/office/powerpoint/2010/main" val="2186831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324600"/>
            <a:ext cx="9144000" cy="533400"/>
            <a:chOff x="0" y="6324600"/>
            <a:chExt cx="9144000" cy="533400"/>
          </a:xfrm>
        </p:grpSpPr>
        <p:sp>
          <p:nvSpPr>
            <p:cNvPr id="9" name="Rectangle 8"/>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0800"/>
              <a:ext cx="1524000" cy="398804"/>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307"/>
            <a:ext cx="9144000" cy="6312877"/>
          </a:xfrm>
          <a:prstGeom prst="rect">
            <a:avLst/>
          </a:prstGeom>
        </p:spPr>
      </p:pic>
    </p:spTree>
    <p:extLst>
      <p:ext uri="{BB962C8B-B14F-4D97-AF65-F5344CB8AC3E}">
        <p14:creationId xmlns:p14="http://schemas.microsoft.com/office/powerpoint/2010/main" val="1288487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324600"/>
            <a:ext cx="9144000" cy="533400"/>
            <a:chOff x="0" y="6324600"/>
            <a:chExt cx="9144000" cy="533400"/>
          </a:xfrm>
        </p:grpSpPr>
        <p:sp>
          <p:nvSpPr>
            <p:cNvPr id="9" name="Rectangle 8"/>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00800"/>
              <a:ext cx="1524000" cy="398804"/>
            </a:xfrm>
            <a:prstGeom prst="rect">
              <a:avLst/>
            </a:prstGeom>
          </p:spPr>
        </p:pic>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284036"/>
          </a:xfrm>
          <a:prstGeom prst="rect">
            <a:avLst/>
          </a:prstGeom>
        </p:spPr>
      </p:pic>
    </p:spTree>
    <p:extLst>
      <p:ext uri="{BB962C8B-B14F-4D97-AF65-F5344CB8AC3E}">
        <p14:creationId xmlns:p14="http://schemas.microsoft.com/office/powerpoint/2010/main" val="648094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ChangeArrowheads="1"/>
          </p:cNvSpPr>
          <p:nvPr/>
        </p:nvSpPr>
        <p:spPr bwMode="auto">
          <a:xfrm>
            <a:off x="307975" y="1497013"/>
            <a:ext cx="8480425" cy="4329112"/>
          </a:xfrm>
          <a:prstGeom prst="rect">
            <a:avLst/>
          </a:prstGeom>
          <a:noFill/>
          <a:ln w="25400">
            <a:noFill/>
            <a:miter lim="800000"/>
            <a:headEnd/>
            <a:tailEnd/>
          </a:ln>
        </p:spPr>
        <p:txBody>
          <a:bodyPr wrap="none" anchor="ctr"/>
          <a:lstStyle/>
          <a:p>
            <a:pPr fontAlgn="base">
              <a:spcBef>
                <a:spcPct val="0"/>
              </a:spcBef>
              <a:spcAft>
                <a:spcPct val="0"/>
              </a:spcAft>
            </a:pPr>
            <a:endParaRPr lang="en-US">
              <a:solidFill>
                <a:prstClr val="black"/>
              </a:solidFill>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4745"/>
            <a:ext cx="9170551" cy="6229855"/>
          </a:xfrm>
          <a:prstGeom prst="rect">
            <a:avLst/>
          </a:prstGeom>
          <a:solidFill>
            <a:schemeClr val="bg1"/>
          </a:solidFill>
          <a:ln>
            <a:noFill/>
          </a:ln>
          <a:effectLst/>
        </p:spPr>
      </p:pic>
      <p:grpSp>
        <p:nvGrpSpPr>
          <p:cNvPr id="4" name="Group 3"/>
          <p:cNvGrpSpPr/>
          <p:nvPr/>
        </p:nvGrpSpPr>
        <p:grpSpPr>
          <a:xfrm>
            <a:off x="0" y="6324600"/>
            <a:ext cx="9144000" cy="533400"/>
            <a:chOff x="0" y="6324600"/>
            <a:chExt cx="9144000" cy="533400"/>
          </a:xfrm>
        </p:grpSpPr>
        <p:sp>
          <p:nvSpPr>
            <p:cNvPr id="5" name="Rectangle 4"/>
            <p:cNvSpPr/>
            <p:nvPr/>
          </p:nvSpPr>
          <p:spPr>
            <a:xfrm>
              <a:off x="0" y="6324600"/>
              <a:ext cx="9144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400800"/>
              <a:ext cx="1524000" cy="398804"/>
            </a:xfrm>
            <a:prstGeom prst="rect">
              <a:avLst/>
            </a:prstGeom>
          </p:spPr>
        </p:pic>
      </p:grpSp>
    </p:spTree>
    <p:extLst>
      <p:ext uri="{BB962C8B-B14F-4D97-AF65-F5344CB8AC3E}">
        <p14:creationId xmlns:p14="http://schemas.microsoft.com/office/powerpoint/2010/main" val="12477933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52800" y="24384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11" name="Title 10"/>
          <p:cNvSpPr>
            <a:spLocks noGrp="1"/>
          </p:cNvSpPr>
          <p:nvPr>
            <p:ph type="title"/>
          </p:nvPr>
        </p:nvSpPr>
        <p:spPr/>
        <p:txBody>
          <a:bodyPr/>
          <a:lstStyle/>
          <a:p>
            <a:r>
              <a:rPr lang="en-US" dirty="0" smtClean="0"/>
              <a:t>Leadership &amp; Planned </a:t>
            </a:r>
            <a:r>
              <a:rPr lang="en-US" dirty="0" smtClean="0"/>
              <a:t>Change</a:t>
            </a:r>
            <a:endParaRPr lang="en-US" dirty="0"/>
          </a:p>
        </p:txBody>
      </p:sp>
      <p:sp>
        <p:nvSpPr>
          <p:cNvPr id="12" name="Content Placeholder 11"/>
          <p:cNvSpPr>
            <a:spLocks noGrp="1"/>
          </p:cNvSpPr>
          <p:nvPr>
            <p:ph sz="half" idx="1"/>
          </p:nvPr>
        </p:nvSpPr>
        <p:spPr>
          <a:xfrm>
            <a:off x="0" y="1676400"/>
            <a:ext cx="8915400" cy="4953000"/>
          </a:xfrm>
        </p:spPr>
        <p:txBody>
          <a:bodyPr>
            <a:normAutofit/>
          </a:bodyPr>
          <a:lstStyle/>
          <a:p>
            <a:pPr>
              <a:spcBef>
                <a:spcPts val="1200"/>
              </a:spcBef>
            </a:pPr>
            <a:r>
              <a:rPr lang="en-US" dirty="0" smtClean="0"/>
              <a:t>Planning</a:t>
            </a:r>
          </a:p>
          <a:p>
            <a:pPr lvl="1">
              <a:spcBef>
                <a:spcPts val="1200"/>
              </a:spcBef>
            </a:pPr>
            <a:r>
              <a:rPr lang="en-US" dirty="0" smtClean="0"/>
              <a:t>Strategic planning in organizations</a:t>
            </a:r>
          </a:p>
          <a:p>
            <a:pPr lvl="1">
              <a:spcBef>
                <a:spcPts val="1200"/>
              </a:spcBef>
            </a:pPr>
            <a:r>
              <a:rPr lang="en-US" dirty="0" smtClean="0"/>
              <a:t>Urban and regional planning</a:t>
            </a:r>
          </a:p>
          <a:p>
            <a:pPr lvl="1">
              <a:spcBef>
                <a:spcPts val="1200"/>
              </a:spcBef>
            </a:pPr>
            <a:r>
              <a:rPr lang="en-US" dirty="0" smtClean="0"/>
              <a:t>Including participants (workers, community, etc.) in planning is key to buy-in</a:t>
            </a:r>
          </a:p>
          <a:p>
            <a:pPr>
              <a:spcBef>
                <a:spcPts val="1200"/>
              </a:spcBef>
            </a:pPr>
            <a:r>
              <a:rPr lang="en-US" dirty="0" smtClean="0"/>
              <a:t>Social movements</a:t>
            </a:r>
          </a:p>
          <a:p>
            <a:pPr lvl="1">
              <a:spcBef>
                <a:spcPts val="1200"/>
              </a:spcBef>
            </a:pPr>
            <a:r>
              <a:rPr lang="en-US" dirty="0" smtClean="0"/>
              <a:t>Organized attempts outside of established institutions to enhance or resist change through group action</a:t>
            </a:r>
          </a:p>
          <a:p>
            <a:pPr lvl="1"/>
            <a:endParaRPr lang="en-US" dirty="0" smtClean="0"/>
          </a:p>
          <a:p>
            <a:pPr marL="118872" indent="0">
              <a:buNone/>
            </a:pPr>
            <a:endParaRPr lang="en-US" dirty="0" smtClean="0"/>
          </a:p>
        </p:txBody>
      </p:sp>
    </p:spTree>
    <p:extLst>
      <p:ext uri="{BB962C8B-B14F-4D97-AF65-F5344CB8AC3E}">
        <p14:creationId xmlns:p14="http://schemas.microsoft.com/office/powerpoint/2010/main" val="1206500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Issue Blog- writing</a:t>
            </a:r>
            <a:endParaRPr lang="en-US" dirty="0"/>
          </a:p>
        </p:txBody>
      </p:sp>
      <p:sp>
        <p:nvSpPr>
          <p:cNvPr id="3" name="Content Placeholder 2"/>
          <p:cNvSpPr>
            <a:spLocks noGrp="1"/>
          </p:cNvSpPr>
          <p:nvPr>
            <p:ph idx="1"/>
          </p:nvPr>
        </p:nvSpPr>
        <p:spPr/>
        <p:txBody>
          <a:bodyPr/>
          <a:lstStyle/>
          <a:p>
            <a:pPr>
              <a:spcBef>
                <a:spcPts val="1800"/>
              </a:spcBef>
            </a:pPr>
            <a:r>
              <a:rPr lang="en-US" dirty="0" smtClean="0"/>
              <a:t>Write as a professional, not a student</a:t>
            </a:r>
          </a:p>
          <a:p>
            <a:pPr>
              <a:spcBef>
                <a:spcPts val="1800"/>
              </a:spcBef>
            </a:pPr>
            <a:r>
              <a:rPr lang="en-US" dirty="0" smtClean="0"/>
              <a:t>Public is audience, not instructor</a:t>
            </a:r>
          </a:p>
          <a:p>
            <a:pPr>
              <a:spcBef>
                <a:spcPts val="1800"/>
              </a:spcBef>
            </a:pPr>
            <a:r>
              <a:rPr lang="en-US" dirty="0" smtClean="0"/>
              <a:t>Be concise and to the point</a:t>
            </a:r>
          </a:p>
          <a:p>
            <a:pPr>
              <a:spcBef>
                <a:spcPts val="1800"/>
              </a:spcBef>
            </a:pPr>
            <a:r>
              <a:rPr lang="en-US" dirty="0" smtClean="0"/>
              <a:t>Use clear language and strong statements backed up with evidence/data</a:t>
            </a:r>
            <a:endParaRPr lang="en-US" dirty="0"/>
          </a:p>
        </p:txBody>
      </p:sp>
    </p:spTree>
    <p:extLst>
      <p:ext uri="{BB962C8B-B14F-4D97-AF65-F5344CB8AC3E}">
        <p14:creationId xmlns:p14="http://schemas.microsoft.com/office/powerpoint/2010/main" val="2422520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2955010" cy="3048000"/>
          </a:xfrm>
        </p:spPr>
        <p:txBody>
          <a:bodyPr>
            <a:normAutofit/>
          </a:bodyPr>
          <a:lstStyle/>
          <a:p>
            <a:r>
              <a:rPr lang="en-US" sz="4000" dirty="0" smtClean="0"/>
              <a:t>Change &amp; Movements:</a:t>
            </a:r>
            <a:br>
              <a:rPr lang="en-US" sz="4000" dirty="0" smtClean="0"/>
            </a:br>
            <a:r>
              <a:rPr lang="en-US" sz="4000" dirty="0" smtClean="0"/>
              <a:t>Farmingville</a:t>
            </a:r>
            <a:br>
              <a:rPr lang="en-US" sz="4000" dirty="0" smtClean="0"/>
            </a:br>
            <a:r>
              <a:rPr lang="en-US" sz="4000" dirty="0" smtClean="0"/>
              <a:t>Example</a:t>
            </a:r>
            <a:endParaRPr lang="en-US" sz="4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410" y="0"/>
            <a:ext cx="6036590" cy="6858000"/>
          </a:xfrm>
          <a:prstGeom prst="rect">
            <a:avLst/>
          </a:prstGeom>
        </p:spPr>
      </p:pic>
    </p:spTree>
    <p:extLst>
      <p:ext uri="{BB962C8B-B14F-4D97-AF65-F5344CB8AC3E}">
        <p14:creationId xmlns:p14="http://schemas.microsoft.com/office/powerpoint/2010/main" val="350298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a:bodyPr>
          <a:lstStyle/>
          <a:p>
            <a:pPr>
              <a:spcBef>
                <a:spcPts val="1800"/>
              </a:spcBef>
            </a:pPr>
            <a:r>
              <a:rPr lang="en-US" dirty="0" smtClean="0">
                <a:solidFill>
                  <a:schemeClr val="accent1"/>
                </a:solidFill>
              </a:rPr>
              <a:t>The only thing consistent is change.</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169700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838200"/>
            <a:ext cx="8382000" cy="5638800"/>
          </a:xfrm>
        </p:spPr>
        <p:txBody>
          <a:bodyPr>
            <a:normAutofit fontScale="90000"/>
          </a:bodyPr>
          <a:lstStyle/>
          <a:p>
            <a:pPr>
              <a:spcBef>
                <a:spcPts val="1800"/>
              </a:spcBef>
            </a:pPr>
            <a:r>
              <a:rPr lang="en-US" sz="4000" dirty="0" smtClean="0">
                <a:solidFill>
                  <a:schemeClr val="accent1"/>
                </a:solidFill>
              </a:rPr>
              <a:t>Powerful social structures constrain what we do, but they can never control entirely. </a:t>
            </a:r>
            <a:br>
              <a:rPr lang="en-US" sz="4000" dirty="0" smtClean="0">
                <a:solidFill>
                  <a:schemeClr val="accent1"/>
                </a:solidFill>
              </a:rPr>
            </a:br>
            <a:r>
              <a:rPr lang="en-US" sz="4000" dirty="0" smtClean="0">
                <a:solidFill>
                  <a:schemeClr val="accent1"/>
                </a:solidFill>
              </a:rPr>
              <a:t/>
            </a:r>
            <a:br>
              <a:rPr lang="en-US" sz="4000" dirty="0" smtClean="0">
                <a:solidFill>
                  <a:schemeClr val="accent1"/>
                </a:solidFill>
              </a:rPr>
            </a:br>
            <a:r>
              <a:rPr lang="en-US" sz="4000" dirty="0" smtClean="0">
                <a:solidFill>
                  <a:schemeClr val="bg1"/>
                </a:solidFill>
              </a:rPr>
              <a:t>Human beings are not passive actors. Individuals acting alone, or with others, can shape, resist, challenge, and sometimes change the social structures that impinge on them.  </a:t>
            </a:r>
            <a:r>
              <a:rPr lang="en-US" sz="4000" dirty="0" smtClean="0">
                <a:solidFill>
                  <a:schemeClr val="accent1"/>
                </a:solidFill>
              </a:rPr>
              <a:t/>
            </a:r>
            <a:br>
              <a:rPr lang="en-US" sz="4000" dirty="0" smtClean="0">
                <a:solidFill>
                  <a:schemeClr val="accent1"/>
                </a:solidFill>
              </a:rPr>
            </a:br>
            <a:r>
              <a:rPr lang="en-US" sz="4000" dirty="0">
                <a:solidFill>
                  <a:schemeClr val="accent1"/>
                </a:solidFill>
              </a:rPr>
              <a:t/>
            </a:r>
            <a:br>
              <a:rPr lang="en-US" sz="4000" dirty="0">
                <a:solidFill>
                  <a:schemeClr val="accent1"/>
                </a:solidFill>
              </a:rPr>
            </a:br>
            <a:r>
              <a:rPr lang="en-US" sz="4000" dirty="0" smtClean="0">
                <a:solidFill>
                  <a:schemeClr val="accent1"/>
                </a:solidFill>
              </a:rPr>
              <a:t>These actions constitute human agency.</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268968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Reification</a:t>
            </a:r>
            <a:endParaRPr lang="en-US" dirty="0"/>
          </a:p>
        </p:txBody>
      </p:sp>
      <p:sp>
        <p:nvSpPr>
          <p:cNvPr id="3" name="Content Placeholder 2"/>
          <p:cNvSpPr>
            <a:spLocks noGrp="1"/>
          </p:cNvSpPr>
          <p:nvPr>
            <p:ph idx="1"/>
          </p:nvPr>
        </p:nvSpPr>
        <p:spPr>
          <a:xfrm>
            <a:off x="457200" y="1775191"/>
            <a:ext cx="8229600" cy="4930409"/>
          </a:xfrm>
        </p:spPr>
        <p:txBody>
          <a:bodyPr>
            <a:normAutofit fontScale="92500"/>
          </a:bodyPr>
          <a:lstStyle/>
          <a:p>
            <a:pPr>
              <a:lnSpc>
                <a:spcPct val="110000"/>
              </a:lnSpc>
              <a:spcBef>
                <a:spcPts val="1800"/>
              </a:spcBef>
            </a:pPr>
            <a:r>
              <a:rPr lang="en-US" dirty="0" smtClean="0"/>
              <a:t>Georg </a:t>
            </a:r>
            <a:r>
              <a:rPr lang="en-US" dirty="0" err="1" smtClean="0"/>
              <a:t>Lukacs</a:t>
            </a:r>
            <a:endParaRPr lang="en-US" dirty="0" smtClean="0"/>
          </a:p>
          <a:p>
            <a:pPr>
              <a:lnSpc>
                <a:spcPct val="110000"/>
              </a:lnSpc>
              <a:spcBef>
                <a:spcPts val="1800"/>
              </a:spcBef>
            </a:pPr>
            <a:r>
              <a:rPr lang="en-US" dirty="0"/>
              <a:t>when people give social institutions like the economy, social organizations such as the government, or even society in general deity-like powers over their life, life course, and </a:t>
            </a:r>
            <a:r>
              <a:rPr lang="en-US" dirty="0" smtClean="0"/>
              <a:t>fate</a:t>
            </a:r>
          </a:p>
          <a:p>
            <a:pPr>
              <a:lnSpc>
                <a:spcPct val="110000"/>
              </a:lnSpc>
              <a:spcBef>
                <a:spcPts val="1800"/>
              </a:spcBef>
            </a:pPr>
            <a:r>
              <a:rPr lang="en-US" dirty="0" smtClean="0"/>
              <a:t>We still have agency</a:t>
            </a:r>
          </a:p>
          <a:p>
            <a:pPr>
              <a:lnSpc>
                <a:spcPct val="110000"/>
              </a:lnSpc>
              <a:spcBef>
                <a:spcPts val="1800"/>
              </a:spcBef>
            </a:pPr>
            <a:r>
              <a:rPr lang="en-US" dirty="0" smtClean="0"/>
              <a:t>First step toward change is being conscious of the social forces at work</a:t>
            </a:r>
            <a:endParaRPr lang="en-US" dirty="0"/>
          </a:p>
        </p:txBody>
      </p:sp>
    </p:spTree>
    <p:extLst>
      <p:ext uri="{BB962C8B-B14F-4D97-AF65-F5344CB8AC3E}">
        <p14:creationId xmlns:p14="http://schemas.microsoft.com/office/powerpoint/2010/main" val="13574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1219200"/>
            <a:ext cx="8382000" cy="2895600"/>
          </a:xfrm>
        </p:spPr>
        <p:txBody>
          <a:bodyPr>
            <a:normAutofit fontScale="90000"/>
          </a:bodyPr>
          <a:lstStyle/>
          <a:p>
            <a:pPr>
              <a:spcBef>
                <a:spcPts val="1800"/>
              </a:spcBef>
            </a:pPr>
            <a:r>
              <a:rPr lang="en-US" dirty="0" smtClean="0">
                <a:solidFill>
                  <a:schemeClr val="accent1"/>
                </a:solidFill>
              </a:rPr>
              <a:t>Durkheim—</a:t>
            </a:r>
            <a:br>
              <a:rPr lang="en-US" dirty="0" smtClean="0">
                <a:solidFill>
                  <a:schemeClr val="accent1"/>
                </a:solidFill>
              </a:rPr>
            </a:br>
            <a:r>
              <a:rPr lang="en-US" dirty="0" smtClean="0">
                <a:solidFill>
                  <a:schemeClr val="accent1"/>
                </a:solidFill>
              </a:rPr>
              <a:t/>
            </a:r>
            <a:br>
              <a:rPr lang="en-US" dirty="0" smtClean="0">
                <a:solidFill>
                  <a:schemeClr val="accent1"/>
                </a:solidFill>
              </a:rPr>
            </a:br>
            <a:r>
              <a:rPr lang="en-US" dirty="0" smtClean="0">
                <a:solidFill>
                  <a:schemeClr val="accent1"/>
                </a:solidFill>
              </a:rPr>
              <a:t>“Sociology is not worth a single hour’s work if it does not help change the world for the better.”</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Tree>
    <p:extLst>
      <p:ext uri="{BB962C8B-B14F-4D97-AF65-F5344CB8AC3E}">
        <p14:creationId xmlns:p14="http://schemas.microsoft.com/office/powerpoint/2010/main" val="3732545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want change?</a:t>
            </a:r>
            <a:endParaRPr lang="en-US" dirty="0"/>
          </a:p>
        </p:txBody>
      </p:sp>
      <p:sp>
        <p:nvSpPr>
          <p:cNvPr id="3" name="Content Placeholder 2"/>
          <p:cNvSpPr>
            <a:spLocks noGrp="1"/>
          </p:cNvSpPr>
          <p:nvPr>
            <p:ph idx="1"/>
          </p:nvPr>
        </p:nvSpPr>
        <p:spPr>
          <a:xfrm>
            <a:off x="457200" y="1775191"/>
            <a:ext cx="8229600" cy="4930409"/>
          </a:xfrm>
        </p:spPr>
        <p:txBody>
          <a:bodyPr>
            <a:normAutofit/>
          </a:bodyPr>
          <a:lstStyle/>
          <a:p>
            <a:pPr>
              <a:lnSpc>
                <a:spcPct val="110000"/>
              </a:lnSpc>
              <a:spcBef>
                <a:spcPts val="1800"/>
              </a:spcBef>
            </a:pPr>
            <a:r>
              <a:rPr lang="en-US" dirty="0" smtClean="0"/>
              <a:t>Change is hard</a:t>
            </a:r>
            <a:endParaRPr lang="en-US" dirty="0" smtClean="0"/>
          </a:p>
          <a:p>
            <a:pPr>
              <a:lnSpc>
                <a:spcPct val="110000"/>
              </a:lnSpc>
              <a:spcBef>
                <a:spcPts val="1800"/>
              </a:spcBef>
            </a:pPr>
            <a:r>
              <a:rPr lang="en-US" dirty="0" smtClean="0"/>
              <a:t>Change means progress</a:t>
            </a:r>
            <a:endParaRPr lang="en-US" dirty="0" smtClean="0"/>
          </a:p>
          <a:p>
            <a:pPr>
              <a:lnSpc>
                <a:spcPct val="110000"/>
              </a:lnSpc>
              <a:spcBef>
                <a:spcPts val="1800"/>
              </a:spcBef>
            </a:pPr>
            <a:r>
              <a:rPr lang="en-US" dirty="0" smtClean="0"/>
              <a:t>Good vs. Bad?</a:t>
            </a:r>
            <a:endParaRPr lang="en-US" dirty="0" smtClean="0"/>
          </a:p>
          <a:p>
            <a:pPr>
              <a:lnSpc>
                <a:spcPct val="110000"/>
              </a:lnSpc>
              <a:spcBef>
                <a:spcPts val="1800"/>
              </a:spcBef>
            </a:pPr>
            <a:r>
              <a:rPr lang="en-US" dirty="0" smtClean="0"/>
              <a:t>Complex</a:t>
            </a:r>
          </a:p>
          <a:p>
            <a:pPr lvl="1">
              <a:lnSpc>
                <a:spcPct val="110000"/>
              </a:lnSpc>
              <a:spcBef>
                <a:spcPts val="1800"/>
              </a:spcBef>
            </a:pPr>
            <a:r>
              <a:rPr lang="en-US" dirty="0" smtClean="0"/>
              <a:t>Winners and losers</a:t>
            </a:r>
            <a:endParaRPr lang="en-US" dirty="0"/>
          </a:p>
        </p:txBody>
      </p:sp>
    </p:spTree>
    <p:extLst>
      <p:ext uri="{BB962C8B-B14F-4D97-AF65-F5344CB8AC3E}">
        <p14:creationId xmlns:p14="http://schemas.microsoft.com/office/powerpoint/2010/main" val="34448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of Social Change</a:t>
            </a:r>
            <a:endParaRPr lang="en-US" dirty="0"/>
          </a:p>
        </p:txBody>
      </p:sp>
      <p:sp>
        <p:nvSpPr>
          <p:cNvPr id="3" name="Content Placeholder 2"/>
          <p:cNvSpPr>
            <a:spLocks noGrp="1"/>
          </p:cNvSpPr>
          <p:nvPr>
            <p:ph idx="1"/>
          </p:nvPr>
        </p:nvSpPr>
        <p:spPr>
          <a:xfrm>
            <a:off x="457200" y="1676401"/>
            <a:ext cx="8229600" cy="4724400"/>
          </a:xfrm>
        </p:spPr>
        <p:txBody>
          <a:bodyPr/>
          <a:lstStyle/>
          <a:p>
            <a:r>
              <a:rPr lang="en-US" dirty="0" smtClean="0"/>
              <a:t>Evolutionary/functionalism</a:t>
            </a:r>
          </a:p>
          <a:p>
            <a:pPr lvl="1"/>
            <a:r>
              <a:rPr lang="en-US" dirty="0" smtClean="0"/>
              <a:t>Change maintains social stability as society adapts to changing conditions eliminating dysfunction and adapting to new conditions</a:t>
            </a:r>
          </a:p>
          <a:p>
            <a:pPr lvl="1"/>
            <a:r>
              <a:rPr lang="en-US" dirty="0" smtClean="0"/>
              <a:t>Dominant culture assimilates</a:t>
            </a:r>
          </a:p>
          <a:p>
            <a:pPr>
              <a:spcBef>
                <a:spcPts val="1800"/>
              </a:spcBef>
            </a:pPr>
            <a:r>
              <a:rPr lang="en-US" dirty="0" smtClean="0"/>
              <a:t>Critiques</a:t>
            </a:r>
          </a:p>
          <a:p>
            <a:pPr lvl="1"/>
            <a:r>
              <a:rPr lang="en-US" sz="2400" dirty="0" smtClean="0"/>
              <a:t>No actors</a:t>
            </a:r>
          </a:p>
          <a:p>
            <a:pPr lvl="1"/>
            <a:r>
              <a:rPr lang="en-US" sz="2400" dirty="0" smtClean="0"/>
              <a:t>Assumes change is necessarily good</a:t>
            </a:r>
          </a:p>
          <a:p>
            <a:pPr lvl="1"/>
            <a:r>
              <a:rPr lang="en-US" sz="2400" dirty="0" smtClean="0"/>
              <a:t>Little room for social transformation (big change)</a:t>
            </a:r>
          </a:p>
          <a:p>
            <a:endParaRPr lang="en-US" dirty="0"/>
          </a:p>
        </p:txBody>
      </p:sp>
    </p:spTree>
    <p:extLst>
      <p:ext uri="{BB962C8B-B14F-4D97-AF65-F5344CB8AC3E}">
        <p14:creationId xmlns:p14="http://schemas.microsoft.com/office/powerpoint/2010/main" val="286755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tionA_graph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1_Median">
      <a:majorFont>
        <a:latin typeface="Calibri"/>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4659</TotalTime>
  <Words>2601</Words>
  <Application>Microsoft Office PowerPoint</Application>
  <PresentationFormat>On-screen Show (4:3)</PresentationFormat>
  <Paragraphs>210</Paragraphs>
  <Slides>30</Slides>
  <Notes>28</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Module</vt:lpstr>
      <vt:lpstr>Office Theme</vt:lpstr>
      <vt:lpstr>OptionA_graphic</vt:lpstr>
      <vt:lpstr>1_Office Theme</vt:lpstr>
      <vt:lpstr>2_Office Theme</vt:lpstr>
      <vt:lpstr>Social Change   </vt:lpstr>
      <vt:lpstr>Social Issue blog</vt:lpstr>
      <vt:lpstr>Social Issue Blog- writing</vt:lpstr>
      <vt:lpstr>The only thing consistent is change.   </vt:lpstr>
      <vt:lpstr>Powerful social structures constrain what we do, but they can never control entirely.   Human beings are not passive actors. Individuals acting alone, or with others, can shape, resist, challenge, and sometimes change the social structures that impinge on them.    These actions constitute human agency.   </vt:lpstr>
      <vt:lpstr>Reification</vt:lpstr>
      <vt:lpstr>Durkheim—  “Sociology is not worth a single hour’s work if it does not help change the world for the better.”   </vt:lpstr>
      <vt:lpstr>Do we want change?</vt:lpstr>
      <vt:lpstr>Models of Social Change</vt:lpstr>
      <vt:lpstr>Models of Social Change</vt:lpstr>
      <vt:lpstr>Resisting Change</vt:lpstr>
      <vt:lpstr>Your Adventure in Social Change:  Activity Posting 6</vt:lpstr>
      <vt:lpstr>What Spurs Social Change?</vt:lpstr>
      <vt:lpstr>PowerPoint Presentation</vt:lpstr>
      <vt:lpstr>Can the planet support it?</vt:lpstr>
      <vt:lpstr>PowerPoint Presentation</vt:lpstr>
      <vt:lpstr>PowerPoint Presentation</vt:lpstr>
      <vt:lpstr>PowerPoint Presentation</vt:lpstr>
      <vt:lpstr>Age- Period- Cohort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&amp; Planned Change</vt:lpstr>
      <vt:lpstr>Change &amp; Movements: Farmingville Example</vt:lpstr>
    </vt:vector>
  </TitlesOfParts>
  <Company>MTU - EIT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Sociology? And What is Environmental Sociology?</dc:title>
  <dc:creator>rwinkler</dc:creator>
  <cp:lastModifiedBy>rwinkler</cp:lastModifiedBy>
  <cp:revision>251</cp:revision>
  <cp:lastPrinted>2014-04-15T14:17:54Z</cp:lastPrinted>
  <dcterms:created xsi:type="dcterms:W3CDTF">2011-09-01T17:28:22Z</dcterms:created>
  <dcterms:modified xsi:type="dcterms:W3CDTF">2014-04-15T14:45:55Z</dcterms:modified>
</cp:coreProperties>
</file>